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sldIdLst>
    <p:sldId id="501" r:id="rId2"/>
    <p:sldId id="500" r:id="rId3"/>
    <p:sldId id="259" r:id="rId4"/>
    <p:sldId id="260" r:id="rId5"/>
    <p:sldId id="261" r:id="rId6"/>
    <p:sldId id="262" r:id="rId7"/>
    <p:sldId id="263" r:id="rId8"/>
    <p:sldId id="264" r:id="rId9"/>
    <p:sldId id="265" r:id="rId10"/>
    <p:sldId id="266" r:id="rId11"/>
    <p:sldId id="372"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16" r:id="rId47"/>
    <p:sldId id="315" r:id="rId48"/>
    <p:sldId id="314" r:id="rId49"/>
    <p:sldId id="313" r:id="rId50"/>
    <p:sldId id="301" r:id="rId51"/>
    <p:sldId id="302" r:id="rId52"/>
    <p:sldId id="303" r:id="rId53"/>
    <p:sldId id="311" r:id="rId54"/>
    <p:sldId id="333" r:id="rId55"/>
    <p:sldId id="332" r:id="rId56"/>
    <p:sldId id="312" r:id="rId57"/>
    <p:sldId id="330" r:id="rId58"/>
    <p:sldId id="329" r:id="rId59"/>
    <p:sldId id="328" r:id="rId60"/>
    <p:sldId id="327" r:id="rId61"/>
    <p:sldId id="326" r:id="rId62"/>
    <p:sldId id="325" r:id="rId63"/>
    <p:sldId id="324" r:id="rId64"/>
    <p:sldId id="323" r:id="rId65"/>
    <p:sldId id="322" r:id="rId66"/>
    <p:sldId id="321" r:id="rId67"/>
    <p:sldId id="320"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1" d="100"/>
          <a:sy n="51" d="100"/>
        </p:scale>
        <p:origin x="38"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938A38-C460-47DA-BE46-91EED7C444D3}" type="datetimeFigureOut">
              <a:rPr lang="tr-TR" smtClean="0"/>
              <a:t>5.08.2025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886A9C-ADD5-4307-B40F-3AF5C395E634}" type="slidenum">
              <a:rPr lang="tr-TR" smtClean="0"/>
              <a:t>‹#›</a:t>
            </a:fld>
            <a:endParaRPr lang="tr-TR"/>
          </a:p>
        </p:txBody>
      </p:sp>
    </p:spTree>
    <p:extLst>
      <p:ext uri="{BB962C8B-B14F-4D97-AF65-F5344CB8AC3E}">
        <p14:creationId xmlns:p14="http://schemas.microsoft.com/office/powerpoint/2010/main" val="2877458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3886A9C-ADD5-4307-B40F-3AF5C395E634}" type="slidenum">
              <a:rPr lang="tr-TR" smtClean="0"/>
              <a:t>10</a:t>
            </a:fld>
            <a:endParaRPr lang="tr-TR"/>
          </a:p>
        </p:txBody>
      </p:sp>
    </p:spTree>
    <p:extLst>
      <p:ext uri="{BB962C8B-B14F-4D97-AF65-F5344CB8AC3E}">
        <p14:creationId xmlns:p14="http://schemas.microsoft.com/office/powerpoint/2010/main" val="424656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8E4C1-C76F-502E-889A-FBE652DF9061}"/>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A04AA414-4763-D437-D58C-06925AA8C92A}"/>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E4F8BB78-29D7-9DA3-A047-07D4067AEF9A}"/>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82370B09-5BFF-4E5E-4943-62663510A1B0}"/>
              </a:ext>
            </a:extLst>
          </p:cNvPr>
          <p:cNvSpPr>
            <a:spLocks noGrp="1"/>
          </p:cNvSpPr>
          <p:nvPr>
            <p:ph type="sldNum" sz="quarter" idx="5"/>
          </p:nvPr>
        </p:nvSpPr>
        <p:spPr/>
        <p:txBody>
          <a:bodyPr/>
          <a:lstStyle/>
          <a:p>
            <a:fld id="{A3886A9C-ADD5-4307-B40F-3AF5C395E634}" type="slidenum">
              <a:rPr lang="tr-TR" smtClean="0"/>
              <a:t>11</a:t>
            </a:fld>
            <a:endParaRPr lang="tr-TR"/>
          </a:p>
        </p:txBody>
      </p:sp>
    </p:spTree>
    <p:extLst>
      <p:ext uri="{BB962C8B-B14F-4D97-AF65-F5344CB8AC3E}">
        <p14:creationId xmlns:p14="http://schemas.microsoft.com/office/powerpoint/2010/main" val="1952749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3886A9C-ADD5-4307-B40F-3AF5C395E634}" type="slidenum">
              <a:rPr lang="tr-TR" smtClean="0"/>
              <a:t>43</a:t>
            </a:fld>
            <a:endParaRPr lang="tr-TR"/>
          </a:p>
        </p:txBody>
      </p:sp>
    </p:spTree>
    <p:extLst>
      <p:ext uri="{BB962C8B-B14F-4D97-AF65-F5344CB8AC3E}">
        <p14:creationId xmlns:p14="http://schemas.microsoft.com/office/powerpoint/2010/main" val="3414588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DCABC422-9FBF-482A-80F5-212BCE2EF0CE}" type="datetimeFigureOut">
              <a:rPr lang="tr-TR" smtClean="0"/>
              <a:t>5.08.2025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06E272D-959A-4745-91CE-14C3798896DC}" type="slidenum">
              <a:rPr lang="tr-TR" smtClean="0"/>
              <a:t>‹#›</a:t>
            </a:fld>
            <a:endParaRPr lang="tr-TR"/>
          </a:p>
        </p:txBody>
      </p:sp>
    </p:spTree>
    <p:extLst>
      <p:ext uri="{BB962C8B-B14F-4D97-AF65-F5344CB8AC3E}">
        <p14:creationId xmlns:p14="http://schemas.microsoft.com/office/powerpoint/2010/main" val="1195507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CABC422-9FBF-482A-80F5-212BCE2EF0CE}" type="datetimeFigureOut">
              <a:rPr lang="tr-TR" smtClean="0"/>
              <a:t>5.08.2025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06E272D-959A-4745-91CE-14C3798896DC}" type="slidenum">
              <a:rPr lang="tr-TR" smtClean="0"/>
              <a:t>‹#›</a:t>
            </a:fld>
            <a:endParaRPr lang="tr-TR"/>
          </a:p>
        </p:txBody>
      </p:sp>
    </p:spTree>
    <p:extLst>
      <p:ext uri="{BB962C8B-B14F-4D97-AF65-F5344CB8AC3E}">
        <p14:creationId xmlns:p14="http://schemas.microsoft.com/office/powerpoint/2010/main" val="31752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CABC422-9FBF-482A-80F5-212BCE2EF0CE}" type="datetimeFigureOut">
              <a:rPr lang="tr-TR" smtClean="0"/>
              <a:t>5.08.2025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06E272D-959A-4745-91CE-14C3798896DC}" type="slidenum">
              <a:rPr lang="tr-TR" smtClean="0"/>
              <a:t>‹#›</a:t>
            </a:fld>
            <a:endParaRPr lang="tr-TR"/>
          </a:p>
        </p:txBody>
      </p:sp>
    </p:spTree>
    <p:extLst>
      <p:ext uri="{BB962C8B-B14F-4D97-AF65-F5344CB8AC3E}">
        <p14:creationId xmlns:p14="http://schemas.microsoft.com/office/powerpoint/2010/main" val="4286161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CABC422-9FBF-482A-80F5-212BCE2EF0CE}" type="datetimeFigureOut">
              <a:rPr lang="tr-TR" smtClean="0"/>
              <a:t>5.08.2025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06E272D-959A-4745-91CE-14C3798896DC}" type="slidenum">
              <a:rPr lang="tr-TR" smtClean="0"/>
              <a:t>‹#›</a:t>
            </a:fld>
            <a:endParaRPr lang="tr-TR"/>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59703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CABC422-9FBF-482A-80F5-212BCE2EF0CE}" type="datetimeFigureOut">
              <a:rPr lang="tr-TR" smtClean="0"/>
              <a:t>5.08.2025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06E272D-959A-4745-91CE-14C3798896DC}" type="slidenum">
              <a:rPr lang="tr-TR" smtClean="0"/>
              <a:t>‹#›</a:t>
            </a:fld>
            <a:endParaRPr lang="tr-TR"/>
          </a:p>
        </p:txBody>
      </p:sp>
    </p:spTree>
    <p:extLst>
      <p:ext uri="{BB962C8B-B14F-4D97-AF65-F5344CB8AC3E}">
        <p14:creationId xmlns:p14="http://schemas.microsoft.com/office/powerpoint/2010/main" val="2419844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DCABC422-9FBF-482A-80F5-212BCE2EF0CE}" type="datetimeFigureOut">
              <a:rPr lang="tr-TR" smtClean="0"/>
              <a:t>5.08.2025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06E272D-959A-4745-91CE-14C3798896DC}" type="slidenum">
              <a:rPr lang="tr-TR" smtClean="0"/>
              <a:t>‹#›</a:t>
            </a:fld>
            <a:endParaRPr lang="tr-TR"/>
          </a:p>
        </p:txBody>
      </p:sp>
    </p:spTree>
    <p:extLst>
      <p:ext uri="{BB962C8B-B14F-4D97-AF65-F5344CB8AC3E}">
        <p14:creationId xmlns:p14="http://schemas.microsoft.com/office/powerpoint/2010/main" val="3228297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DCABC422-9FBF-482A-80F5-212BCE2EF0CE}" type="datetimeFigureOut">
              <a:rPr lang="tr-TR" smtClean="0"/>
              <a:t>5.08.2025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06E272D-959A-4745-91CE-14C3798896DC}" type="slidenum">
              <a:rPr lang="tr-TR" smtClean="0"/>
              <a:t>‹#›</a:t>
            </a:fld>
            <a:endParaRPr lang="tr-TR"/>
          </a:p>
        </p:txBody>
      </p:sp>
    </p:spTree>
    <p:extLst>
      <p:ext uri="{BB962C8B-B14F-4D97-AF65-F5344CB8AC3E}">
        <p14:creationId xmlns:p14="http://schemas.microsoft.com/office/powerpoint/2010/main" val="1439898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CABC422-9FBF-482A-80F5-212BCE2EF0CE}" type="datetimeFigureOut">
              <a:rPr lang="tr-TR" smtClean="0"/>
              <a:t>5.08.2025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06E272D-959A-4745-91CE-14C3798896DC}" type="slidenum">
              <a:rPr lang="tr-TR" smtClean="0"/>
              <a:t>‹#›</a:t>
            </a:fld>
            <a:endParaRPr lang="tr-TR"/>
          </a:p>
        </p:txBody>
      </p:sp>
    </p:spTree>
    <p:extLst>
      <p:ext uri="{BB962C8B-B14F-4D97-AF65-F5344CB8AC3E}">
        <p14:creationId xmlns:p14="http://schemas.microsoft.com/office/powerpoint/2010/main" val="2559024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CABC422-9FBF-482A-80F5-212BCE2EF0CE}" type="datetimeFigureOut">
              <a:rPr lang="tr-TR" smtClean="0"/>
              <a:t>5.08.2025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06E272D-959A-4745-91CE-14C3798896DC}" type="slidenum">
              <a:rPr lang="tr-TR" smtClean="0"/>
              <a:t>‹#›</a:t>
            </a:fld>
            <a:endParaRPr lang="tr-TR"/>
          </a:p>
        </p:txBody>
      </p:sp>
    </p:spTree>
    <p:extLst>
      <p:ext uri="{BB962C8B-B14F-4D97-AF65-F5344CB8AC3E}">
        <p14:creationId xmlns:p14="http://schemas.microsoft.com/office/powerpoint/2010/main" val="3058989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CABC422-9FBF-482A-80F5-212BCE2EF0CE}" type="datetimeFigureOut">
              <a:rPr lang="tr-TR" smtClean="0"/>
              <a:t>5.08.2025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06E272D-959A-4745-91CE-14C3798896DC}" type="slidenum">
              <a:rPr lang="tr-TR" smtClean="0"/>
              <a:t>‹#›</a:t>
            </a:fld>
            <a:endParaRPr lang="tr-TR"/>
          </a:p>
        </p:txBody>
      </p:sp>
    </p:spTree>
    <p:extLst>
      <p:ext uri="{BB962C8B-B14F-4D97-AF65-F5344CB8AC3E}">
        <p14:creationId xmlns:p14="http://schemas.microsoft.com/office/powerpoint/2010/main" val="536540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CABC422-9FBF-482A-80F5-212BCE2EF0CE}" type="datetimeFigureOut">
              <a:rPr lang="tr-TR" smtClean="0"/>
              <a:t>5.08.2025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06E272D-959A-4745-91CE-14C3798896DC}" type="slidenum">
              <a:rPr lang="tr-TR" smtClean="0"/>
              <a:t>‹#›</a:t>
            </a:fld>
            <a:endParaRPr lang="tr-TR"/>
          </a:p>
        </p:txBody>
      </p:sp>
    </p:spTree>
    <p:extLst>
      <p:ext uri="{BB962C8B-B14F-4D97-AF65-F5344CB8AC3E}">
        <p14:creationId xmlns:p14="http://schemas.microsoft.com/office/powerpoint/2010/main" val="2600746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CABC422-9FBF-482A-80F5-212BCE2EF0CE}" type="datetimeFigureOut">
              <a:rPr lang="tr-TR" smtClean="0"/>
              <a:t>5.08.2025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06E272D-959A-4745-91CE-14C3798896DC}" type="slidenum">
              <a:rPr lang="tr-TR" smtClean="0"/>
              <a:t>‹#›</a:t>
            </a:fld>
            <a:endParaRPr lang="tr-TR"/>
          </a:p>
        </p:txBody>
      </p:sp>
    </p:spTree>
    <p:extLst>
      <p:ext uri="{BB962C8B-B14F-4D97-AF65-F5344CB8AC3E}">
        <p14:creationId xmlns:p14="http://schemas.microsoft.com/office/powerpoint/2010/main" val="905216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913795" y="2912232"/>
            <a:ext cx="5107208" cy="287896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72200" y="2912232"/>
            <a:ext cx="5095357" cy="287896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CABC422-9FBF-482A-80F5-212BCE2EF0CE}" type="datetimeFigureOut">
              <a:rPr lang="tr-TR" smtClean="0"/>
              <a:t>5.08.2025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06E272D-959A-4745-91CE-14C3798896DC}" type="slidenum">
              <a:rPr lang="tr-TR" smtClean="0"/>
              <a:t>‹#›</a:t>
            </a:fld>
            <a:endParaRPr lang="tr-TR"/>
          </a:p>
        </p:txBody>
      </p:sp>
    </p:spTree>
    <p:extLst>
      <p:ext uri="{BB962C8B-B14F-4D97-AF65-F5344CB8AC3E}">
        <p14:creationId xmlns:p14="http://schemas.microsoft.com/office/powerpoint/2010/main" val="2376037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DCABC422-9FBF-482A-80F5-212BCE2EF0CE}" type="datetimeFigureOut">
              <a:rPr lang="tr-TR" smtClean="0"/>
              <a:t>5.08.2025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06E272D-959A-4745-91CE-14C3798896DC}" type="slidenum">
              <a:rPr lang="tr-TR" smtClean="0"/>
              <a:t>‹#›</a:t>
            </a:fld>
            <a:endParaRPr lang="tr-TR"/>
          </a:p>
        </p:txBody>
      </p:sp>
    </p:spTree>
    <p:extLst>
      <p:ext uri="{BB962C8B-B14F-4D97-AF65-F5344CB8AC3E}">
        <p14:creationId xmlns:p14="http://schemas.microsoft.com/office/powerpoint/2010/main" val="724785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ABC422-9FBF-482A-80F5-212BCE2EF0CE}" type="datetimeFigureOut">
              <a:rPr lang="tr-TR" smtClean="0"/>
              <a:t>5.08.2025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06E272D-959A-4745-91CE-14C3798896DC}" type="slidenum">
              <a:rPr lang="tr-TR" smtClean="0"/>
              <a:t>‹#›</a:t>
            </a:fld>
            <a:endParaRPr lang="tr-TR"/>
          </a:p>
        </p:txBody>
      </p:sp>
    </p:spTree>
    <p:extLst>
      <p:ext uri="{BB962C8B-B14F-4D97-AF65-F5344CB8AC3E}">
        <p14:creationId xmlns:p14="http://schemas.microsoft.com/office/powerpoint/2010/main" val="878132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tr-TR"/>
              <a:t>Asıl başlık stilini düzenlemek için tıklayın</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CABC422-9FBF-482A-80F5-212BCE2EF0CE}" type="datetimeFigureOut">
              <a:rPr lang="tr-TR" smtClean="0"/>
              <a:t>5.08.2025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06E272D-959A-4745-91CE-14C3798896DC}" type="slidenum">
              <a:rPr lang="tr-TR" smtClean="0"/>
              <a:t>‹#›</a:t>
            </a:fld>
            <a:endParaRPr lang="tr-TR"/>
          </a:p>
        </p:txBody>
      </p:sp>
    </p:spTree>
    <p:extLst>
      <p:ext uri="{BB962C8B-B14F-4D97-AF65-F5344CB8AC3E}">
        <p14:creationId xmlns:p14="http://schemas.microsoft.com/office/powerpoint/2010/main" val="1433226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CABC422-9FBF-482A-80F5-212BCE2EF0CE}" type="datetimeFigureOut">
              <a:rPr lang="tr-TR" smtClean="0"/>
              <a:t>5.08.2025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06E272D-959A-4745-91CE-14C3798896DC}" type="slidenum">
              <a:rPr lang="tr-TR" smtClean="0"/>
              <a:t>‹#›</a:t>
            </a:fld>
            <a:endParaRPr lang="tr-TR"/>
          </a:p>
        </p:txBody>
      </p:sp>
    </p:spTree>
    <p:extLst>
      <p:ext uri="{BB962C8B-B14F-4D97-AF65-F5344CB8AC3E}">
        <p14:creationId xmlns:p14="http://schemas.microsoft.com/office/powerpoint/2010/main" val="778837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CABC422-9FBF-482A-80F5-212BCE2EF0CE}" type="datetimeFigureOut">
              <a:rPr lang="tr-TR" smtClean="0"/>
              <a:t>5.08.2025</a:t>
            </a:fld>
            <a:endParaRPr lang="tr-T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06E272D-959A-4745-91CE-14C3798896DC}" type="slidenum">
              <a:rPr lang="tr-TR" smtClean="0"/>
              <a:t>‹#›</a:t>
            </a:fld>
            <a:endParaRPr lang="tr-TR"/>
          </a:p>
        </p:txBody>
      </p:sp>
    </p:spTree>
    <p:extLst>
      <p:ext uri="{BB962C8B-B14F-4D97-AF65-F5344CB8AC3E}">
        <p14:creationId xmlns:p14="http://schemas.microsoft.com/office/powerpoint/2010/main" val="153477724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a:extLst>
            <a:ext uri="{FF2B5EF4-FFF2-40B4-BE49-F238E27FC236}">
              <a16:creationId xmlns:a16="http://schemas.microsoft.com/office/drawing/2014/main" id="{B13AFB6E-6D48-0E80-E10F-47F7D36B5E16}"/>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AB9E7BD9-3A88-4FEA-916D-7687A1AEDA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263" y="565765"/>
            <a:ext cx="3824287" cy="4070794"/>
          </a:xfrm>
          <a:prstGeom prst="rect">
            <a:avLst/>
          </a:prstGeom>
          <a:solidFill>
            <a:srgbClr val="FFFFFF"/>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sim 1" descr="giyim, kişi, şahıs, insan yüzü, duvar içeren bir resim&#10;&#10;Açıklama otomatik olarak oluşturuldu">
            <a:extLst>
              <a:ext uri="{FF2B5EF4-FFF2-40B4-BE49-F238E27FC236}">
                <a16:creationId xmlns:a16="http://schemas.microsoft.com/office/drawing/2014/main" id="{232EE952-C4D1-07A6-740A-0D8FC1DEB4E6}"/>
              </a:ext>
            </a:extLst>
          </p:cNvPr>
          <p:cNvPicPr>
            <a:picLocks noChangeAspect="1"/>
          </p:cNvPicPr>
          <p:nvPr/>
        </p:nvPicPr>
        <p:blipFill>
          <a:blip r:embed="rId3"/>
          <a:stretch>
            <a:fillRect/>
          </a:stretch>
        </p:blipFill>
        <p:spPr>
          <a:xfrm>
            <a:off x="718737" y="1878104"/>
            <a:ext cx="3548750" cy="1446115"/>
          </a:xfrm>
          <a:prstGeom prst="rect">
            <a:avLst/>
          </a:prstGeom>
        </p:spPr>
      </p:pic>
      <p:sp>
        <p:nvSpPr>
          <p:cNvPr id="14" name="Rectangle 13">
            <a:extLst>
              <a:ext uri="{FF2B5EF4-FFF2-40B4-BE49-F238E27FC236}">
                <a16:creationId xmlns:a16="http://schemas.microsoft.com/office/drawing/2014/main" id="{B4DC8784-B7BF-4897-AEF9-3290F1AE0B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629265"/>
            <a:ext cx="6894238" cy="1335002"/>
          </a:xfrm>
          <a:prstGeom prst="rect">
            <a:avLst/>
          </a:prstGeom>
          <a:solidFill>
            <a:schemeClr val="tx2">
              <a:lumMod val="10000"/>
            </a:schemeClr>
          </a:solidFill>
          <a:ln w="127000" cap="sq">
            <a:solidFill>
              <a:srgbClr val="DDDDDD"/>
            </a:solidFill>
            <a:miter lim="800000"/>
          </a:ln>
          <a:effectLst>
            <a:outerShdw blurRad="54991" dist="17780" dir="5400000" algn="ctr" rotWithShape="0">
              <a:schemeClr val="bg1">
                <a:alpha val="40000"/>
              </a:schemeClr>
            </a:outerShdw>
          </a:effectLst>
          <a:scene3d>
            <a:camera prst="orthographicFront"/>
            <a:lightRig rig="three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878D180-4A8E-47B3-9E41-4F29F40A97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4893734"/>
            <a:ext cx="3689095" cy="1320798"/>
          </a:xfrm>
          <a:prstGeom prst="rect">
            <a:avLst/>
          </a:prstGeom>
          <a:solidFill>
            <a:schemeClr val="tx2">
              <a:lumMod val="10000"/>
            </a:schemeClr>
          </a:solidFill>
          <a:ln w="127000" cap="sq">
            <a:solidFill>
              <a:srgbClr val="DDDDDD"/>
            </a:solidFill>
            <a:miter lim="800000"/>
          </a:ln>
          <a:effectLst>
            <a:outerShdw blurRad="54991" dist="17780" dir="5400000" algn="ctr" rotWithShape="0">
              <a:schemeClr val="bg1">
                <a:alpha val="40000"/>
              </a:schemeClr>
            </a:outerShdw>
          </a:effectLst>
          <a:scene3d>
            <a:camera prst="orthographicFront"/>
            <a:lightRig rig="three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4B5E992-3E27-467A-A13B-57C12E8B3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46" y="2214035"/>
            <a:ext cx="7025732" cy="4070794"/>
          </a:xfrm>
          <a:prstGeom prst="rect">
            <a:avLst/>
          </a:prstGeom>
          <a:solidFill>
            <a:srgbClr val="FFFFFF"/>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Resim 6">
            <a:extLst>
              <a:ext uri="{FF2B5EF4-FFF2-40B4-BE49-F238E27FC236}">
                <a16:creationId xmlns:a16="http://schemas.microsoft.com/office/drawing/2014/main" id="{FF4D8022-7F34-670C-8966-085DB268FA50}"/>
              </a:ext>
            </a:extLst>
          </p:cNvPr>
          <p:cNvPicPr>
            <a:picLocks noChangeAspect="1"/>
          </p:cNvPicPr>
          <p:nvPr/>
        </p:nvPicPr>
        <p:blipFill>
          <a:blip r:embed="rId4"/>
          <a:stretch>
            <a:fillRect/>
          </a:stretch>
        </p:blipFill>
        <p:spPr>
          <a:xfrm>
            <a:off x="4747553" y="4030118"/>
            <a:ext cx="6735234" cy="448152"/>
          </a:xfrm>
          <a:prstGeom prst="rect">
            <a:avLst/>
          </a:prstGeom>
        </p:spPr>
      </p:pic>
    </p:spTree>
    <p:extLst>
      <p:ext uri="{BB962C8B-B14F-4D97-AF65-F5344CB8AC3E}">
        <p14:creationId xmlns:p14="http://schemas.microsoft.com/office/powerpoint/2010/main" val="2492692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D8A43-E7FA-7CBE-114B-673FA8A15B41}"/>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58ADE714-B35A-123D-195B-6CD26FEF93C0}"/>
              </a:ext>
            </a:extLst>
          </p:cNvPr>
          <p:cNvSpPr txBox="1"/>
          <p:nvPr/>
        </p:nvSpPr>
        <p:spPr>
          <a:xfrm>
            <a:off x="256903" y="216652"/>
            <a:ext cx="11678194" cy="6001643"/>
          </a:xfrm>
          <a:prstGeom prst="rect">
            <a:avLst/>
          </a:prstGeom>
          <a:noFill/>
        </p:spPr>
        <p:txBody>
          <a:bodyPr wrap="square">
            <a:spAutoFit/>
          </a:bodyPr>
          <a:lstStyle/>
          <a:p>
            <a:r>
              <a:rPr lang="tr-TR" sz="3200" b="1" dirty="0">
                <a:solidFill>
                  <a:srgbClr val="FFFF00"/>
                </a:solidFill>
                <a:effectLst/>
                <a:latin typeface="Arial Narrow" panose="020B0606020202030204" pitchFamily="34" charset="0"/>
                <a:ea typeface="Times New Roman" panose="02020603050405020304" pitchFamily="18" charset="0"/>
              </a:rPr>
              <a:t>c) Değerler</a:t>
            </a:r>
            <a:endParaRPr lang="tr-TR" sz="4800" dirty="0">
              <a:solidFill>
                <a:srgbClr val="FFFF00"/>
              </a:solidFill>
              <a:effectLst/>
              <a:latin typeface="Times New Roman" panose="02020603050405020304" pitchFamily="18" charset="0"/>
              <a:ea typeface="Times New Roman" panose="02020603050405020304" pitchFamily="18" charset="0"/>
            </a:endParaRPr>
          </a:p>
          <a:p>
            <a:r>
              <a:rPr lang="tr-TR" sz="3200" dirty="0">
                <a:solidFill>
                  <a:srgbClr val="00B0F0"/>
                </a:solidFill>
                <a:effectLst/>
                <a:latin typeface="Arial Narrow" panose="020B0606020202030204" pitchFamily="34" charset="0"/>
                <a:ea typeface="Times New Roman" panose="02020603050405020304" pitchFamily="18" charset="0"/>
              </a:rPr>
              <a:t>1. Dürüstlük ve Güvenilirlik: </a:t>
            </a:r>
            <a:r>
              <a:rPr lang="tr-TR" sz="3200" dirty="0">
                <a:effectLst/>
                <a:latin typeface="Arial Narrow" panose="020B0606020202030204" pitchFamily="34" charset="0"/>
                <a:ea typeface="Times New Roman" panose="02020603050405020304" pitchFamily="18" charset="0"/>
              </a:rPr>
              <a:t>Dürüst ve güvenilir olmak, mesleklerinde başarının temel taşlarından biridir.</a:t>
            </a:r>
            <a:endParaRPr lang="tr-TR" sz="4800" dirty="0">
              <a:effectLst/>
              <a:latin typeface="Times New Roman" panose="02020603050405020304" pitchFamily="18" charset="0"/>
              <a:ea typeface="Times New Roman" panose="02020603050405020304" pitchFamily="18" charset="0"/>
            </a:endParaRPr>
          </a:p>
          <a:p>
            <a:r>
              <a:rPr lang="tr-TR" sz="3200" dirty="0">
                <a:solidFill>
                  <a:srgbClr val="00B0F0"/>
                </a:solidFill>
                <a:effectLst/>
                <a:latin typeface="Arial Narrow" panose="020B0606020202030204" pitchFamily="34" charset="0"/>
                <a:ea typeface="Times New Roman" panose="02020603050405020304" pitchFamily="18" charset="0"/>
              </a:rPr>
              <a:t>2. Adalet ve Tarafsızlık: </a:t>
            </a:r>
            <a:r>
              <a:rPr lang="tr-TR" sz="3200" dirty="0">
                <a:effectLst/>
                <a:latin typeface="Arial Narrow" panose="020B0606020202030204" pitchFamily="34" charset="0"/>
                <a:ea typeface="Times New Roman" panose="02020603050405020304" pitchFamily="18" charset="0"/>
              </a:rPr>
              <a:t>Görevlerini yerine getirirken adil ve tarafsız olmalıdırlar.</a:t>
            </a:r>
            <a:endParaRPr lang="tr-TR" sz="4800" dirty="0">
              <a:effectLst/>
              <a:latin typeface="Times New Roman" panose="02020603050405020304" pitchFamily="18" charset="0"/>
              <a:ea typeface="Times New Roman" panose="02020603050405020304" pitchFamily="18" charset="0"/>
            </a:endParaRPr>
          </a:p>
          <a:p>
            <a:r>
              <a:rPr lang="tr-TR" sz="3200" dirty="0">
                <a:solidFill>
                  <a:srgbClr val="00B0F0"/>
                </a:solidFill>
                <a:effectLst/>
                <a:latin typeface="Arial Narrow" panose="020B0606020202030204" pitchFamily="34" charset="0"/>
                <a:ea typeface="Times New Roman" panose="02020603050405020304" pitchFamily="18" charset="0"/>
              </a:rPr>
              <a:t>3. Saygı ve Hoşgörü: </a:t>
            </a:r>
            <a:r>
              <a:rPr lang="tr-TR" sz="3200" dirty="0">
                <a:effectLst/>
                <a:latin typeface="Arial Narrow" panose="020B0606020202030204" pitchFamily="34" charset="0"/>
                <a:ea typeface="Times New Roman" panose="02020603050405020304" pitchFamily="18" charset="0"/>
              </a:rPr>
              <a:t>Çalışma arkadaşlarına ve hizmet verdikleri kişilere karşı saygılı ve hoşgörülü olmalıdırlar.</a:t>
            </a:r>
            <a:endParaRPr lang="tr-TR" sz="4800" dirty="0">
              <a:effectLst/>
              <a:latin typeface="Times New Roman" panose="02020603050405020304" pitchFamily="18" charset="0"/>
              <a:ea typeface="Times New Roman" panose="02020603050405020304" pitchFamily="18" charset="0"/>
            </a:endParaRPr>
          </a:p>
          <a:p>
            <a:r>
              <a:rPr lang="tr-TR" sz="3200" dirty="0">
                <a:solidFill>
                  <a:srgbClr val="00B0F0"/>
                </a:solidFill>
                <a:effectLst/>
                <a:latin typeface="Arial Narrow" panose="020B0606020202030204" pitchFamily="34" charset="0"/>
                <a:ea typeface="Times New Roman" panose="02020603050405020304" pitchFamily="18" charset="0"/>
              </a:rPr>
              <a:t>4. Gizlilik: </a:t>
            </a:r>
            <a:r>
              <a:rPr lang="tr-TR" sz="3200" dirty="0">
                <a:effectLst/>
                <a:latin typeface="Arial Narrow" panose="020B0606020202030204" pitchFamily="34" charset="0"/>
                <a:ea typeface="Times New Roman" panose="02020603050405020304" pitchFamily="18" charset="0"/>
              </a:rPr>
              <a:t>Görevleri sırasında edindikleri bilgileri gizlilikle saklamalı ve sadece yetkili kişilerle paylaşmalıdırlar.</a:t>
            </a:r>
            <a:endParaRPr lang="tr-TR" sz="4800" dirty="0">
              <a:effectLst/>
              <a:latin typeface="Times New Roman" panose="02020603050405020304" pitchFamily="18" charset="0"/>
              <a:ea typeface="Times New Roman" panose="02020603050405020304" pitchFamily="18" charset="0"/>
            </a:endParaRPr>
          </a:p>
          <a:p>
            <a:r>
              <a:rPr lang="tr-TR" sz="3200" dirty="0">
                <a:effectLst/>
                <a:latin typeface="Arial Narrow" panose="020B0606020202030204" pitchFamily="34" charset="0"/>
                <a:ea typeface="Times New Roman" panose="02020603050405020304" pitchFamily="18" charset="0"/>
              </a:rPr>
              <a:t>Bu tutum, davranış ve değerler, özel güvenlik görevlilerinin mesleklerinde başarılı olmalarını sağlayarak, hem kendilerine hem de hizmet verdikleri kişilere güvenilir bir hizmet sunmalarına yardımcı olur.</a:t>
            </a:r>
            <a:endParaRPr lang="tr-TR" sz="4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47143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61FFC-8F9B-81F5-FCB0-71759AF33AA5}"/>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326DF74A-2175-091E-C672-CE25313C6183}"/>
              </a:ext>
            </a:extLst>
          </p:cNvPr>
          <p:cNvSpPr txBox="1"/>
          <p:nvPr/>
        </p:nvSpPr>
        <p:spPr>
          <a:xfrm>
            <a:off x="256903" y="243512"/>
            <a:ext cx="11678194" cy="6370975"/>
          </a:xfrm>
          <a:prstGeom prst="rect">
            <a:avLst/>
          </a:prstGeom>
          <a:noFill/>
        </p:spPr>
        <p:txBody>
          <a:bodyPr wrap="square">
            <a:spAutoFit/>
          </a:bodyPr>
          <a:lstStyle/>
          <a:p>
            <a:r>
              <a:rPr lang="tr-TR" sz="2400" b="1" dirty="0">
                <a:solidFill>
                  <a:srgbClr val="FFFF00"/>
                </a:solidFill>
              </a:rPr>
              <a:t>4.Özel güvenlik mesleği, büyük bir sorumluluk ve dikkat gerektirir. Meslek etiğine uygun davranışlar, güvenlik görevlilerinin görevlerini yerine getirirken doğru ve etik bir yaklaşım sergilemelerini sağlar, bu davranışlardan bazıları:</a:t>
            </a:r>
          </a:p>
          <a:p>
            <a:r>
              <a:rPr lang="tr-TR" sz="2400" b="1" dirty="0">
                <a:solidFill>
                  <a:srgbClr val="00B0F0"/>
                </a:solidFill>
              </a:rPr>
              <a:t>Dürüstlük</a:t>
            </a:r>
          </a:p>
          <a:p>
            <a:r>
              <a:rPr lang="tr-TR" sz="2400" dirty="0"/>
              <a:t>- Gerçekleri Söylemek: Görevlerini yerine getirirken her zaman doğru ve dürüst olmalıdırlar.</a:t>
            </a:r>
          </a:p>
          <a:p>
            <a:r>
              <a:rPr lang="tr-TR" sz="2400" dirty="0"/>
              <a:t>- Yanlış Bilgi Vermemek: Bilerek yanlış bilgi vermekten kaçınmalıdırlar.</a:t>
            </a:r>
          </a:p>
          <a:p>
            <a:r>
              <a:rPr lang="tr-TR" sz="2400" b="1" dirty="0">
                <a:solidFill>
                  <a:srgbClr val="00B0F0"/>
                </a:solidFill>
              </a:rPr>
              <a:t>Gizlilik</a:t>
            </a:r>
          </a:p>
          <a:p>
            <a:r>
              <a:rPr lang="tr-TR" sz="2400" dirty="0"/>
              <a:t>- Bilgi Gizliliği: Görevleri sırasında edindikleri bilgileri korumalı ve gizlilik ilkesine uymalıdırlar.</a:t>
            </a:r>
          </a:p>
          <a:p>
            <a:r>
              <a:rPr lang="tr-TR" sz="2400" dirty="0"/>
              <a:t>- Yasa Dışı Paylaşım: Yetkili olmayan kişilerle gizli bilgileri paylaşmamalıdırlar.</a:t>
            </a:r>
          </a:p>
          <a:p>
            <a:r>
              <a:rPr lang="tr-TR" sz="2400" dirty="0">
                <a:solidFill>
                  <a:srgbClr val="00B0F0"/>
                </a:solidFill>
              </a:rPr>
              <a:t>Adalet ve Tarafsızlık</a:t>
            </a:r>
          </a:p>
          <a:p>
            <a:r>
              <a:rPr lang="tr-TR" sz="2400" dirty="0"/>
              <a:t>- Adil Davranmak: Tüm kişilere eşit ve adil bir şekilde muamele etmelidirler.</a:t>
            </a:r>
          </a:p>
          <a:p>
            <a:r>
              <a:rPr lang="tr-TR" sz="2400" dirty="0"/>
              <a:t>- Tarafsız Kalmak: Kişisel duygularını ve önyargılarını görevlerine yansıtmamalıdırlar.</a:t>
            </a:r>
          </a:p>
          <a:p>
            <a:r>
              <a:rPr lang="tr-TR" sz="2400" dirty="0"/>
              <a:t> </a:t>
            </a:r>
          </a:p>
        </p:txBody>
      </p:sp>
    </p:spTree>
    <p:extLst>
      <p:ext uri="{BB962C8B-B14F-4D97-AF65-F5344CB8AC3E}">
        <p14:creationId xmlns:p14="http://schemas.microsoft.com/office/powerpoint/2010/main" val="2970657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04A74-F53D-E4F6-C44E-5593C8324696}"/>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5FF66B73-D5D3-6D93-D0E1-C12D46EBBF5D}"/>
              </a:ext>
            </a:extLst>
          </p:cNvPr>
          <p:cNvSpPr txBox="1"/>
          <p:nvPr/>
        </p:nvSpPr>
        <p:spPr>
          <a:xfrm>
            <a:off x="457200" y="58847"/>
            <a:ext cx="11194869" cy="6740307"/>
          </a:xfrm>
          <a:prstGeom prst="rect">
            <a:avLst/>
          </a:prstGeom>
          <a:noFill/>
        </p:spPr>
        <p:txBody>
          <a:bodyPr wrap="square">
            <a:spAutoFit/>
          </a:bodyPr>
          <a:lstStyle/>
          <a:p>
            <a:r>
              <a:rPr lang="tr-TR" sz="2400" b="1" dirty="0">
                <a:solidFill>
                  <a:srgbClr val="00B0F0"/>
                </a:solidFill>
                <a:effectLst/>
                <a:latin typeface="Arial Narrow" panose="020B0606020202030204" pitchFamily="34" charset="0"/>
                <a:ea typeface="Times New Roman" panose="02020603050405020304" pitchFamily="18" charset="0"/>
              </a:rPr>
              <a:t>Saygı ve Hoşgörü</a:t>
            </a:r>
            <a:endParaRPr lang="tr-TR" sz="4000" dirty="0">
              <a:solidFill>
                <a:srgbClr val="00B0F0"/>
              </a:solidFill>
              <a:effectLst/>
              <a:latin typeface="Times New Roman" panose="02020603050405020304" pitchFamily="18" charset="0"/>
              <a:ea typeface="Times New Roman" panose="02020603050405020304" pitchFamily="18" charset="0"/>
            </a:endParaRPr>
          </a:p>
          <a:p>
            <a:r>
              <a:rPr lang="tr-TR" sz="2400" dirty="0">
                <a:effectLst/>
                <a:latin typeface="Arial Narrow" panose="020B0606020202030204" pitchFamily="34" charset="0"/>
                <a:ea typeface="Times New Roman" panose="02020603050405020304" pitchFamily="18" charset="0"/>
              </a:rPr>
              <a:t>- </a:t>
            </a:r>
            <a:r>
              <a:rPr lang="tr-TR" sz="2400" b="1" dirty="0">
                <a:effectLst/>
                <a:latin typeface="Arial Narrow" panose="020B0606020202030204" pitchFamily="34" charset="0"/>
                <a:ea typeface="Times New Roman" panose="02020603050405020304" pitchFamily="18" charset="0"/>
              </a:rPr>
              <a:t>İnsan Haklarına Saygı: </a:t>
            </a:r>
            <a:r>
              <a:rPr lang="tr-TR" sz="2400" dirty="0">
                <a:effectLst/>
                <a:latin typeface="Arial Narrow" panose="020B0606020202030204" pitchFamily="34" charset="0"/>
                <a:ea typeface="Times New Roman" panose="02020603050405020304" pitchFamily="18" charset="0"/>
              </a:rPr>
              <a:t>İnsan haklarına ve onuruna saygı göstermelidirler.</a:t>
            </a:r>
            <a:endParaRPr lang="tr-TR" sz="4000" dirty="0">
              <a:effectLst/>
              <a:latin typeface="Times New Roman" panose="02020603050405020304" pitchFamily="18" charset="0"/>
              <a:ea typeface="Times New Roman" panose="02020603050405020304" pitchFamily="18" charset="0"/>
            </a:endParaRPr>
          </a:p>
          <a:p>
            <a:r>
              <a:rPr lang="tr-TR" sz="2400" dirty="0">
                <a:effectLst/>
                <a:latin typeface="Arial Narrow" panose="020B0606020202030204" pitchFamily="34" charset="0"/>
                <a:ea typeface="Times New Roman" panose="02020603050405020304" pitchFamily="18" charset="0"/>
              </a:rPr>
              <a:t>- </a:t>
            </a:r>
            <a:r>
              <a:rPr lang="tr-TR" sz="2400" b="1" dirty="0">
                <a:effectLst/>
                <a:latin typeface="Arial Narrow" panose="020B0606020202030204" pitchFamily="34" charset="0"/>
                <a:ea typeface="Times New Roman" panose="02020603050405020304" pitchFamily="18" charset="0"/>
              </a:rPr>
              <a:t>Nazik ve Hoşgörülü Olmak: </a:t>
            </a:r>
            <a:r>
              <a:rPr lang="tr-TR" sz="2400" dirty="0">
                <a:effectLst/>
                <a:latin typeface="Arial Narrow" panose="020B0606020202030204" pitchFamily="34" charset="0"/>
                <a:ea typeface="Times New Roman" panose="02020603050405020304" pitchFamily="18" charset="0"/>
              </a:rPr>
              <a:t>Çalışma arkadaşlarına, üstlerine ve hizmet verdikleri kişilere nazik ve hoşgörülü davranmalıdırlar.</a:t>
            </a:r>
            <a:endParaRPr lang="tr-TR" sz="4000" dirty="0">
              <a:effectLst/>
              <a:latin typeface="Times New Roman" panose="02020603050405020304" pitchFamily="18" charset="0"/>
              <a:ea typeface="Times New Roman" panose="02020603050405020304" pitchFamily="18" charset="0"/>
            </a:endParaRPr>
          </a:p>
          <a:p>
            <a:r>
              <a:rPr lang="tr-TR" sz="2400" dirty="0">
                <a:effectLst/>
                <a:latin typeface="Arial Narrow" panose="020B0606020202030204" pitchFamily="34" charset="0"/>
                <a:ea typeface="Times New Roman" panose="02020603050405020304" pitchFamily="18" charset="0"/>
              </a:rPr>
              <a:t> </a:t>
            </a:r>
            <a:r>
              <a:rPr lang="tr-TR" sz="2400" b="1" dirty="0">
                <a:solidFill>
                  <a:srgbClr val="00B0F0"/>
                </a:solidFill>
                <a:effectLst/>
                <a:latin typeface="Arial Narrow" panose="020B0606020202030204" pitchFamily="34" charset="0"/>
                <a:ea typeface="Times New Roman" panose="02020603050405020304" pitchFamily="18" charset="0"/>
              </a:rPr>
              <a:t>Profesyonellik ve Disiplin</a:t>
            </a:r>
            <a:endParaRPr lang="tr-TR" sz="4000" dirty="0">
              <a:solidFill>
                <a:srgbClr val="00B0F0"/>
              </a:solidFill>
              <a:effectLst/>
              <a:latin typeface="Times New Roman" panose="02020603050405020304" pitchFamily="18" charset="0"/>
              <a:ea typeface="Times New Roman" panose="02020603050405020304" pitchFamily="18" charset="0"/>
            </a:endParaRPr>
          </a:p>
          <a:p>
            <a:r>
              <a:rPr lang="tr-TR" sz="2400" dirty="0">
                <a:effectLst/>
                <a:latin typeface="Arial Narrow" panose="020B0606020202030204" pitchFamily="34" charset="0"/>
                <a:ea typeface="Times New Roman" panose="02020603050405020304" pitchFamily="18" charset="0"/>
              </a:rPr>
              <a:t>- </a:t>
            </a:r>
            <a:r>
              <a:rPr lang="tr-TR" sz="2400" b="1" dirty="0">
                <a:effectLst/>
                <a:latin typeface="Arial Narrow" panose="020B0606020202030204" pitchFamily="34" charset="0"/>
                <a:ea typeface="Times New Roman" panose="02020603050405020304" pitchFamily="18" charset="0"/>
              </a:rPr>
              <a:t>Görev Disiplini: </a:t>
            </a:r>
            <a:r>
              <a:rPr lang="tr-TR" sz="2400" dirty="0">
                <a:effectLst/>
                <a:latin typeface="Arial Narrow" panose="020B0606020202030204" pitchFamily="34" charset="0"/>
                <a:ea typeface="Times New Roman" panose="02020603050405020304" pitchFamily="18" charset="0"/>
              </a:rPr>
              <a:t>Verilen görevleri titizlikle ve zamanında yerine getirmelidirler.</a:t>
            </a:r>
            <a:endParaRPr lang="tr-TR" sz="4000" dirty="0">
              <a:effectLst/>
              <a:latin typeface="Times New Roman" panose="02020603050405020304" pitchFamily="18" charset="0"/>
              <a:ea typeface="Times New Roman" panose="02020603050405020304" pitchFamily="18" charset="0"/>
            </a:endParaRPr>
          </a:p>
          <a:p>
            <a:r>
              <a:rPr lang="tr-TR" sz="2400" dirty="0">
                <a:effectLst/>
                <a:latin typeface="Arial Narrow" panose="020B0606020202030204" pitchFamily="34" charset="0"/>
                <a:ea typeface="Times New Roman" panose="02020603050405020304" pitchFamily="18" charset="0"/>
              </a:rPr>
              <a:t>- </a:t>
            </a:r>
            <a:r>
              <a:rPr lang="tr-TR" sz="2400" b="1" dirty="0">
                <a:effectLst/>
                <a:latin typeface="Arial Narrow" panose="020B0606020202030204" pitchFamily="34" charset="0"/>
                <a:ea typeface="Times New Roman" panose="02020603050405020304" pitchFamily="18" charset="0"/>
              </a:rPr>
              <a:t>Kural ve Prosedürlere Uyum: </a:t>
            </a:r>
            <a:r>
              <a:rPr lang="tr-TR" sz="2400" dirty="0">
                <a:effectLst/>
                <a:latin typeface="Arial Narrow" panose="020B0606020202030204" pitchFamily="34" charset="0"/>
                <a:ea typeface="Times New Roman" panose="02020603050405020304" pitchFamily="18" charset="0"/>
              </a:rPr>
              <a:t>İş yerindeki kural ve prosedürlere tam olarak uymalıdırlar.</a:t>
            </a:r>
            <a:endParaRPr lang="tr-TR" sz="4000" dirty="0">
              <a:effectLst/>
              <a:latin typeface="Times New Roman" panose="02020603050405020304" pitchFamily="18" charset="0"/>
              <a:ea typeface="Times New Roman" panose="02020603050405020304" pitchFamily="18" charset="0"/>
            </a:endParaRPr>
          </a:p>
          <a:p>
            <a:r>
              <a:rPr lang="tr-TR" sz="2400" b="1" dirty="0">
                <a:effectLst/>
                <a:latin typeface="Arial Narrow" panose="020B0606020202030204" pitchFamily="34" charset="0"/>
                <a:ea typeface="Times New Roman" panose="02020603050405020304" pitchFamily="18" charset="0"/>
              </a:rPr>
              <a:t> </a:t>
            </a:r>
            <a:r>
              <a:rPr lang="tr-TR" sz="2400" b="1" dirty="0">
                <a:solidFill>
                  <a:srgbClr val="00B0F0"/>
                </a:solidFill>
                <a:effectLst/>
                <a:latin typeface="Arial Narrow" panose="020B0606020202030204" pitchFamily="34" charset="0"/>
                <a:ea typeface="Times New Roman" panose="02020603050405020304" pitchFamily="18" charset="0"/>
              </a:rPr>
              <a:t>Sorun Çözme ve İnisiyatif Alma</a:t>
            </a:r>
            <a:endParaRPr lang="tr-TR" sz="4000" dirty="0">
              <a:solidFill>
                <a:srgbClr val="00B0F0"/>
              </a:solidFill>
              <a:effectLst/>
              <a:latin typeface="Times New Roman" panose="02020603050405020304" pitchFamily="18" charset="0"/>
              <a:ea typeface="Times New Roman" panose="02020603050405020304" pitchFamily="18" charset="0"/>
            </a:endParaRPr>
          </a:p>
          <a:p>
            <a:r>
              <a:rPr lang="tr-TR" sz="2400" b="1" dirty="0">
                <a:effectLst/>
                <a:latin typeface="Arial Narrow" panose="020B0606020202030204" pitchFamily="34" charset="0"/>
                <a:ea typeface="Times New Roman" panose="02020603050405020304" pitchFamily="18" charset="0"/>
              </a:rPr>
              <a:t>- Sorunları Çözmek: </a:t>
            </a:r>
            <a:r>
              <a:rPr lang="tr-TR" sz="2400" dirty="0">
                <a:effectLst/>
                <a:latin typeface="Arial Narrow" panose="020B0606020202030204" pitchFamily="34" charset="0"/>
                <a:ea typeface="Times New Roman" panose="02020603050405020304" pitchFamily="18" charset="0"/>
              </a:rPr>
              <a:t>Karşılaştıkları sorunları etkili bir şekilde çözebilmelidirler.</a:t>
            </a:r>
            <a:endParaRPr lang="tr-TR" sz="4000" dirty="0">
              <a:effectLst/>
              <a:latin typeface="Times New Roman" panose="02020603050405020304" pitchFamily="18" charset="0"/>
              <a:ea typeface="Times New Roman" panose="02020603050405020304" pitchFamily="18" charset="0"/>
            </a:endParaRPr>
          </a:p>
          <a:p>
            <a:r>
              <a:rPr lang="tr-TR" sz="2400" dirty="0">
                <a:effectLst/>
                <a:latin typeface="Arial Narrow" panose="020B0606020202030204" pitchFamily="34" charset="0"/>
                <a:ea typeface="Times New Roman" panose="02020603050405020304" pitchFamily="18" charset="0"/>
              </a:rPr>
              <a:t>- </a:t>
            </a:r>
            <a:r>
              <a:rPr lang="tr-TR" sz="2400" b="1" dirty="0">
                <a:effectLst/>
                <a:latin typeface="Arial Narrow" panose="020B0606020202030204" pitchFamily="34" charset="0"/>
                <a:ea typeface="Times New Roman" panose="02020603050405020304" pitchFamily="18" charset="0"/>
              </a:rPr>
              <a:t>Gerekli İnisiyatifi Almak: </a:t>
            </a:r>
            <a:r>
              <a:rPr lang="tr-TR" sz="2400" dirty="0">
                <a:effectLst/>
                <a:latin typeface="Arial Narrow" panose="020B0606020202030204" pitchFamily="34" charset="0"/>
                <a:ea typeface="Times New Roman" panose="02020603050405020304" pitchFamily="18" charset="0"/>
              </a:rPr>
              <a:t>Gerektiğinde inisiyatif alarak proaktif olmalıdırlar.</a:t>
            </a:r>
            <a:endParaRPr lang="tr-TR" sz="4000" dirty="0">
              <a:effectLst/>
              <a:latin typeface="Times New Roman" panose="02020603050405020304" pitchFamily="18" charset="0"/>
              <a:ea typeface="Times New Roman" panose="02020603050405020304" pitchFamily="18" charset="0"/>
            </a:endParaRPr>
          </a:p>
          <a:p>
            <a:r>
              <a:rPr lang="tr-TR" sz="2400" b="1" dirty="0">
                <a:solidFill>
                  <a:srgbClr val="00B0F0"/>
                </a:solidFill>
                <a:effectLst/>
                <a:latin typeface="Arial Narrow" panose="020B0606020202030204" pitchFamily="34" charset="0"/>
                <a:ea typeface="Times New Roman" panose="02020603050405020304" pitchFamily="18" charset="0"/>
              </a:rPr>
              <a:t>Yetkiyi Kötüye Kullanmamak</a:t>
            </a:r>
            <a:endParaRPr lang="tr-TR" sz="4000" dirty="0">
              <a:solidFill>
                <a:srgbClr val="00B0F0"/>
              </a:solidFill>
              <a:effectLst/>
              <a:latin typeface="Times New Roman" panose="02020603050405020304" pitchFamily="18" charset="0"/>
              <a:ea typeface="Times New Roman" panose="02020603050405020304" pitchFamily="18" charset="0"/>
            </a:endParaRPr>
          </a:p>
          <a:p>
            <a:r>
              <a:rPr lang="tr-TR" sz="2400" dirty="0">
                <a:effectLst/>
                <a:latin typeface="Arial Narrow" panose="020B0606020202030204" pitchFamily="34" charset="0"/>
                <a:ea typeface="Times New Roman" panose="02020603050405020304" pitchFamily="18" charset="0"/>
              </a:rPr>
              <a:t>- </a:t>
            </a:r>
            <a:r>
              <a:rPr lang="tr-TR" sz="2400" b="1" dirty="0">
                <a:effectLst/>
                <a:latin typeface="Arial Narrow" panose="020B0606020202030204" pitchFamily="34" charset="0"/>
                <a:ea typeface="Times New Roman" panose="02020603050405020304" pitchFamily="18" charset="0"/>
              </a:rPr>
              <a:t>Yetki Sınırlarına Uymak: </a:t>
            </a:r>
            <a:r>
              <a:rPr lang="tr-TR" sz="2400" dirty="0">
                <a:effectLst/>
                <a:latin typeface="Arial Narrow" panose="020B0606020202030204" pitchFamily="34" charset="0"/>
                <a:ea typeface="Times New Roman" panose="02020603050405020304" pitchFamily="18" charset="0"/>
              </a:rPr>
              <a:t>Sahip oldukları yetkileri kötüye kullanmamalıdırlar.</a:t>
            </a:r>
            <a:endParaRPr lang="tr-TR" sz="4000" dirty="0">
              <a:effectLst/>
              <a:latin typeface="Times New Roman" panose="02020603050405020304" pitchFamily="18" charset="0"/>
              <a:ea typeface="Times New Roman" panose="02020603050405020304" pitchFamily="18" charset="0"/>
            </a:endParaRPr>
          </a:p>
          <a:p>
            <a:r>
              <a:rPr lang="tr-TR" sz="2400" dirty="0">
                <a:effectLst/>
                <a:latin typeface="Arial Narrow" panose="020B0606020202030204" pitchFamily="34" charset="0"/>
                <a:ea typeface="Times New Roman" panose="02020603050405020304" pitchFamily="18" charset="0"/>
              </a:rPr>
              <a:t>- </a:t>
            </a:r>
            <a:r>
              <a:rPr lang="tr-TR" sz="2400" b="1" dirty="0">
                <a:effectLst/>
                <a:latin typeface="Arial Narrow" panose="020B0606020202030204" pitchFamily="34" charset="0"/>
                <a:ea typeface="Times New Roman" panose="02020603050405020304" pitchFamily="18" charset="0"/>
              </a:rPr>
              <a:t>Güç Gösterisi Yapmamak: </a:t>
            </a:r>
            <a:r>
              <a:rPr lang="tr-TR" sz="2400" dirty="0">
                <a:effectLst/>
                <a:latin typeface="Arial Narrow" panose="020B0606020202030204" pitchFamily="34" charset="0"/>
                <a:ea typeface="Times New Roman" panose="02020603050405020304" pitchFamily="18" charset="0"/>
              </a:rPr>
              <a:t>Güçlerini gösteriş amaçlı kullanmaktan kaçınmalıdırlar.</a:t>
            </a:r>
            <a:endParaRPr lang="tr-TR" sz="4000" dirty="0">
              <a:effectLst/>
              <a:latin typeface="Times New Roman" panose="02020603050405020304" pitchFamily="18" charset="0"/>
              <a:ea typeface="Times New Roman" panose="02020603050405020304" pitchFamily="18" charset="0"/>
            </a:endParaRPr>
          </a:p>
          <a:p>
            <a:r>
              <a:rPr lang="tr-TR" sz="2400" b="1" dirty="0">
                <a:solidFill>
                  <a:srgbClr val="00B0F0"/>
                </a:solidFill>
                <a:effectLst/>
                <a:latin typeface="Arial Narrow" panose="020B0606020202030204" pitchFamily="34" charset="0"/>
                <a:ea typeface="Times New Roman" panose="02020603050405020304" pitchFamily="18" charset="0"/>
              </a:rPr>
              <a:t>İşbirliği ve Takım Çalışması</a:t>
            </a:r>
            <a:endParaRPr lang="tr-TR" sz="4000" dirty="0">
              <a:solidFill>
                <a:srgbClr val="00B0F0"/>
              </a:solidFill>
              <a:effectLst/>
              <a:latin typeface="Times New Roman" panose="02020603050405020304" pitchFamily="18" charset="0"/>
              <a:ea typeface="Times New Roman" panose="02020603050405020304" pitchFamily="18" charset="0"/>
            </a:endParaRPr>
          </a:p>
          <a:p>
            <a:r>
              <a:rPr lang="tr-TR" sz="2400" dirty="0">
                <a:effectLst/>
                <a:latin typeface="Arial Narrow" panose="020B0606020202030204" pitchFamily="34" charset="0"/>
                <a:ea typeface="Times New Roman" panose="02020603050405020304" pitchFamily="18" charset="0"/>
              </a:rPr>
              <a:t>- </a:t>
            </a:r>
            <a:r>
              <a:rPr lang="tr-TR" sz="2400" b="1" dirty="0">
                <a:effectLst/>
                <a:latin typeface="Arial Narrow" panose="020B0606020202030204" pitchFamily="34" charset="0"/>
                <a:ea typeface="Times New Roman" panose="02020603050405020304" pitchFamily="18" charset="0"/>
              </a:rPr>
              <a:t>Ekip ile İş birliği: </a:t>
            </a:r>
            <a:r>
              <a:rPr lang="tr-TR" sz="2400" dirty="0">
                <a:effectLst/>
                <a:latin typeface="Arial Narrow" panose="020B0606020202030204" pitchFamily="34" charset="0"/>
                <a:ea typeface="Times New Roman" panose="02020603050405020304" pitchFamily="18" charset="0"/>
              </a:rPr>
              <a:t>Ekip arkadaşlarıyla uyum içinde çalışmalıdırlar.</a:t>
            </a:r>
            <a:endParaRPr lang="tr-TR" sz="4000" dirty="0">
              <a:effectLst/>
              <a:latin typeface="Times New Roman" panose="02020603050405020304" pitchFamily="18" charset="0"/>
              <a:ea typeface="Times New Roman" panose="02020603050405020304" pitchFamily="18" charset="0"/>
            </a:endParaRPr>
          </a:p>
          <a:p>
            <a:r>
              <a:rPr lang="tr-TR" sz="2400" dirty="0">
                <a:effectLst/>
                <a:latin typeface="Arial Narrow" panose="020B0606020202030204" pitchFamily="34" charset="0"/>
                <a:ea typeface="Times New Roman" panose="02020603050405020304" pitchFamily="18" charset="0"/>
              </a:rPr>
              <a:t>- </a:t>
            </a:r>
            <a:r>
              <a:rPr lang="tr-TR" sz="2400" b="1" dirty="0">
                <a:effectLst/>
                <a:latin typeface="Arial Narrow" panose="020B0606020202030204" pitchFamily="34" charset="0"/>
                <a:ea typeface="Times New Roman" panose="02020603050405020304" pitchFamily="18" charset="0"/>
              </a:rPr>
              <a:t>Destek Olmak: </a:t>
            </a:r>
            <a:r>
              <a:rPr lang="tr-TR" sz="2400" dirty="0">
                <a:effectLst/>
                <a:latin typeface="Arial Narrow" panose="020B0606020202030204" pitchFamily="34" charset="0"/>
                <a:ea typeface="Times New Roman" panose="02020603050405020304" pitchFamily="18" charset="0"/>
              </a:rPr>
              <a:t>Diğer çalışanlara destek olmalıdırlar.</a:t>
            </a:r>
            <a:endParaRPr lang="tr-TR" sz="4000" dirty="0">
              <a:effectLst/>
              <a:latin typeface="Times New Roman" panose="02020603050405020304" pitchFamily="18" charset="0"/>
              <a:ea typeface="Times New Roman" panose="02020603050405020304" pitchFamily="18" charset="0"/>
            </a:endParaRPr>
          </a:p>
          <a:p>
            <a:r>
              <a:rPr lang="tr-TR" sz="2400" dirty="0">
                <a:solidFill>
                  <a:srgbClr val="FFFF00"/>
                </a:solidFill>
                <a:effectLst/>
                <a:latin typeface="Arial Narrow" panose="020B0606020202030204" pitchFamily="34" charset="0"/>
                <a:ea typeface="Times New Roman" panose="02020603050405020304" pitchFamily="18" charset="0"/>
              </a:rPr>
              <a:t>Bu davranışlar, özel güvenlik görevlilerinin mesleklerinde başarılı olmalarını sağlar ve toplumsal güvenliği sağlama konusundaki sorumluluklarını yerine getirmelerine yardımcı olur.</a:t>
            </a:r>
            <a:endParaRPr lang="tr-TR" sz="4000" dirty="0">
              <a:solidFill>
                <a:srgbClr val="FFFF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21129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E7D72-8F42-454E-ECF2-1D922C5C1403}"/>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8140ED30-A985-236C-BA27-A8D86806BFFE}"/>
              </a:ext>
            </a:extLst>
          </p:cNvPr>
          <p:cNvSpPr txBox="1"/>
          <p:nvPr/>
        </p:nvSpPr>
        <p:spPr>
          <a:xfrm>
            <a:off x="937805" y="335845"/>
            <a:ext cx="9715500" cy="6186309"/>
          </a:xfrm>
          <a:prstGeom prst="rect">
            <a:avLst/>
          </a:prstGeom>
          <a:noFill/>
        </p:spPr>
        <p:txBody>
          <a:bodyPr wrap="square">
            <a:spAutoFit/>
          </a:bodyPr>
          <a:lstStyle/>
          <a:p>
            <a:r>
              <a:rPr lang="tr-TR" sz="3600" b="1" dirty="0">
                <a:solidFill>
                  <a:srgbClr val="FFFF00"/>
                </a:solidFill>
                <a:effectLst/>
                <a:latin typeface="Arial Narrow" panose="020B0606020202030204" pitchFamily="34" charset="0"/>
                <a:ea typeface="Times New Roman" panose="02020603050405020304" pitchFamily="18" charset="0"/>
              </a:rPr>
              <a:t>4. Özel Güvenlik Görevlileri İçin Mesleki Davranış Kuralları </a:t>
            </a:r>
            <a:endParaRPr lang="tr-TR" sz="3600" dirty="0">
              <a:solidFill>
                <a:srgbClr val="FFFF00"/>
              </a:solidFill>
              <a:effectLst/>
              <a:latin typeface="Times New Roman" panose="02020603050405020304" pitchFamily="18" charset="0"/>
              <a:ea typeface="Times New Roman" panose="02020603050405020304" pitchFamily="18" charset="0"/>
            </a:endParaRPr>
          </a:p>
          <a:p>
            <a:r>
              <a:rPr lang="tr-TR" sz="3600" b="1" dirty="0">
                <a:effectLst/>
                <a:latin typeface="Times New Roman" panose="02020603050405020304" pitchFamily="18" charset="0"/>
                <a:ea typeface="Times New Roman" panose="02020603050405020304" pitchFamily="18" charset="0"/>
              </a:rPr>
              <a:t>Mesleki Davranış Kuralları</a:t>
            </a:r>
            <a:r>
              <a:rPr lang="tr-TR" sz="3600" dirty="0">
                <a:effectLst/>
                <a:latin typeface="Times New Roman" panose="02020603050405020304" pitchFamily="18" charset="0"/>
                <a:ea typeface="Times New Roman" panose="02020603050405020304" pitchFamily="18" charset="0"/>
              </a:rPr>
              <a:t> Özel Güvenlik Görevlilerinin Görevleri yerine getirirken izlemesi gereken standartları ve normları belirler. Bu kurallar arasında; </a:t>
            </a:r>
          </a:p>
          <a:p>
            <a:r>
              <a:rPr lang="tr-TR" sz="3600" dirty="0">
                <a:solidFill>
                  <a:schemeClr val="accent2">
                    <a:lumMod val="60000"/>
                    <a:lumOff val="40000"/>
                  </a:schemeClr>
                </a:solidFill>
                <a:effectLst/>
                <a:latin typeface="Times New Roman" panose="02020603050405020304" pitchFamily="18" charset="0"/>
                <a:ea typeface="Times New Roman" panose="02020603050405020304" pitchFamily="18" charset="0"/>
              </a:rPr>
              <a:t>a)Meslek Standartlarına Uygun Davranış </a:t>
            </a:r>
          </a:p>
          <a:p>
            <a:r>
              <a:rPr lang="tr-TR" sz="3600" dirty="0">
                <a:solidFill>
                  <a:schemeClr val="accent2">
                    <a:lumMod val="60000"/>
                    <a:lumOff val="40000"/>
                  </a:schemeClr>
                </a:solidFill>
                <a:effectLst/>
                <a:latin typeface="Times New Roman" panose="02020603050405020304" pitchFamily="18" charset="0"/>
                <a:ea typeface="Times New Roman" panose="02020603050405020304" pitchFamily="18" charset="0"/>
              </a:rPr>
              <a:t>b)Profesyonel Gelişim ve Eğitim </a:t>
            </a:r>
          </a:p>
          <a:p>
            <a:r>
              <a:rPr lang="tr-TR" sz="3600" dirty="0">
                <a:solidFill>
                  <a:schemeClr val="accent2">
                    <a:lumMod val="60000"/>
                    <a:lumOff val="40000"/>
                  </a:schemeClr>
                </a:solidFill>
                <a:effectLst/>
                <a:latin typeface="Times New Roman" panose="02020603050405020304" pitchFamily="18" charset="0"/>
                <a:ea typeface="Times New Roman" panose="02020603050405020304" pitchFamily="18" charset="0"/>
              </a:rPr>
              <a:t>c)İletişim Becerileri </a:t>
            </a:r>
          </a:p>
          <a:p>
            <a:r>
              <a:rPr lang="tr-TR" sz="3600" dirty="0">
                <a:solidFill>
                  <a:schemeClr val="accent2">
                    <a:lumMod val="60000"/>
                    <a:lumOff val="40000"/>
                  </a:schemeClr>
                </a:solidFill>
                <a:effectLst/>
                <a:latin typeface="Times New Roman" panose="02020603050405020304" pitchFamily="18" charset="0"/>
                <a:ea typeface="Times New Roman" panose="02020603050405020304" pitchFamily="18" charset="0"/>
              </a:rPr>
              <a:t>d)Halkla İlişkiler</a:t>
            </a:r>
          </a:p>
          <a:p>
            <a:r>
              <a:rPr lang="tr-TR" sz="3600" dirty="0">
                <a:solidFill>
                  <a:schemeClr val="accent2">
                    <a:lumMod val="60000"/>
                    <a:lumOff val="40000"/>
                  </a:schemeClr>
                </a:solidFill>
                <a:effectLst/>
                <a:latin typeface="Times New Roman" panose="02020603050405020304" pitchFamily="18" charset="0"/>
                <a:ea typeface="Times New Roman" panose="02020603050405020304" pitchFamily="18" charset="0"/>
              </a:rPr>
              <a:t>   bulunur. </a:t>
            </a:r>
          </a:p>
        </p:txBody>
      </p:sp>
    </p:spTree>
    <p:extLst>
      <p:ext uri="{BB962C8B-B14F-4D97-AF65-F5344CB8AC3E}">
        <p14:creationId xmlns:p14="http://schemas.microsoft.com/office/powerpoint/2010/main" val="435140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F4E53-559F-4572-E1B0-0DBBFB8324B9}"/>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60FAD9D4-4BFC-8F87-5523-62D73C5DE859}"/>
              </a:ext>
            </a:extLst>
          </p:cNvPr>
          <p:cNvSpPr txBox="1"/>
          <p:nvPr/>
        </p:nvSpPr>
        <p:spPr>
          <a:xfrm>
            <a:off x="378822" y="335846"/>
            <a:ext cx="10894423" cy="5509200"/>
          </a:xfrm>
          <a:prstGeom prst="rect">
            <a:avLst/>
          </a:prstGeom>
          <a:noFill/>
        </p:spPr>
        <p:txBody>
          <a:bodyPr wrap="square">
            <a:spAutoFit/>
          </a:bodyPr>
          <a:lstStyle/>
          <a:p>
            <a:r>
              <a:rPr lang="tr-TR" sz="3200" b="1" dirty="0">
                <a:solidFill>
                  <a:srgbClr val="FFFF00"/>
                </a:solidFill>
                <a:latin typeface="Times New Roman" panose="02020603050405020304" pitchFamily="18" charset="0"/>
                <a:ea typeface="Times New Roman" panose="02020603050405020304" pitchFamily="18" charset="0"/>
              </a:rPr>
              <a:t>a) </a:t>
            </a:r>
            <a:r>
              <a:rPr lang="tr-TR" sz="3200" b="1" dirty="0">
                <a:solidFill>
                  <a:srgbClr val="FFFF00"/>
                </a:solidFill>
                <a:effectLst/>
                <a:latin typeface="Times New Roman" panose="02020603050405020304" pitchFamily="18" charset="0"/>
                <a:ea typeface="Times New Roman" panose="02020603050405020304" pitchFamily="18" charset="0"/>
              </a:rPr>
              <a:t>Meslek Standartlarına Uygun Davranış</a:t>
            </a:r>
            <a:r>
              <a:rPr lang="tr-TR" sz="3200" dirty="0">
                <a:solidFill>
                  <a:srgbClr val="FFFF00"/>
                </a:solidFill>
                <a:effectLst/>
                <a:latin typeface="Times New Roman" panose="02020603050405020304" pitchFamily="18" charset="0"/>
                <a:ea typeface="Times New Roman" panose="02020603050405020304" pitchFamily="18" charset="0"/>
              </a:rPr>
              <a:t> </a:t>
            </a:r>
          </a:p>
          <a:p>
            <a:endParaRPr lang="tr-TR" sz="3200" dirty="0">
              <a:effectLst/>
              <a:latin typeface="Times New Roman" panose="02020603050405020304" pitchFamily="18" charset="0"/>
              <a:ea typeface="Times New Roman" panose="02020603050405020304" pitchFamily="18" charset="0"/>
            </a:endParaRPr>
          </a:p>
          <a:p>
            <a:r>
              <a:rPr lang="tr-TR" sz="3200" dirty="0">
                <a:effectLst/>
                <a:latin typeface="Times New Roman" panose="02020603050405020304" pitchFamily="18" charset="0"/>
                <a:ea typeface="Times New Roman" panose="02020603050405020304" pitchFamily="18" charset="0"/>
              </a:rPr>
              <a:t>      Özel Güvenlik Görevlilerinin Görevleri yerine getirirken meslek standartlarına uygun davranması gerekir. Bu durum ulusal ve uluslararası yasaları, düzenlemeleri ve politikaları uygulama ve gözetleme anlamına gelir. </a:t>
            </a:r>
          </a:p>
          <a:p>
            <a:endParaRPr lang="tr-TR" sz="3200" dirty="0">
              <a:effectLst/>
              <a:latin typeface="Times New Roman" panose="02020603050405020304" pitchFamily="18" charset="0"/>
              <a:ea typeface="Times New Roman" panose="02020603050405020304" pitchFamily="18" charset="0"/>
            </a:endParaRPr>
          </a:p>
          <a:p>
            <a:r>
              <a:rPr lang="tr-TR" sz="3200" dirty="0">
                <a:effectLst/>
                <a:latin typeface="Times New Roman" panose="02020603050405020304" pitchFamily="18" charset="0"/>
                <a:ea typeface="Times New Roman" panose="02020603050405020304" pitchFamily="18" charset="0"/>
              </a:rPr>
              <a:t>     Ayrıca Etik ve Mesleki İlkeleri uygulama güvenlik teknikleri ve prosedürlerini takip etme ve sorumluluklarını yerine getirme anlamına gelir. Meslek standartlarına uygun davranış Özel Güvenlik Hizmetlerinin kalitesini ve etkinliğini artırır. </a:t>
            </a:r>
          </a:p>
        </p:txBody>
      </p:sp>
    </p:spTree>
    <p:extLst>
      <p:ext uri="{BB962C8B-B14F-4D97-AF65-F5344CB8AC3E}">
        <p14:creationId xmlns:p14="http://schemas.microsoft.com/office/powerpoint/2010/main" val="1159109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2EA7C-F285-44AA-1FB3-617AC78C66FE}"/>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66DC6789-0E25-59A9-62DD-06F615367D8A}"/>
              </a:ext>
            </a:extLst>
          </p:cNvPr>
          <p:cNvSpPr txBox="1"/>
          <p:nvPr/>
        </p:nvSpPr>
        <p:spPr>
          <a:xfrm>
            <a:off x="609600" y="453743"/>
            <a:ext cx="10972800" cy="6186309"/>
          </a:xfrm>
          <a:prstGeom prst="rect">
            <a:avLst/>
          </a:prstGeom>
          <a:noFill/>
        </p:spPr>
        <p:txBody>
          <a:bodyPr wrap="square">
            <a:spAutoFit/>
          </a:bodyPr>
          <a:lstStyle/>
          <a:p>
            <a:r>
              <a:rPr lang="tr-TR" sz="3600" b="1" dirty="0">
                <a:solidFill>
                  <a:srgbClr val="FFFF00"/>
                </a:solidFill>
                <a:effectLst/>
                <a:latin typeface="Times New Roman" panose="02020603050405020304" pitchFamily="18" charset="0"/>
                <a:ea typeface="Times New Roman" panose="02020603050405020304" pitchFamily="18" charset="0"/>
              </a:rPr>
              <a:t>b) Profesyonel Gelişim ve Eğitim </a:t>
            </a:r>
          </a:p>
          <a:p>
            <a:endParaRPr lang="tr-TR" sz="3600" dirty="0">
              <a:solidFill>
                <a:srgbClr val="FFFF00"/>
              </a:solidFill>
              <a:effectLst/>
              <a:latin typeface="Times New Roman" panose="02020603050405020304" pitchFamily="18" charset="0"/>
              <a:ea typeface="Times New Roman" panose="02020603050405020304" pitchFamily="18" charset="0"/>
            </a:endParaRPr>
          </a:p>
          <a:p>
            <a:r>
              <a:rPr lang="tr-TR" sz="3600" dirty="0">
                <a:effectLst/>
                <a:latin typeface="Times New Roman" panose="02020603050405020304" pitchFamily="18" charset="0"/>
                <a:ea typeface="Times New Roman" panose="02020603050405020304" pitchFamily="18" charset="0"/>
              </a:rPr>
              <a:t>    Özel Güvenlik Görevlileri mesleki becerilerini ve bilgilerini sürekli olarak geliştirmeye kendini adamalıdır. Bu durum düzenli olarak eğitim ve öğrenim fırsatlarına katılmak, mesleki bilgi ve becerileri güncellemek anlamına gelir. </a:t>
            </a:r>
          </a:p>
          <a:p>
            <a:r>
              <a:rPr lang="tr-TR" sz="3600" dirty="0">
                <a:effectLst/>
                <a:latin typeface="Times New Roman" panose="02020603050405020304" pitchFamily="18" charset="0"/>
                <a:ea typeface="Times New Roman" panose="02020603050405020304" pitchFamily="18" charset="0"/>
              </a:rPr>
              <a:t>    Özel Güvenlik alanında profesyonel gelişim ve eğitim Özel Güvenlik Görevlilerinin Görevlerini etkili ve verimli bir şekilde yerine getirmelerini sağlar. Bu durum mesleklerinde ilerlemelerine yardımcı olur. </a:t>
            </a:r>
          </a:p>
        </p:txBody>
      </p:sp>
    </p:spTree>
    <p:extLst>
      <p:ext uri="{BB962C8B-B14F-4D97-AF65-F5344CB8AC3E}">
        <p14:creationId xmlns:p14="http://schemas.microsoft.com/office/powerpoint/2010/main" val="3918139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426FB-AF25-773F-71F8-E0CF57ACF549}"/>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71C9FA36-EF55-1945-8FCC-6A697FB87A20}"/>
              </a:ext>
            </a:extLst>
          </p:cNvPr>
          <p:cNvSpPr>
            <a:spLocks noGrp="1"/>
          </p:cNvSpPr>
          <p:nvPr>
            <p:ph type="ctrTitle"/>
          </p:nvPr>
        </p:nvSpPr>
        <p:spPr>
          <a:xfrm>
            <a:off x="457200" y="822960"/>
            <a:ext cx="11064240" cy="5021579"/>
          </a:xfrm>
        </p:spPr>
        <p:txBody>
          <a:bodyPr>
            <a:noAutofit/>
          </a:bodyPr>
          <a:lstStyle/>
          <a:p>
            <a:pPr fontAlgn="base"/>
            <a:br>
              <a:rPr lang="tr-TR" sz="2400" dirty="0">
                <a:effectLst/>
                <a:latin typeface="Times New Roman" panose="02020603050405020304" pitchFamily="18" charset="0"/>
                <a:ea typeface="Times New Roman" panose="02020603050405020304" pitchFamily="18" charset="0"/>
              </a:rPr>
            </a:br>
            <a:br>
              <a:rPr lang="tr-TR" sz="2400" dirty="0">
                <a:effectLst/>
                <a:latin typeface="Times New Roman" panose="02020603050405020304" pitchFamily="18" charset="0"/>
                <a:ea typeface="Times New Roman" panose="02020603050405020304" pitchFamily="18" charset="0"/>
              </a:rPr>
            </a:br>
            <a:br>
              <a:rPr lang="tr-TR" sz="2400" b="1" dirty="0">
                <a:solidFill>
                  <a:srgbClr val="FF0000"/>
                </a:solidFill>
                <a:effectLst/>
                <a:latin typeface="Times New Roman" panose="02020603050405020304" pitchFamily="18" charset="0"/>
                <a:ea typeface="Times New Roman" panose="02020603050405020304" pitchFamily="18" charset="0"/>
              </a:rPr>
            </a:br>
            <a:endParaRPr lang="tr-TR" sz="2400" dirty="0"/>
          </a:p>
        </p:txBody>
      </p:sp>
      <p:sp>
        <p:nvSpPr>
          <p:cNvPr id="5" name="Metin kutusu 4">
            <a:extLst>
              <a:ext uri="{FF2B5EF4-FFF2-40B4-BE49-F238E27FC236}">
                <a16:creationId xmlns:a16="http://schemas.microsoft.com/office/drawing/2014/main" id="{3449E356-A01C-049F-654E-F9BAE2F71EB3}"/>
              </a:ext>
            </a:extLst>
          </p:cNvPr>
          <p:cNvSpPr txBox="1"/>
          <p:nvPr/>
        </p:nvSpPr>
        <p:spPr>
          <a:xfrm>
            <a:off x="670560" y="151179"/>
            <a:ext cx="10850880" cy="6186309"/>
          </a:xfrm>
          <a:prstGeom prst="rect">
            <a:avLst/>
          </a:prstGeom>
          <a:noFill/>
        </p:spPr>
        <p:txBody>
          <a:bodyPr wrap="square">
            <a:spAutoFit/>
          </a:bodyPr>
          <a:lstStyle/>
          <a:p>
            <a:r>
              <a:rPr lang="tr-TR" sz="3600" b="1" dirty="0">
                <a:solidFill>
                  <a:srgbClr val="FFFF00"/>
                </a:solidFill>
                <a:effectLst/>
                <a:latin typeface="Times New Roman" panose="02020603050405020304" pitchFamily="18" charset="0"/>
                <a:ea typeface="Times New Roman" panose="02020603050405020304" pitchFamily="18" charset="0"/>
              </a:rPr>
              <a:t>c) İletişim Becerileri</a:t>
            </a:r>
            <a:r>
              <a:rPr lang="tr-TR" sz="3600" dirty="0">
                <a:solidFill>
                  <a:srgbClr val="FFFF00"/>
                </a:solidFill>
                <a:effectLst/>
                <a:latin typeface="Times New Roman" panose="02020603050405020304" pitchFamily="18" charset="0"/>
                <a:ea typeface="Times New Roman" panose="02020603050405020304" pitchFamily="18" charset="0"/>
              </a:rPr>
              <a:t> </a:t>
            </a:r>
          </a:p>
          <a:p>
            <a:endParaRPr lang="tr-TR" sz="3600" dirty="0">
              <a:solidFill>
                <a:srgbClr val="FFFF00"/>
              </a:solidFill>
              <a:effectLst/>
              <a:latin typeface="Times New Roman" panose="02020603050405020304" pitchFamily="18" charset="0"/>
              <a:ea typeface="Times New Roman" panose="02020603050405020304" pitchFamily="18" charset="0"/>
            </a:endParaRPr>
          </a:p>
          <a:p>
            <a:r>
              <a:rPr lang="tr-TR" sz="3600" dirty="0">
                <a:effectLst/>
                <a:latin typeface="Times New Roman" panose="02020603050405020304" pitchFamily="18" charset="0"/>
                <a:ea typeface="Times New Roman" panose="02020603050405020304" pitchFamily="18" charset="0"/>
              </a:rPr>
              <a:t>    İyi İletişim Becerileri Özel Güvenlik Görevlileri için hayati öneme sahiptir. Bu hem işyerinde hem de halkla etkili ve saygıya dayalı bir iletişim kurabilmek anlamına gelir. Özel Güvenlik Görevlileri Belirsizlikleri Giderme, Bilgi Sağlama, Çatışmaları Çözme ve Genel Halkla Etkili Bir Şekilde İletişim Kurma becerisine sahip olmalıdır. İyi İletişim Becerileri güvenlik hizmetlerinin kalitesini artırır ve genel halkın güvenini kazanır. </a:t>
            </a:r>
          </a:p>
          <a:p>
            <a:r>
              <a:rPr lang="tr-TR" sz="36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328851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83525-0C4A-056D-4716-3F650E95B726}"/>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981F5C58-5A07-D194-1263-CE826D5C0CB9}"/>
              </a:ext>
            </a:extLst>
          </p:cNvPr>
          <p:cNvSpPr txBox="1"/>
          <p:nvPr/>
        </p:nvSpPr>
        <p:spPr>
          <a:xfrm>
            <a:off x="679269" y="335845"/>
            <a:ext cx="10646228" cy="6186309"/>
          </a:xfrm>
          <a:prstGeom prst="rect">
            <a:avLst/>
          </a:prstGeom>
          <a:noFill/>
        </p:spPr>
        <p:txBody>
          <a:bodyPr wrap="square">
            <a:spAutoFit/>
          </a:bodyPr>
          <a:lstStyle/>
          <a:p>
            <a:r>
              <a:rPr lang="tr-TR" sz="3600" b="1" dirty="0">
                <a:solidFill>
                  <a:srgbClr val="FFFF00"/>
                </a:solidFill>
                <a:effectLst/>
                <a:latin typeface="Times New Roman" panose="02020603050405020304" pitchFamily="18" charset="0"/>
                <a:ea typeface="Times New Roman" panose="02020603050405020304" pitchFamily="18" charset="0"/>
              </a:rPr>
              <a:t>d) Halkla İlişkiler </a:t>
            </a:r>
          </a:p>
          <a:p>
            <a:endParaRPr lang="tr-TR" sz="3600" b="1" dirty="0">
              <a:solidFill>
                <a:srgbClr val="FFFF00"/>
              </a:solidFill>
              <a:effectLst/>
              <a:latin typeface="Times New Roman" panose="02020603050405020304" pitchFamily="18" charset="0"/>
              <a:ea typeface="Times New Roman" panose="02020603050405020304" pitchFamily="18" charset="0"/>
            </a:endParaRPr>
          </a:p>
          <a:p>
            <a:r>
              <a:rPr lang="tr-TR" sz="3600" dirty="0">
                <a:effectLst/>
                <a:latin typeface="Times New Roman" panose="02020603050405020304" pitchFamily="18" charset="0"/>
                <a:ea typeface="Times New Roman" panose="02020603050405020304" pitchFamily="18" charset="0"/>
              </a:rPr>
              <a:t>Özel Güvenlik Görevlileri genel halkla olumlu ve etkili ilişkiler kurmak için çalışmalıdır. Bu halkın güvenliği ve refahı için çalışma yani genel halka saygı gösterme anlamına gelir. Ayrıca genel halkın endişelerini dinleme, geri bildirimlerini değerlendirme ve bu bilgilere dayanarak hizmetlerini geliştirme anlamına gelir. Olumlu Halkla İlişkiler Özel Güvenlik hizmetlerinin toplumda kabulünü artırır. Ayrıca toplumda güveni teşvik eder.</a:t>
            </a:r>
            <a:endParaRPr lang="tr-TR" sz="3600" dirty="0"/>
          </a:p>
        </p:txBody>
      </p:sp>
    </p:spTree>
    <p:extLst>
      <p:ext uri="{BB962C8B-B14F-4D97-AF65-F5344CB8AC3E}">
        <p14:creationId xmlns:p14="http://schemas.microsoft.com/office/powerpoint/2010/main" val="4068147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8A4F1-4EC1-28CA-5C49-391E307DFF93}"/>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4431FA05-AC11-F28D-00A1-EE9B61E3B7AC}"/>
              </a:ext>
            </a:extLst>
          </p:cNvPr>
          <p:cNvSpPr txBox="1"/>
          <p:nvPr/>
        </p:nvSpPr>
        <p:spPr>
          <a:xfrm>
            <a:off x="222069" y="302359"/>
            <a:ext cx="11364685" cy="6555641"/>
          </a:xfrm>
          <a:prstGeom prst="rect">
            <a:avLst/>
          </a:prstGeom>
          <a:noFill/>
        </p:spPr>
        <p:txBody>
          <a:bodyPr wrap="square">
            <a:spAutoFit/>
          </a:bodyPr>
          <a:lstStyle/>
          <a:p>
            <a:r>
              <a:rPr lang="tr-TR" sz="2800" b="1" dirty="0">
                <a:solidFill>
                  <a:srgbClr val="FFFF00"/>
                </a:solidFill>
                <a:effectLst/>
                <a:latin typeface="Times New Roman" panose="02020603050405020304" pitchFamily="18" charset="0"/>
                <a:ea typeface="Times New Roman" panose="02020603050405020304" pitchFamily="18" charset="0"/>
              </a:rPr>
              <a:t>Etik ve Mesleki Davranışların Özel Güvenlik Performansına Etkisi </a:t>
            </a:r>
            <a:endParaRPr lang="tr-TR" sz="2800" dirty="0">
              <a:solidFill>
                <a:srgbClr val="FFFF00"/>
              </a:solidFill>
              <a:effectLst/>
              <a:latin typeface="Times New Roman" panose="02020603050405020304" pitchFamily="18" charset="0"/>
              <a:ea typeface="Times New Roman" panose="02020603050405020304" pitchFamily="18" charset="0"/>
            </a:endParaRPr>
          </a:p>
          <a:p>
            <a:r>
              <a:rPr lang="tr-TR" sz="2800" dirty="0">
                <a:effectLst/>
                <a:latin typeface="Times New Roman" panose="02020603050405020304" pitchFamily="18" charset="0"/>
                <a:ea typeface="Times New Roman" panose="02020603050405020304" pitchFamily="18" charset="0"/>
              </a:rPr>
              <a:t>   Özel Güvenlik Görevlilerinin Etik ve Mesleki Davranışları hizmet sunumlarına ve genel performanslarına büyük etki eder. Bu etki güven oluşturma, toplumla ilişkilerin iyileştirilme, iş performansının artırma şeklinde görülür. </a:t>
            </a:r>
          </a:p>
          <a:p>
            <a:r>
              <a:rPr lang="tr-TR" sz="2800" b="1" dirty="0">
                <a:solidFill>
                  <a:srgbClr val="FFFF00"/>
                </a:solidFill>
                <a:effectLst/>
                <a:latin typeface="Times New Roman" panose="02020603050405020304" pitchFamily="18" charset="0"/>
                <a:ea typeface="Times New Roman" panose="02020603050405020304" pitchFamily="18" charset="0"/>
              </a:rPr>
              <a:t>Güven ve Toplumla İlişkilerin İyileştirilmesi</a:t>
            </a:r>
            <a:r>
              <a:rPr lang="tr-TR" sz="2800" dirty="0">
                <a:solidFill>
                  <a:srgbClr val="FFFF00"/>
                </a:solidFill>
                <a:effectLst/>
                <a:latin typeface="Times New Roman" panose="02020603050405020304" pitchFamily="18" charset="0"/>
                <a:ea typeface="Times New Roman" panose="02020603050405020304" pitchFamily="18" charset="0"/>
              </a:rPr>
              <a:t> </a:t>
            </a:r>
          </a:p>
          <a:p>
            <a:r>
              <a:rPr lang="tr-TR" sz="2800" dirty="0">
                <a:effectLst/>
                <a:latin typeface="Times New Roman" panose="02020603050405020304" pitchFamily="18" charset="0"/>
                <a:ea typeface="Times New Roman" panose="02020603050405020304" pitchFamily="18" charset="0"/>
              </a:rPr>
              <a:t>    Özel Güvenlik Görevlileri insanların günlük yaşamlarında güvende hissetmelerini sağlama sorumluluğuna sahiptir. Bu nedenle etik ve profesyonel davranışlar toplumla olan ilişkileri ve genel halkın güvenlik görevlilerine olan güvenini doğrudan etkiler. </a:t>
            </a:r>
          </a:p>
          <a:p>
            <a:r>
              <a:rPr lang="tr-TR" sz="2800" dirty="0">
                <a:solidFill>
                  <a:srgbClr val="00B0F0"/>
                </a:solidFill>
                <a:effectLst/>
                <a:latin typeface="Times New Roman" panose="02020603050405020304" pitchFamily="18" charset="0"/>
                <a:ea typeface="Times New Roman" panose="02020603050405020304" pitchFamily="18" charset="0"/>
              </a:rPr>
              <a:t>Örneğin; </a:t>
            </a:r>
            <a:r>
              <a:rPr lang="tr-TR" sz="2800" dirty="0">
                <a:effectLst/>
                <a:latin typeface="Times New Roman" panose="02020603050405020304" pitchFamily="18" charset="0"/>
                <a:ea typeface="Times New Roman" panose="02020603050405020304" pitchFamily="18" charset="0"/>
              </a:rPr>
              <a:t>etik davranış güvenlik görevlilerinin herkesle adil ve saygılı bir şekilde davranmasını, insan haklarına ve yasalara uymasını gerektirir. Bu toplumda güven oluşturur, toplumla olan ilişkileri güçlendirir. Profesyonel davranışlar ÖGG yeteneklerini ve hizmetlerinin kalitesini artırır. Bu da halkın güvenlik hizmetlerine olan güvenini ve memnuniyetini artırır. </a:t>
            </a:r>
          </a:p>
        </p:txBody>
      </p:sp>
    </p:spTree>
    <p:extLst>
      <p:ext uri="{BB962C8B-B14F-4D97-AF65-F5344CB8AC3E}">
        <p14:creationId xmlns:p14="http://schemas.microsoft.com/office/powerpoint/2010/main" val="1743578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A95F5-7AE9-0035-EA3F-E0651F16B156}"/>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8562BE9C-98A7-45B2-102B-BC6DB7D83BD7}"/>
              </a:ext>
            </a:extLst>
          </p:cNvPr>
          <p:cNvSpPr txBox="1"/>
          <p:nvPr/>
        </p:nvSpPr>
        <p:spPr>
          <a:xfrm>
            <a:off x="563880" y="151179"/>
            <a:ext cx="10776857" cy="6555641"/>
          </a:xfrm>
          <a:prstGeom prst="rect">
            <a:avLst/>
          </a:prstGeom>
          <a:noFill/>
        </p:spPr>
        <p:txBody>
          <a:bodyPr wrap="square">
            <a:spAutoFit/>
          </a:bodyPr>
          <a:lstStyle/>
          <a:p>
            <a:r>
              <a:rPr lang="tr-TR" sz="2800" b="1" dirty="0">
                <a:solidFill>
                  <a:srgbClr val="FFFF00"/>
                </a:solidFill>
                <a:effectLst/>
                <a:latin typeface="Times New Roman" panose="02020603050405020304" pitchFamily="18" charset="0"/>
                <a:ea typeface="Times New Roman" panose="02020603050405020304" pitchFamily="18" charset="0"/>
              </a:rPr>
              <a:t>İş Performansının Artması</a:t>
            </a:r>
            <a:r>
              <a:rPr lang="tr-TR" sz="2800" dirty="0">
                <a:solidFill>
                  <a:srgbClr val="FFFF00"/>
                </a:solidFill>
                <a:effectLst/>
                <a:latin typeface="Times New Roman" panose="02020603050405020304" pitchFamily="18" charset="0"/>
                <a:ea typeface="Times New Roman" panose="02020603050405020304" pitchFamily="18" charset="0"/>
              </a:rPr>
              <a:t> </a:t>
            </a:r>
          </a:p>
          <a:p>
            <a:endParaRPr lang="tr-TR" sz="2800" dirty="0">
              <a:solidFill>
                <a:srgbClr val="FFFF00"/>
              </a:solidFill>
              <a:effectLst/>
              <a:latin typeface="Times New Roman" panose="02020603050405020304" pitchFamily="18" charset="0"/>
              <a:ea typeface="Times New Roman" panose="02020603050405020304" pitchFamily="18" charset="0"/>
            </a:endParaRPr>
          </a:p>
          <a:p>
            <a:r>
              <a:rPr lang="tr-TR" sz="2800" dirty="0">
                <a:effectLst/>
                <a:latin typeface="Times New Roman" panose="02020603050405020304" pitchFamily="18" charset="0"/>
                <a:ea typeface="Times New Roman" panose="02020603050405020304" pitchFamily="18" charset="0"/>
              </a:rPr>
              <a:t>   Etik ve Mesleki Davranışlar Özel Güvenlik Görevlilerinin genel iş performansını da artırır. Etik davranışlar Özel Güvenlik Görevlilerinin herkese adil ve saygılı bir şekilde davranmasını, tüm durumlarda dürüst olmasını ve sorumluluklarını yerine getirmesini gerektirir. Bu iş yerinde daha pozitif ve üretken bir ortam yaratır. </a:t>
            </a:r>
          </a:p>
          <a:p>
            <a:r>
              <a:rPr lang="tr-TR" sz="2800" dirty="0">
                <a:effectLst/>
                <a:latin typeface="Times New Roman" panose="02020603050405020304" pitchFamily="18" charset="0"/>
                <a:ea typeface="Times New Roman" panose="02020603050405020304" pitchFamily="18" charset="0"/>
              </a:rPr>
              <a:t>     Mesleki davranışlar Özel Güvenlik Görevlilerin yeteneklerini ve hizmetlerinin kalitesini artırır. Bu sayede bireyin iş performansını ve etkinliğini artırır. Örneğin profesyonel gelişim ve eğitim güvenlik görevlilerinin yeteneklerini geliştirir, hizmetlerini daha etkili hale getirir. </a:t>
            </a:r>
          </a:p>
          <a:p>
            <a:r>
              <a:rPr lang="tr-TR" sz="2800" dirty="0">
                <a:effectLst/>
                <a:latin typeface="Times New Roman" panose="02020603050405020304" pitchFamily="18" charset="0"/>
                <a:ea typeface="Times New Roman" panose="02020603050405020304" pitchFamily="18" charset="0"/>
              </a:rPr>
              <a:t>    </a:t>
            </a:r>
            <a:r>
              <a:rPr lang="tr-TR" sz="2800" dirty="0">
                <a:solidFill>
                  <a:srgbClr val="00B0F0"/>
                </a:solidFill>
                <a:effectLst/>
                <a:latin typeface="Times New Roman" panose="02020603050405020304" pitchFamily="18" charset="0"/>
                <a:ea typeface="Times New Roman" panose="02020603050405020304" pitchFamily="18" charset="0"/>
              </a:rPr>
              <a:t>Sonuç olarak </a:t>
            </a:r>
            <a:r>
              <a:rPr lang="tr-TR" sz="2800" dirty="0">
                <a:effectLst/>
                <a:latin typeface="Times New Roman" panose="02020603050405020304" pitchFamily="18" charset="0"/>
                <a:ea typeface="Times New Roman" panose="02020603050405020304" pitchFamily="18" charset="0"/>
              </a:rPr>
              <a:t>etik ve mesleki davranışların Özel Güvenlik performansına etkisi halkla ilişkilerin iyileştirilmesi ve iş performansının artması şeklinde görülür. Bu Özel Güvenlik Hizmetlerinin</a:t>
            </a:r>
            <a:r>
              <a:rPr lang="tr-TR" sz="2800" b="1" dirty="0">
                <a:effectLst/>
                <a:latin typeface="Times New Roman" panose="02020603050405020304" pitchFamily="18" charset="0"/>
                <a:ea typeface="Times New Roman" panose="02020603050405020304" pitchFamily="18" charset="0"/>
              </a:rPr>
              <a:t> </a:t>
            </a:r>
            <a:r>
              <a:rPr lang="tr-TR" sz="2800" dirty="0">
                <a:effectLst/>
                <a:latin typeface="Times New Roman" panose="02020603050405020304" pitchFamily="18" charset="0"/>
                <a:ea typeface="Times New Roman" panose="02020603050405020304" pitchFamily="18" charset="0"/>
              </a:rPr>
              <a:t>kalitesini ve etkinliğini artırır. Toplumda güven oluşturur.</a:t>
            </a:r>
          </a:p>
        </p:txBody>
      </p:sp>
    </p:spTree>
    <p:extLst>
      <p:ext uri="{BB962C8B-B14F-4D97-AF65-F5344CB8AC3E}">
        <p14:creationId xmlns:p14="http://schemas.microsoft.com/office/powerpoint/2010/main" val="485421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4E6B0-90EC-036A-63C4-82D1806044EB}"/>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67CE1A3A-225C-A543-CA29-87D64B46CBAF}"/>
              </a:ext>
            </a:extLst>
          </p:cNvPr>
          <p:cNvSpPr txBox="1"/>
          <p:nvPr/>
        </p:nvSpPr>
        <p:spPr>
          <a:xfrm>
            <a:off x="884420" y="193598"/>
            <a:ext cx="10388183" cy="6463308"/>
          </a:xfrm>
          <a:prstGeom prst="rect">
            <a:avLst/>
          </a:prstGeom>
          <a:noFill/>
        </p:spPr>
        <p:txBody>
          <a:bodyPr wrap="square">
            <a:spAutoFit/>
          </a:bodyPr>
          <a:lstStyle/>
          <a:p>
            <a:r>
              <a:rPr lang="tr-TR" sz="2300" dirty="0"/>
              <a:t>1.Özel güvenlik meslek kültürü, güvenlik görevlilerinin profesyonel yaşamlarında sahip olmaları gereken belirli değerler, normlar ve davranış biçimlerini içerir, özel güvenlik meslek kültürünün önemli unsurları:</a:t>
            </a:r>
          </a:p>
          <a:p>
            <a:r>
              <a:rPr lang="tr-TR" sz="2300" b="1" dirty="0">
                <a:solidFill>
                  <a:srgbClr val="FFFF00"/>
                </a:solidFill>
              </a:rPr>
              <a:t>1. Yasal Yeterlilik ve Eğitim: </a:t>
            </a:r>
            <a:r>
              <a:rPr lang="tr-TR" sz="2300" dirty="0"/>
              <a:t>Özel güvenlik görevlisi olabilmek için 5188 Sayılı Özel Güvenlik Hizmetlerine Dair Kanun kapsamında belirlenen yasal gereklilikleri karşılamak gereklidir. Adayların özel güvenlik temel eğitimini tamamlamış, Özel Güvenlik Kimlik Kartı sahibi ve güvenlik soruşturmasından geçmiş olmaları şarttır.</a:t>
            </a:r>
          </a:p>
          <a:p>
            <a:r>
              <a:rPr lang="tr-TR" sz="2300" dirty="0">
                <a:solidFill>
                  <a:srgbClr val="FFFF00"/>
                </a:solidFill>
              </a:rPr>
              <a:t>2. İletişim Becerileri ve Takım Oyuncusu Olmak: </a:t>
            </a:r>
            <a:r>
              <a:rPr lang="tr-TR" sz="2300" dirty="0"/>
              <a:t>Güvenlik uygulamaları çoğu zaman güvenlik ekibinin diğer üyeleri ve diğer departman çalışanları ile güçlü bir iş birliği kurmayı gerektirir. Ayrıca tüm paydaşlarla olan iletişim de son derece önemlidir. Bir güvenlik görevlisi iyi bir takım oyuncusu olmalı ve temel iletişim becerilerine sahip olmalıdır.</a:t>
            </a:r>
          </a:p>
          <a:p>
            <a:r>
              <a:rPr lang="tr-TR" sz="2300" dirty="0">
                <a:solidFill>
                  <a:srgbClr val="FFFF00"/>
                </a:solidFill>
              </a:rPr>
              <a:t>3. Dikkat ve Gözlem Yeteneği: </a:t>
            </a:r>
            <a:r>
              <a:rPr lang="tr-TR" sz="2300" dirty="0"/>
              <a:t>Bir güvenlik görevlisinin en önemli görevlerinden biri çevresini sürekli gözlemleyerek şüpheli durumları erken tespit etmek ve buna uygun önlemler almaktır. Bu nedenle güçlü bir dikkat ve analiz yeteneğine sahip olmak, güvenlik risklerini en aza indirmenin anahtarlarından biridir.</a:t>
            </a:r>
          </a:p>
        </p:txBody>
      </p:sp>
    </p:spTree>
    <p:extLst>
      <p:ext uri="{BB962C8B-B14F-4D97-AF65-F5344CB8AC3E}">
        <p14:creationId xmlns:p14="http://schemas.microsoft.com/office/powerpoint/2010/main" val="2609100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A3B99-6716-4E29-ADDC-618BC5E5B489}"/>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4A4DC317-5588-DECE-7C1D-1F4F74699A7F}"/>
              </a:ext>
            </a:extLst>
          </p:cNvPr>
          <p:cNvSpPr txBox="1"/>
          <p:nvPr/>
        </p:nvSpPr>
        <p:spPr>
          <a:xfrm>
            <a:off x="796835" y="380392"/>
            <a:ext cx="9640388" cy="6001643"/>
          </a:xfrm>
          <a:prstGeom prst="rect">
            <a:avLst/>
          </a:prstGeom>
          <a:noFill/>
        </p:spPr>
        <p:txBody>
          <a:bodyPr wrap="square">
            <a:spAutoFit/>
          </a:bodyPr>
          <a:lstStyle/>
          <a:p>
            <a:r>
              <a:rPr lang="tr-TR" sz="3200" b="1" dirty="0">
                <a:solidFill>
                  <a:srgbClr val="FFFF00"/>
                </a:solidFill>
                <a:effectLst/>
                <a:latin typeface="Arial Narrow" panose="020B0606020202030204" pitchFamily="34" charset="0"/>
                <a:ea typeface="Times New Roman" panose="02020603050405020304" pitchFamily="18" charset="0"/>
              </a:rPr>
              <a:t>5. Özel güvenlik meslek etiğine uyulmaması durumunda ortaya çıkabilecek sorunlar oldukça ciddi ve çeşitli olabilir, bu sorunlardan bazıları:</a:t>
            </a:r>
          </a:p>
          <a:p>
            <a:r>
              <a:rPr lang="tr-TR" sz="3600" b="1" dirty="0">
                <a:effectLst/>
                <a:latin typeface="Arial Narrow" panose="020B0606020202030204" pitchFamily="34" charset="0"/>
                <a:ea typeface="Times New Roman" panose="02020603050405020304" pitchFamily="18" charset="0"/>
              </a:rPr>
              <a:t>- Güven Kaybı</a:t>
            </a:r>
            <a:endParaRPr lang="tr-TR" sz="3600" dirty="0">
              <a:effectLst/>
              <a:latin typeface="Times New Roman" panose="02020603050405020304" pitchFamily="18" charset="0"/>
              <a:ea typeface="Times New Roman" panose="02020603050405020304" pitchFamily="18" charset="0"/>
            </a:endParaRPr>
          </a:p>
          <a:p>
            <a:r>
              <a:rPr lang="tr-TR" sz="3600" b="1" dirty="0">
                <a:effectLst/>
                <a:latin typeface="Times New Roman" panose="02020603050405020304" pitchFamily="18" charset="0"/>
                <a:ea typeface="Times New Roman" panose="02020603050405020304" pitchFamily="18" charset="0"/>
              </a:rPr>
              <a:t>- Hukuki Sorunlar</a:t>
            </a:r>
            <a:endParaRPr lang="tr-TR" sz="3600" dirty="0">
              <a:effectLst/>
              <a:latin typeface="Times New Roman" panose="02020603050405020304" pitchFamily="18" charset="0"/>
              <a:ea typeface="Times New Roman" panose="02020603050405020304" pitchFamily="18" charset="0"/>
            </a:endParaRPr>
          </a:p>
          <a:p>
            <a:r>
              <a:rPr lang="tr-TR" sz="3600" b="1" dirty="0">
                <a:effectLst/>
                <a:latin typeface="Times New Roman" panose="02020603050405020304" pitchFamily="18" charset="0"/>
                <a:ea typeface="Times New Roman" panose="02020603050405020304" pitchFamily="18" charset="0"/>
              </a:rPr>
              <a:t>- İş Performansının Düşmesi</a:t>
            </a:r>
            <a:endParaRPr lang="tr-TR" sz="3600" dirty="0">
              <a:effectLst/>
              <a:latin typeface="Times New Roman" panose="02020603050405020304" pitchFamily="18" charset="0"/>
              <a:ea typeface="Times New Roman" panose="02020603050405020304" pitchFamily="18" charset="0"/>
            </a:endParaRPr>
          </a:p>
          <a:p>
            <a:r>
              <a:rPr lang="tr-TR" sz="3600" b="1" dirty="0">
                <a:effectLst/>
                <a:latin typeface="Times New Roman" panose="02020603050405020304" pitchFamily="18" charset="0"/>
                <a:ea typeface="Times New Roman" panose="02020603050405020304" pitchFamily="18" charset="0"/>
              </a:rPr>
              <a:t>- Güvenlik Açıkları</a:t>
            </a:r>
            <a:endParaRPr lang="tr-TR" sz="3600" dirty="0">
              <a:effectLst/>
              <a:latin typeface="Times New Roman" panose="02020603050405020304" pitchFamily="18" charset="0"/>
              <a:ea typeface="Times New Roman" panose="02020603050405020304" pitchFamily="18" charset="0"/>
            </a:endParaRPr>
          </a:p>
          <a:p>
            <a:r>
              <a:rPr lang="tr-TR" sz="3600" b="1" dirty="0">
                <a:effectLst/>
                <a:latin typeface="Times New Roman" panose="02020603050405020304" pitchFamily="18" charset="0"/>
                <a:ea typeface="Times New Roman" panose="02020603050405020304" pitchFamily="18" charset="0"/>
              </a:rPr>
              <a:t>- Psikolojik ve Sosyal Sorunlar</a:t>
            </a:r>
            <a:endParaRPr lang="tr-TR" sz="3600" dirty="0">
              <a:effectLst/>
              <a:latin typeface="Times New Roman" panose="02020603050405020304" pitchFamily="18" charset="0"/>
              <a:ea typeface="Times New Roman" panose="02020603050405020304" pitchFamily="18" charset="0"/>
            </a:endParaRPr>
          </a:p>
          <a:p>
            <a:r>
              <a:rPr lang="tr-TR" sz="3600" b="1" dirty="0">
                <a:effectLst/>
                <a:latin typeface="Times New Roman" panose="02020603050405020304" pitchFamily="18" charset="0"/>
                <a:ea typeface="Times New Roman" panose="02020603050405020304" pitchFamily="18" charset="0"/>
              </a:rPr>
              <a:t>- Ekonomik Kayıplar</a:t>
            </a:r>
            <a:endParaRPr lang="tr-TR" sz="3600" dirty="0">
              <a:effectLst/>
              <a:latin typeface="Times New Roman" panose="02020603050405020304" pitchFamily="18" charset="0"/>
              <a:ea typeface="Times New Roman" panose="02020603050405020304" pitchFamily="18" charset="0"/>
            </a:endParaRPr>
          </a:p>
          <a:p>
            <a:r>
              <a:rPr lang="tr-TR" sz="3600" b="1" dirty="0">
                <a:effectLst/>
                <a:latin typeface="Times New Roman" panose="02020603050405020304" pitchFamily="18" charset="0"/>
                <a:ea typeface="Times New Roman" panose="02020603050405020304" pitchFamily="18" charset="0"/>
              </a:rPr>
              <a:t>- Mesleki Gelişimin Engellenmesi</a:t>
            </a:r>
            <a:endParaRPr lang="tr-TR" sz="3600" dirty="0">
              <a:effectLst/>
              <a:latin typeface="Times New Roman" panose="02020603050405020304" pitchFamily="18" charset="0"/>
              <a:ea typeface="Times New Roman" panose="02020603050405020304" pitchFamily="18" charset="0"/>
            </a:endParaRPr>
          </a:p>
          <a:p>
            <a:r>
              <a:rPr lang="tr-TR" sz="3600" b="1" dirty="0">
                <a:latin typeface="Times New Roman" panose="02020603050405020304" pitchFamily="18" charset="0"/>
                <a:ea typeface="Times New Roman" panose="02020603050405020304" pitchFamily="18" charset="0"/>
              </a:rPr>
              <a:t>-  </a:t>
            </a:r>
            <a:r>
              <a:rPr lang="tr-TR" sz="3600" b="1" dirty="0">
                <a:effectLst/>
                <a:latin typeface="Times New Roman" panose="02020603050405020304" pitchFamily="18" charset="0"/>
                <a:ea typeface="Times New Roman" panose="02020603050405020304" pitchFamily="18" charset="0"/>
              </a:rPr>
              <a:t>Eğitim ve Gelişim Fırsatları:</a:t>
            </a:r>
            <a:endParaRPr lang="tr-TR" sz="3600" dirty="0">
              <a:solidFill>
                <a:srgbClr val="FFFF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84623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7B670-94DB-39D6-58EF-2E65A415ADF0}"/>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37BA63EF-B0DB-64D9-DC9D-DBC2C8E72608}"/>
              </a:ext>
            </a:extLst>
          </p:cNvPr>
          <p:cNvSpPr txBox="1"/>
          <p:nvPr/>
        </p:nvSpPr>
        <p:spPr>
          <a:xfrm>
            <a:off x="322217" y="166568"/>
            <a:ext cx="11547566" cy="6524863"/>
          </a:xfrm>
          <a:prstGeom prst="rect">
            <a:avLst/>
          </a:prstGeom>
          <a:noFill/>
        </p:spPr>
        <p:txBody>
          <a:bodyPr wrap="square">
            <a:spAutoFit/>
          </a:bodyPr>
          <a:lstStyle/>
          <a:p>
            <a:r>
              <a:rPr lang="tr-TR" sz="2200" b="1" dirty="0">
                <a:solidFill>
                  <a:srgbClr val="FFFF00"/>
                </a:solidFill>
                <a:effectLst/>
                <a:latin typeface="Arial Narrow" panose="020B0606020202030204" pitchFamily="34" charset="0"/>
                <a:ea typeface="Times New Roman" panose="02020603050405020304" pitchFamily="18" charset="0"/>
              </a:rPr>
              <a:t>Güven Kaybı</a:t>
            </a:r>
            <a:endParaRPr lang="tr-TR" sz="2200" b="1" dirty="0">
              <a:solidFill>
                <a:srgbClr val="FFFF00"/>
              </a:solidFill>
              <a:effectLst/>
              <a:latin typeface="Times New Roman" panose="02020603050405020304" pitchFamily="18" charset="0"/>
              <a:ea typeface="Times New Roman" panose="02020603050405020304" pitchFamily="18" charset="0"/>
            </a:endParaRPr>
          </a:p>
          <a:p>
            <a:r>
              <a:rPr lang="tr-TR" sz="2200" dirty="0">
                <a:solidFill>
                  <a:srgbClr val="00B0F0"/>
                </a:solidFill>
                <a:effectLst/>
                <a:latin typeface="Times New Roman" panose="02020603050405020304" pitchFamily="18" charset="0"/>
                <a:ea typeface="Times New Roman" panose="02020603050405020304" pitchFamily="18" charset="0"/>
              </a:rPr>
              <a:t>- Müşteri ve Kamu Güveni: </a:t>
            </a:r>
            <a:r>
              <a:rPr lang="tr-TR" sz="2200" dirty="0">
                <a:effectLst/>
                <a:latin typeface="Times New Roman" panose="02020603050405020304" pitchFamily="18" charset="0"/>
                <a:ea typeface="Times New Roman" panose="02020603050405020304" pitchFamily="18" charset="0"/>
              </a:rPr>
              <a:t>Özel güvenlik görevlilerinin etik dışı davranışları, müşterilerin ve genel kamunun güvenini sarsabilir.</a:t>
            </a:r>
          </a:p>
          <a:p>
            <a:r>
              <a:rPr lang="tr-TR" sz="2200" dirty="0">
                <a:solidFill>
                  <a:srgbClr val="00B0F0"/>
                </a:solidFill>
                <a:effectLst/>
                <a:latin typeface="Times New Roman" panose="02020603050405020304" pitchFamily="18" charset="0"/>
                <a:ea typeface="Times New Roman" panose="02020603050405020304" pitchFamily="18" charset="0"/>
              </a:rPr>
              <a:t>- Kurumsal İtibar: </a:t>
            </a:r>
            <a:r>
              <a:rPr lang="tr-TR" sz="2200" dirty="0">
                <a:effectLst/>
                <a:latin typeface="Times New Roman" panose="02020603050405020304" pitchFamily="18" charset="0"/>
                <a:ea typeface="Times New Roman" panose="02020603050405020304" pitchFamily="18" charset="0"/>
              </a:rPr>
              <a:t>Etik ihlaller, çalıştıkları kurumun itibarını zedeleyebilir ve uzun vadede iş kaybına yol açabilir.</a:t>
            </a:r>
          </a:p>
          <a:p>
            <a:r>
              <a:rPr lang="tr-TR" sz="2200" b="1" dirty="0">
                <a:solidFill>
                  <a:srgbClr val="FFFF00"/>
                </a:solidFill>
                <a:effectLst/>
                <a:latin typeface="Times New Roman" panose="02020603050405020304" pitchFamily="18" charset="0"/>
                <a:ea typeface="Times New Roman" panose="02020603050405020304" pitchFamily="18" charset="0"/>
              </a:rPr>
              <a:t>Hukuki Sorunlar</a:t>
            </a:r>
            <a:endParaRPr lang="tr-TR" sz="2200" dirty="0">
              <a:solidFill>
                <a:srgbClr val="FFFF00"/>
              </a:solidFill>
              <a:effectLst/>
              <a:latin typeface="Times New Roman" panose="02020603050405020304" pitchFamily="18" charset="0"/>
              <a:ea typeface="Times New Roman" panose="02020603050405020304" pitchFamily="18" charset="0"/>
            </a:endParaRPr>
          </a:p>
          <a:p>
            <a:r>
              <a:rPr lang="tr-TR" sz="2200" dirty="0">
                <a:solidFill>
                  <a:srgbClr val="00B0F0"/>
                </a:solidFill>
                <a:effectLst/>
                <a:latin typeface="Times New Roman" panose="02020603050405020304" pitchFamily="18" charset="0"/>
                <a:ea typeface="Times New Roman" panose="02020603050405020304" pitchFamily="18" charset="0"/>
              </a:rPr>
              <a:t>- Yasal Yaptırımlar: </a:t>
            </a:r>
            <a:r>
              <a:rPr lang="tr-TR" sz="2200" dirty="0">
                <a:effectLst/>
                <a:latin typeface="Times New Roman" panose="02020603050405020304" pitchFamily="18" charset="0"/>
                <a:ea typeface="Times New Roman" panose="02020603050405020304" pitchFamily="18" charset="0"/>
              </a:rPr>
              <a:t>Etik dışı davranışlar, özel güvenlik görevlilerini yasal sorunlarla karşı karşıya bırakabilir. Örneğin, gizlilik ihlali veya güç kullanımı konusunda yasal yaptırımlarla karşılaşabilirler.</a:t>
            </a:r>
          </a:p>
          <a:p>
            <a:r>
              <a:rPr lang="tr-TR" sz="2200" dirty="0">
                <a:solidFill>
                  <a:srgbClr val="00B0F0"/>
                </a:solidFill>
                <a:effectLst/>
                <a:latin typeface="Times New Roman" panose="02020603050405020304" pitchFamily="18" charset="0"/>
                <a:ea typeface="Times New Roman" panose="02020603050405020304" pitchFamily="18" charset="0"/>
              </a:rPr>
              <a:t>- Davalar: </a:t>
            </a:r>
            <a:r>
              <a:rPr lang="tr-TR" sz="2200" dirty="0">
                <a:effectLst/>
                <a:latin typeface="Times New Roman" panose="02020603050405020304" pitchFamily="18" charset="0"/>
                <a:ea typeface="Times New Roman" panose="02020603050405020304" pitchFamily="18" charset="0"/>
              </a:rPr>
              <a:t>Etik ihlaller, kişilerin dava açmasına ve uzun ve maliyetli hukuki süreçlere neden olabilir.</a:t>
            </a:r>
          </a:p>
          <a:p>
            <a:r>
              <a:rPr lang="tr-TR" sz="2200" b="1" dirty="0">
                <a:solidFill>
                  <a:srgbClr val="FFFF00"/>
                </a:solidFill>
                <a:effectLst/>
                <a:latin typeface="Times New Roman" panose="02020603050405020304" pitchFamily="18" charset="0"/>
                <a:ea typeface="Times New Roman" panose="02020603050405020304" pitchFamily="18" charset="0"/>
              </a:rPr>
              <a:t>İş Performansının Düşmesi</a:t>
            </a:r>
            <a:endParaRPr lang="tr-TR" sz="2200" dirty="0">
              <a:solidFill>
                <a:srgbClr val="FFFF00"/>
              </a:solidFill>
              <a:effectLst/>
              <a:latin typeface="Times New Roman" panose="02020603050405020304" pitchFamily="18" charset="0"/>
              <a:ea typeface="Times New Roman" panose="02020603050405020304" pitchFamily="18" charset="0"/>
            </a:endParaRPr>
          </a:p>
          <a:p>
            <a:r>
              <a:rPr lang="tr-TR" sz="2200" dirty="0">
                <a:solidFill>
                  <a:srgbClr val="00B0F0"/>
                </a:solidFill>
                <a:effectLst/>
                <a:latin typeface="Times New Roman" panose="02020603050405020304" pitchFamily="18" charset="0"/>
                <a:ea typeface="Times New Roman" panose="02020603050405020304" pitchFamily="18" charset="0"/>
              </a:rPr>
              <a:t>- Moral ve Motivasyon Kaybı: </a:t>
            </a:r>
            <a:r>
              <a:rPr lang="tr-TR" sz="2200" dirty="0">
                <a:effectLst/>
                <a:latin typeface="Times New Roman" panose="02020603050405020304" pitchFamily="18" charset="0"/>
                <a:ea typeface="Times New Roman" panose="02020603050405020304" pitchFamily="18" charset="0"/>
              </a:rPr>
              <a:t>Etik dışı davranışlar, işyerindeki diğer çalışanların moralini ve motivasyonunu olumsuz etkileyebilir.</a:t>
            </a:r>
          </a:p>
          <a:p>
            <a:r>
              <a:rPr lang="tr-TR" sz="2200" dirty="0">
                <a:solidFill>
                  <a:srgbClr val="00B0F0"/>
                </a:solidFill>
                <a:effectLst/>
                <a:latin typeface="Times New Roman" panose="02020603050405020304" pitchFamily="18" charset="0"/>
                <a:ea typeface="Times New Roman" panose="02020603050405020304" pitchFamily="18" charset="0"/>
              </a:rPr>
              <a:t>- Ekip Çalışmasının Bozulması: </a:t>
            </a:r>
            <a:r>
              <a:rPr lang="tr-TR" sz="2200" dirty="0">
                <a:effectLst/>
                <a:latin typeface="Times New Roman" panose="02020603050405020304" pitchFamily="18" charset="0"/>
                <a:ea typeface="Times New Roman" panose="02020603050405020304" pitchFamily="18" charset="0"/>
              </a:rPr>
              <a:t>Güven eksikliği nedeniyle ekip çalışmasında aksaklıklar yaşanabilir ve bu da iş performansını düşürebilir.</a:t>
            </a:r>
          </a:p>
          <a:p>
            <a:r>
              <a:rPr lang="tr-TR" sz="2200" b="1" dirty="0">
                <a:solidFill>
                  <a:srgbClr val="FFFF00"/>
                </a:solidFill>
                <a:effectLst/>
                <a:latin typeface="Times New Roman" panose="02020603050405020304" pitchFamily="18" charset="0"/>
                <a:ea typeface="Times New Roman" panose="02020603050405020304" pitchFamily="18" charset="0"/>
              </a:rPr>
              <a:t>Güvenlik Açıkları</a:t>
            </a:r>
            <a:endParaRPr lang="tr-TR" sz="2200" dirty="0">
              <a:solidFill>
                <a:srgbClr val="FFFF00"/>
              </a:solidFill>
              <a:effectLst/>
              <a:latin typeface="Times New Roman" panose="02020603050405020304" pitchFamily="18" charset="0"/>
              <a:ea typeface="Times New Roman" panose="02020603050405020304" pitchFamily="18" charset="0"/>
            </a:endParaRPr>
          </a:p>
          <a:p>
            <a:r>
              <a:rPr lang="tr-TR" sz="2200" dirty="0">
                <a:solidFill>
                  <a:srgbClr val="00B0F0"/>
                </a:solidFill>
                <a:effectLst/>
                <a:latin typeface="Times New Roman" panose="02020603050405020304" pitchFamily="18" charset="0"/>
                <a:ea typeface="Times New Roman" panose="02020603050405020304" pitchFamily="18" charset="0"/>
              </a:rPr>
              <a:t>- Zayıf Güvenlik Önlemleri: </a:t>
            </a:r>
            <a:r>
              <a:rPr lang="tr-TR" sz="2200" dirty="0">
                <a:effectLst/>
                <a:latin typeface="Times New Roman" panose="02020603050405020304" pitchFamily="18" charset="0"/>
                <a:ea typeface="Times New Roman" panose="02020603050405020304" pitchFamily="18" charset="0"/>
              </a:rPr>
              <a:t>Etik dışı uygulamalar, güvenlik açıklarına yol açarak güvenlik hizmetlerinin etkinliğini azaltabilir.</a:t>
            </a:r>
          </a:p>
          <a:p>
            <a:r>
              <a:rPr lang="tr-TR" sz="2200" dirty="0">
                <a:solidFill>
                  <a:srgbClr val="00B0F0"/>
                </a:solidFill>
                <a:effectLst/>
                <a:latin typeface="Times New Roman" panose="02020603050405020304" pitchFamily="18" charset="0"/>
                <a:ea typeface="Times New Roman" panose="02020603050405020304" pitchFamily="18" charset="0"/>
              </a:rPr>
              <a:t>- Şüpheli Davranışların Gözden Kaçması: </a:t>
            </a:r>
            <a:r>
              <a:rPr lang="tr-TR" sz="2200" dirty="0">
                <a:effectLst/>
                <a:latin typeface="Times New Roman" panose="02020603050405020304" pitchFamily="18" charset="0"/>
                <a:ea typeface="Times New Roman" panose="02020603050405020304" pitchFamily="18" charset="0"/>
              </a:rPr>
              <a:t>Dikkatsizlik veya ilgisizlik nedeniyle şüpheli davranışlar zamanında tespit edilemeyebilir.</a:t>
            </a:r>
          </a:p>
        </p:txBody>
      </p:sp>
    </p:spTree>
    <p:extLst>
      <p:ext uri="{BB962C8B-B14F-4D97-AF65-F5344CB8AC3E}">
        <p14:creationId xmlns:p14="http://schemas.microsoft.com/office/powerpoint/2010/main" val="419465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2F500-244D-AC44-74E6-5F3377AB5F6B}"/>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4146749A-A2B9-028E-E53E-A9C8DC08B2F5}"/>
              </a:ext>
            </a:extLst>
          </p:cNvPr>
          <p:cNvSpPr txBox="1"/>
          <p:nvPr/>
        </p:nvSpPr>
        <p:spPr>
          <a:xfrm>
            <a:off x="653142" y="425125"/>
            <a:ext cx="11077304" cy="6463308"/>
          </a:xfrm>
          <a:prstGeom prst="rect">
            <a:avLst/>
          </a:prstGeom>
          <a:noFill/>
        </p:spPr>
        <p:txBody>
          <a:bodyPr wrap="square">
            <a:spAutoFit/>
          </a:bodyPr>
          <a:lstStyle/>
          <a:p>
            <a:r>
              <a:rPr lang="tr-TR" sz="2300" b="1" dirty="0">
                <a:solidFill>
                  <a:srgbClr val="FFFF00"/>
                </a:solidFill>
                <a:effectLst/>
                <a:latin typeface="Times New Roman" panose="02020603050405020304" pitchFamily="18" charset="0"/>
                <a:ea typeface="Times New Roman" panose="02020603050405020304" pitchFamily="18" charset="0"/>
              </a:rPr>
              <a:t>Psikolojik ve Sosyal Sorunlar</a:t>
            </a:r>
            <a:endParaRPr lang="tr-TR" sz="2300" dirty="0">
              <a:solidFill>
                <a:srgbClr val="FFFF00"/>
              </a:solidFill>
              <a:effectLst/>
              <a:latin typeface="Times New Roman" panose="02020603050405020304" pitchFamily="18" charset="0"/>
              <a:ea typeface="Times New Roman" panose="02020603050405020304" pitchFamily="18" charset="0"/>
            </a:endParaRPr>
          </a:p>
          <a:p>
            <a:r>
              <a:rPr lang="tr-TR" sz="2300" dirty="0">
                <a:solidFill>
                  <a:srgbClr val="00B0F0"/>
                </a:solidFill>
                <a:effectLst/>
                <a:latin typeface="Times New Roman" panose="02020603050405020304" pitchFamily="18" charset="0"/>
                <a:ea typeface="Times New Roman" panose="02020603050405020304" pitchFamily="18" charset="0"/>
              </a:rPr>
              <a:t>- Stres ve Anksiyete: </a:t>
            </a:r>
            <a:r>
              <a:rPr lang="tr-TR" sz="2300" dirty="0">
                <a:effectLst/>
                <a:latin typeface="Times New Roman" panose="02020603050405020304" pitchFamily="18" charset="0"/>
                <a:ea typeface="Times New Roman" panose="02020603050405020304" pitchFamily="18" charset="0"/>
              </a:rPr>
              <a:t>Etik ihlaller, özel güvenlik görevlilerinin stres ve anksiyete yaşamalarına yol açabilir.</a:t>
            </a:r>
          </a:p>
          <a:p>
            <a:r>
              <a:rPr lang="tr-TR" sz="2300" dirty="0">
                <a:solidFill>
                  <a:srgbClr val="00B0F0"/>
                </a:solidFill>
                <a:effectLst/>
                <a:latin typeface="Times New Roman" panose="02020603050405020304" pitchFamily="18" charset="0"/>
                <a:ea typeface="Times New Roman" panose="02020603050405020304" pitchFamily="18" charset="0"/>
              </a:rPr>
              <a:t>- Toplumsal Güvensizlik: </a:t>
            </a:r>
            <a:r>
              <a:rPr lang="tr-TR" sz="2300" dirty="0">
                <a:effectLst/>
                <a:latin typeface="Times New Roman" panose="02020603050405020304" pitchFamily="18" charset="0"/>
                <a:ea typeface="Times New Roman" panose="02020603050405020304" pitchFamily="18" charset="0"/>
              </a:rPr>
              <a:t>Toplumda genel bir güvensizlik duygusu oluşabilir ve bu da sosyal huzursuzluğa neden olabilir.</a:t>
            </a:r>
          </a:p>
          <a:p>
            <a:r>
              <a:rPr lang="tr-TR" sz="2300" b="1" dirty="0">
                <a:solidFill>
                  <a:srgbClr val="FFFF00"/>
                </a:solidFill>
                <a:effectLst/>
                <a:latin typeface="Times New Roman" panose="02020603050405020304" pitchFamily="18" charset="0"/>
                <a:ea typeface="Times New Roman" panose="02020603050405020304" pitchFamily="18" charset="0"/>
              </a:rPr>
              <a:t>Ekonomik Kayıplar</a:t>
            </a:r>
            <a:endParaRPr lang="tr-TR" sz="2300" dirty="0">
              <a:solidFill>
                <a:srgbClr val="FFFF00"/>
              </a:solidFill>
              <a:effectLst/>
              <a:latin typeface="Times New Roman" panose="02020603050405020304" pitchFamily="18" charset="0"/>
              <a:ea typeface="Times New Roman" panose="02020603050405020304" pitchFamily="18" charset="0"/>
            </a:endParaRPr>
          </a:p>
          <a:p>
            <a:r>
              <a:rPr lang="tr-TR" sz="2300" dirty="0">
                <a:solidFill>
                  <a:srgbClr val="00B0F0"/>
                </a:solidFill>
                <a:effectLst/>
                <a:latin typeface="Times New Roman" panose="02020603050405020304" pitchFamily="18" charset="0"/>
                <a:ea typeface="Times New Roman" panose="02020603050405020304" pitchFamily="18" charset="0"/>
              </a:rPr>
              <a:t>- Mali Yük: </a:t>
            </a:r>
            <a:r>
              <a:rPr lang="tr-TR" sz="2300" dirty="0">
                <a:effectLst/>
                <a:latin typeface="Times New Roman" panose="02020603050405020304" pitchFamily="18" charset="0"/>
                <a:ea typeface="Times New Roman" panose="02020603050405020304" pitchFamily="18" charset="0"/>
              </a:rPr>
              <a:t>Hukuki süreçler ve itibar kaybı, kurumlara mali açıdan büyük yük getirebilir.</a:t>
            </a:r>
          </a:p>
          <a:p>
            <a:r>
              <a:rPr lang="tr-TR" sz="2300" dirty="0">
                <a:solidFill>
                  <a:srgbClr val="00B0F0"/>
                </a:solidFill>
                <a:effectLst/>
                <a:latin typeface="Times New Roman" panose="02020603050405020304" pitchFamily="18" charset="0"/>
                <a:ea typeface="Times New Roman" panose="02020603050405020304" pitchFamily="18" charset="0"/>
              </a:rPr>
              <a:t>- Müşteri Kaybı: </a:t>
            </a:r>
            <a:r>
              <a:rPr lang="tr-TR" sz="2300" dirty="0">
                <a:effectLst/>
                <a:latin typeface="Times New Roman" panose="02020603050405020304" pitchFamily="18" charset="0"/>
                <a:ea typeface="Times New Roman" panose="02020603050405020304" pitchFamily="18" charset="0"/>
              </a:rPr>
              <a:t>Etik dışı davranışlar nedeniyle müşteri kaybı yaşanabilir ve bu da gelirlerin düşmesine neden olabilir.</a:t>
            </a:r>
          </a:p>
          <a:p>
            <a:r>
              <a:rPr lang="tr-TR" sz="2300" b="1" dirty="0">
                <a:solidFill>
                  <a:srgbClr val="FFFF00"/>
                </a:solidFill>
                <a:effectLst/>
                <a:latin typeface="Times New Roman" panose="02020603050405020304" pitchFamily="18" charset="0"/>
                <a:ea typeface="Times New Roman" panose="02020603050405020304" pitchFamily="18" charset="0"/>
              </a:rPr>
              <a:t>Mesleki Gelişimin Engellenmesi</a:t>
            </a:r>
            <a:endParaRPr lang="tr-TR" sz="2300" dirty="0">
              <a:solidFill>
                <a:srgbClr val="FFFF00"/>
              </a:solidFill>
              <a:effectLst/>
              <a:latin typeface="Times New Roman" panose="02020603050405020304" pitchFamily="18" charset="0"/>
              <a:ea typeface="Times New Roman" panose="02020603050405020304" pitchFamily="18" charset="0"/>
            </a:endParaRPr>
          </a:p>
          <a:p>
            <a:r>
              <a:rPr lang="tr-TR" sz="2300" dirty="0">
                <a:solidFill>
                  <a:srgbClr val="00B0F0"/>
                </a:solidFill>
                <a:effectLst/>
                <a:latin typeface="Times New Roman" panose="02020603050405020304" pitchFamily="18" charset="0"/>
                <a:ea typeface="Times New Roman" panose="02020603050405020304" pitchFamily="18" charset="0"/>
              </a:rPr>
              <a:t>- Kariyer İlerlemesi: </a:t>
            </a:r>
            <a:r>
              <a:rPr lang="tr-TR" sz="2300" dirty="0">
                <a:effectLst/>
                <a:latin typeface="Times New Roman" panose="02020603050405020304" pitchFamily="18" charset="0"/>
                <a:ea typeface="Times New Roman" panose="02020603050405020304" pitchFamily="18" charset="0"/>
              </a:rPr>
              <a:t>Etik ihlaller, güvenlik görevlilerinin kariyer ilerlemesini olumsuz etkileyebilir.</a:t>
            </a:r>
          </a:p>
          <a:p>
            <a:r>
              <a:rPr lang="tr-TR" sz="2300" dirty="0">
                <a:solidFill>
                  <a:srgbClr val="FFFF00"/>
                </a:solidFill>
                <a:effectLst/>
                <a:latin typeface="Times New Roman" panose="02020603050405020304" pitchFamily="18" charset="0"/>
                <a:ea typeface="Times New Roman" panose="02020603050405020304" pitchFamily="18" charset="0"/>
              </a:rPr>
              <a:t>- </a:t>
            </a:r>
            <a:r>
              <a:rPr lang="tr-TR" sz="2300" b="1" dirty="0">
                <a:solidFill>
                  <a:srgbClr val="FFFF00"/>
                </a:solidFill>
                <a:effectLst/>
                <a:latin typeface="Times New Roman" panose="02020603050405020304" pitchFamily="18" charset="0"/>
                <a:ea typeface="Times New Roman" panose="02020603050405020304" pitchFamily="18" charset="0"/>
              </a:rPr>
              <a:t>Eğitim ve Gelişim Fırsatları:</a:t>
            </a:r>
            <a:r>
              <a:rPr lang="tr-TR" sz="2300" dirty="0">
                <a:solidFill>
                  <a:srgbClr val="FFFF00"/>
                </a:solidFill>
                <a:effectLst/>
                <a:latin typeface="Times New Roman" panose="02020603050405020304" pitchFamily="18" charset="0"/>
                <a:ea typeface="Times New Roman" panose="02020603050405020304" pitchFamily="18" charset="0"/>
              </a:rPr>
              <a:t> </a:t>
            </a:r>
            <a:r>
              <a:rPr lang="tr-TR" sz="2300" dirty="0">
                <a:effectLst/>
                <a:latin typeface="Times New Roman" panose="02020603050405020304" pitchFamily="18" charset="0"/>
                <a:ea typeface="Times New Roman" panose="02020603050405020304" pitchFamily="18" charset="0"/>
              </a:rPr>
              <a:t>Etik ihlaller nedeniyle mesleki eğitim ve gelişim fırsatları kısıtlanabilir.</a:t>
            </a:r>
          </a:p>
          <a:p>
            <a:r>
              <a:rPr lang="tr-TR" sz="2300" dirty="0">
                <a:solidFill>
                  <a:schemeClr val="accent5">
                    <a:lumMod val="60000"/>
                    <a:lumOff val="40000"/>
                  </a:schemeClr>
                </a:solidFill>
                <a:effectLst/>
                <a:latin typeface="Times New Roman" panose="02020603050405020304" pitchFamily="18" charset="0"/>
                <a:ea typeface="Times New Roman" panose="02020603050405020304" pitchFamily="18" charset="0"/>
              </a:rPr>
              <a:t>Bu sorunlar, </a:t>
            </a:r>
            <a:r>
              <a:rPr lang="tr-TR" sz="2300" dirty="0">
                <a:effectLst/>
                <a:latin typeface="Times New Roman" panose="02020603050405020304" pitchFamily="18" charset="0"/>
                <a:ea typeface="Times New Roman" panose="02020603050405020304" pitchFamily="18" charset="0"/>
              </a:rPr>
              <a:t>özel güvenlik görevlilerinin meslek etiğine uygun davranmalarının ne kadar önemli olduğunu göstermektedir. Etik ilkeler, mesleklerini sürdürebilmeleri ve toplumun güvenliğini sağlayabilmeleri için temel taşlardan biridir.</a:t>
            </a:r>
          </a:p>
          <a:p>
            <a:endParaRPr lang="tr-TR" sz="23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2750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E0B77-E5B8-30D0-658D-19EA5176DC51}"/>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62918614-4DE1-D7B3-44A2-350C57EBAC37}"/>
              </a:ext>
            </a:extLst>
          </p:cNvPr>
          <p:cNvSpPr txBox="1"/>
          <p:nvPr/>
        </p:nvSpPr>
        <p:spPr>
          <a:xfrm>
            <a:off x="365760" y="366623"/>
            <a:ext cx="10946674" cy="5509200"/>
          </a:xfrm>
          <a:prstGeom prst="rect">
            <a:avLst/>
          </a:prstGeom>
          <a:noFill/>
        </p:spPr>
        <p:txBody>
          <a:bodyPr wrap="square">
            <a:spAutoFit/>
          </a:bodyPr>
          <a:lstStyle/>
          <a:p>
            <a:r>
              <a:rPr lang="tr-TR" sz="3200" b="1" dirty="0">
                <a:solidFill>
                  <a:srgbClr val="FFFF00"/>
                </a:solidFill>
                <a:effectLst/>
                <a:latin typeface="Times New Roman" panose="02020603050405020304" pitchFamily="18" charset="0"/>
                <a:ea typeface="Times New Roman" panose="02020603050405020304" pitchFamily="18" charset="0"/>
              </a:rPr>
              <a:t>6. Özel güvenlik meslek etiğine uygun olan ve olmayan davranışlar, güvenlik görevlilerinin görevlerini doğru ve etkili bir şekilde yerine getirebilmeleri için büyük önem taşır, bu davranışlardan bazıları:</a:t>
            </a:r>
            <a:endParaRPr lang="tr-TR" sz="3200" dirty="0">
              <a:solidFill>
                <a:srgbClr val="FFFF00"/>
              </a:solidFill>
              <a:effectLst/>
              <a:latin typeface="Times New Roman" panose="02020603050405020304" pitchFamily="18" charset="0"/>
              <a:ea typeface="Times New Roman" panose="02020603050405020304" pitchFamily="18" charset="0"/>
            </a:endParaRPr>
          </a:p>
          <a:p>
            <a:pPr algn="ctr"/>
            <a:r>
              <a:rPr lang="tr-TR" sz="3200" b="1" dirty="0">
                <a:solidFill>
                  <a:schemeClr val="accent6">
                    <a:lumMod val="60000"/>
                    <a:lumOff val="40000"/>
                  </a:schemeClr>
                </a:solidFill>
                <a:effectLst/>
                <a:latin typeface="Times New Roman" panose="02020603050405020304" pitchFamily="18" charset="0"/>
                <a:ea typeface="Times New Roman" panose="02020603050405020304" pitchFamily="18" charset="0"/>
              </a:rPr>
              <a:t>Uygun Davranışlar</a:t>
            </a:r>
            <a:endParaRPr lang="tr-TR" sz="3200" dirty="0">
              <a:solidFill>
                <a:schemeClr val="accent6">
                  <a:lumMod val="60000"/>
                  <a:lumOff val="40000"/>
                </a:schemeClr>
              </a:solidFill>
              <a:effectLst/>
              <a:latin typeface="Times New Roman" panose="02020603050405020304" pitchFamily="18" charset="0"/>
              <a:ea typeface="Times New Roman" panose="02020603050405020304" pitchFamily="18" charset="0"/>
            </a:endParaRPr>
          </a:p>
          <a:p>
            <a:r>
              <a:rPr lang="tr-TR" sz="3200" b="1" dirty="0">
                <a:solidFill>
                  <a:srgbClr val="00B0F0"/>
                </a:solidFill>
                <a:effectLst/>
                <a:latin typeface="Times New Roman" panose="02020603050405020304" pitchFamily="18" charset="0"/>
                <a:ea typeface="Times New Roman" panose="02020603050405020304" pitchFamily="18" charset="0"/>
              </a:rPr>
              <a:t>1. Dürüstlük ve Doğruluk</a:t>
            </a:r>
            <a:endParaRPr lang="tr-TR" sz="3200" dirty="0">
              <a:solidFill>
                <a:srgbClr val="00B0F0"/>
              </a:solidFill>
              <a:effectLst/>
              <a:latin typeface="Times New Roman" panose="02020603050405020304" pitchFamily="18" charset="0"/>
              <a:ea typeface="Times New Roman" panose="02020603050405020304" pitchFamily="18" charset="0"/>
            </a:endParaRPr>
          </a:p>
          <a:p>
            <a:r>
              <a:rPr lang="tr-TR" sz="3200" dirty="0">
                <a:effectLst/>
                <a:latin typeface="Times New Roman" panose="02020603050405020304" pitchFamily="18" charset="0"/>
                <a:ea typeface="Times New Roman" panose="02020603050405020304" pitchFamily="18" charset="0"/>
              </a:rPr>
              <a:t>   - Gerçekleri söylemek ve her zaman dürüst davranmak.</a:t>
            </a:r>
          </a:p>
          <a:p>
            <a:r>
              <a:rPr lang="tr-TR" sz="3200" dirty="0">
                <a:effectLst/>
                <a:latin typeface="Times New Roman" panose="02020603050405020304" pitchFamily="18" charset="0"/>
                <a:ea typeface="Times New Roman" panose="02020603050405020304" pitchFamily="18" charset="0"/>
              </a:rPr>
              <a:t>   - Bilerek yanlış bilgi vermemek.</a:t>
            </a:r>
          </a:p>
          <a:p>
            <a:r>
              <a:rPr lang="tr-TR" sz="3200" b="1" dirty="0">
                <a:solidFill>
                  <a:srgbClr val="00B0F0"/>
                </a:solidFill>
                <a:effectLst/>
                <a:latin typeface="Times New Roman" panose="02020603050405020304" pitchFamily="18" charset="0"/>
                <a:ea typeface="Times New Roman" panose="02020603050405020304" pitchFamily="18" charset="0"/>
              </a:rPr>
              <a:t>2. Gizlilik</a:t>
            </a:r>
            <a:endParaRPr lang="tr-TR" sz="3200" dirty="0">
              <a:solidFill>
                <a:srgbClr val="00B0F0"/>
              </a:solidFill>
              <a:effectLst/>
              <a:latin typeface="Times New Roman" panose="02020603050405020304" pitchFamily="18" charset="0"/>
              <a:ea typeface="Times New Roman" panose="02020603050405020304" pitchFamily="18" charset="0"/>
            </a:endParaRPr>
          </a:p>
          <a:p>
            <a:r>
              <a:rPr lang="tr-TR" sz="3200" dirty="0">
                <a:effectLst/>
                <a:latin typeface="Times New Roman" panose="02020603050405020304" pitchFamily="18" charset="0"/>
                <a:ea typeface="Times New Roman" panose="02020603050405020304" pitchFamily="18" charset="0"/>
              </a:rPr>
              <a:t>   - Görev sırasında edinilen bilgileri gizli tutmak.</a:t>
            </a:r>
          </a:p>
          <a:p>
            <a:r>
              <a:rPr lang="tr-TR" sz="3200" dirty="0">
                <a:effectLst/>
                <a:latin typeface="Times New Roman" panose="02020603050405020304" pitchFamily="18" charset="0"/>
                <a:ea typeface="Times New Roman" panose="02020603050405020304" pitchFamily="18" charset="0"/>
              </a:rPr>
              <a:t>   - Yetkili olmayan kişilerle gizli bilgileri paylaşmamak.</a:t>
            </a:r>
          </a:p>
        </p:txBody>
      </p:sp>
    </p:spTree>
    <p:extLst>
      <p:ext uri="{BB962C8B-B14F-4D97-AF65-F5344CB8AC3E}">
        <p14:creationId xmlns:p14="http://schemas.microsoft.com/office/powerpoint/2010/main" val="1289631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5240A-B92C-FABB-F776-EF85D04397D3}"/>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6AAB2A55-EC46-B8F5-BB9F-6F2C4C55884F}"/>
              </a:ext>
            </a:extLst>
          </p:cNvPr>
          <p:cNvSpPr txBox="1"/>
          <p:nvPr/>
        </p:nvSpPr>
        <p:spPr>
          <a:xfrm>
            <a:off x="576943" y="582067"/>
            <a:ext cx="11038114" cy="5693866"/>
          </a:xfrm>
          <a:prstGeom prst="rect">
            <a:avLst/>
          </a:prstGeom>
          <a:noFill/>
        </p:spPr>
        <p:txBody>
          <a:bodyPr wrap="square">
            <a:spAutoFit/>
          </a:bodyPr>
          <a:lstStyle/>
          <a:p>
            <a:r>
              <a:rPr lang="tr-TR" sz="2800" b="1" dirty="0">
                <a:solidFill>
                  <a:srgbClr val="00B0F0"/>
                </a:solidFill>
                <a:effectLst/>
                <a:latin typeface="Times New Roman" panose="02020603050405020304" pitchFamily="18" charset="0"/>
                <a:ea typeface="Times New Roman" panose="02020603050405020304" pitchFamily="18" charset="0"/>
              </a:rPr>
              <a:t>3. Adalet ve Tarafsızlık</a:t>
            </a:r>
            <a:endParaRPr lang="tr-TR" sz="2800" dirty="0">
              <a:solidFill>
                <a:srgbClr val="00B0F0"/>
              </a:solidFill>
              <a:effectLst/>
              <a:latin typeface="Times New Roman" panose="02020603050405020304" pitchFamily="18" charset="0"/>
              <a:ea typeface="Times New Roman" panose="02020603050405020304" pitchFamily="18" charset="0"/>
            </a:endParaRPr>
          </a:p>
          <a:p>
            <a:r>
              <a:rPr lang="tr-TR" sz="2800" dirty="0">
                <a:effectLst/>
                <a:latin typeface="Times New Roman" panose="02020603050405020304" pitchFamily="18" charset="0"/>
                <a:ea typeface="Times New Roman" panose="02020603050405020304" pitchFamily="18" charset="0"/>
              </a:rPr>
              <a:t>   - Tüm kişilere eşit ve adil bir şekilde muamele etmek.</a:t>
            </a:r>
          </a:p>
          <a:p>
            <a:r>
              <a:rPr lang="tr-TR" sz="2800" dirty="0">
                <a:effectLst/>
                <a:latin typeface="Times New Roman" panose="02020603050405020304" pitchFamily="18" charset="0"/>
                <a:ea typeface="Times New Roman" panose="02020603050405020304" pitchFamily="18" charset="0"/>
              </a:rPr>
              <a:t>   - Kişisel duyguları ve önyargıları görevlerine yansıtmamak.</a:t>
            </a:r>
          </a:p>
          <a:p>
            <a:r>
              <a:rPr lang="tr-TR" sz="2800" b="1" dirty="0">
                <a:solidFill>
                  <a:srgbClr val="00B0F0"/>
                </a:solidFill>
                <a:effectLst/>
                <a:latin typeface="Times New Roman" panose="02020603050405020304" pitchFamily="18" charset="0"/>
                <a:ea typeface="Times New Roman" panose="02020603050405020304" pitchFamily="18" charset="0"/>
              </a:rPr>
              <a:t>4. Saygı ve Hoşgörü</a:t>
            </a:r>
            <a:endParaRPr lang="tr-TR" sz="2800" dirty="0">
              <a:solidFill>
                <a:srgbClr val="00B0F0"/>
              </a:solidFill>
              <a:effectLst/>
              <a:latin typeface="Times New Roman" panose="02020603050405020304" pitchFamily="18" charset="0"/>
              <a:ea typeface="Times New Roman" panose="02020603050405020304" pitchFamily="18" charset="0"/>
            </a:endParaRPr>
          </a:p>
          <a:p>
            <a:r>
              <a:rPr lang="tr-TR" sz="2800" dirty="0">
                <a:effectLst/>
                <a:latin typeface="Times New Roman" panose="02020603050405020304" pitchFamily="18" charset="0"/>
                <a:ea typeface="Times New Roman" panose="02020603050405020304" pitchFamily="18" charset="0"/>
              </a:rPr>
              <a:t>   - İnsan haklarına ve onuruna saygı göstermek.</a:t>
            </a:r>
          </a:p>
          <a:p>
            <a:r>
              <a:rPr lang="tr-TR" sz="2800" dirty="0">
                <a:effectLst/>
                <a:latin typeface="Times New Roman" panose="02020603050405020304" pitchFamily="18" charset="0"/>
                <a:ea typeface="Times New Roman" panose="02020603050405020304" pitchFamily="18" charset="0"/>
              </a:rPr>
              <a:t>   - Çalışma arkadaşlarına, üstlerine ve hizmet verdikleri kişilere nazik ve hoşgörülü davranmak.</a:t>
            </a:r>
          </a:p>
          <a:p>
            <a:r>
              <a:rPr lang="tr-TR" sz="2800" b="1" dirty="0">
                <a:effectLst/>
                <a:latin typeface="Times New Roman" panose="02020603050405020304" pitchFamily="18" charset="0"/>
                <a:ea typeface="Times New Roman" panose="02020603050405020304" pitchFamily="18" charset="0"/>
              </a:rPr>
              <a:t>5</a:t>
            </a:r>
            <a:r>
              <a:rPr lang="tr-TR" sz="2800" b="1" dirty="0">
                <a:solidFill>
                  <a:srgbClr val="00B0F0"/>
                </a:solidFill>
                <a:effectLst/>
                <a:latin typeface="Times New Roman" panose="02020603050405020304" pitchFamily="18" charset="0"/>
                <a:ea typeface="Times New Roman" panose="02020603050405020304" pitchFamily="18" charset="0"/>
              </a:rPr>
              <a:t>. Profesyonellik ve Disiplin</a:t>
            </a:r>
            <a:endParaRPr lang="tr-TR" sz="2800" dirty="0">
              <a:solidFill>
                <a:srgbClr val="00B0F0"/>
              </a:solidFill>
              <a:effectLst/>
              <a:latin typeface="Times New Roman" panose="02020603050405020304" pitchFamily="18" charset="0"/>
              <a:ea typeface="Times New Roman" panose="02020603050405020304" pitchFamily="18" charset="0"/>
            </a:endParaRPr>
          </a:p>
          <a:p>
            <a:r>
              <a:rPr lang="tr-TR" sz="2800" dirty="0">
                <a:effectLst/>
                <a:latin typeface="Times New Roman" panose="02020603050405020304" pitchFamily="18" charset="0"/>
                <a:ea typeface="Times New Roman" panose="02020603050405020304" pitchFamily="18" charset="0"/>
              </a:rPr>
              <a:t>   - Verilen görevleri titizlikle ve zamanında yerine getirmek.</a:t>
            </a:r>
          </a:p>
          <a:p>
            <a:r>
              <a:rPr lang="tr-TR" sz="2800" dirty="0">
                <a:effectLst/>
                <a:latin typeface="Times New Roman" panose="02020603050405020304" pitchFamily="18" charset="0"/>
                <a:ea typeface="Times New Roman" panose="02020603050405020304" pitchFamily="18" charset="0"/>
              </a:rPr>
              <a:t>   - İş yerindeki kural ve prosedürlere tam olarak uymak.</a:t>
            </a:r>
          </a:p>
          <a:p>
            <a:r>
              <a:rPr lang="tr-TR" sz="2800" b="1" dirty="0">
                <a:solidFill>
                  <a:srgbClr val="00B0F0"/>
                </a:solidFill>
                <a:effectLst/>
                <a:latin typeface="Times New Roman" panose="02020603050405020304" pitchFamily="18" charset="0"/>
                <a:ea typeface="Times New Roman" panose="02020603050405020304" pitchFamily="18" charset="0"/>
              </a:rPr>
              <a:t>6. İnisiyatif Alma ve Sorun Çözme</a:t>
            </a:r>
            <a:endParaRPr lang="tr-TR" sz="2800" dirty="0">
              <a:solidFill>
                <a:srgbClr val="00B0F0"/>
              </a:solidFill>
              <a:effectLst/>
              <a:latin typeface="Times New Roman" panose="02020603050405020304" pitchFamily="18" charset="0"/>
              <a:ea typeface="Times New Roman" panose="02020603050405020304" pitchFamily="18" charset="0"/>
            </a:endParaRPr>
          </a:p>
          <a:p>
            <a:r>
              <a:rPr lang="tr-TR" sz="2800" dirty="0">
                <a:effectLst/>
                <a:latin typeface="Times New Roman" panose="02020603050405020304" pitchFamily="18" charset="0"/>
                <a:ea typeface="Times New Roman" panose="02020603050405020304" pitchFamily="18" charset="0"/>
              </a:rPr>
              <a:t>   - Karşılaşılan sorunları etkili bir şekilde çözmek.</a:t>
            </a:r>
          </a:p>
          <a:p>
            <a:r>
              <a:rPr lang="tr-TR" sz="2800" dirty="0">
                <a:effectLst/>
                <a:latin typeface="Times New Roman" panose="02020603050405020304" pitchFamily="18" charset="0"/>
                <a:ea typeface="Times New Roman" panose="02020603050405020304" pitchFamily="18" charset="0"/>
              </a:rPr>
              <a:t>   - Gerektiğinde inisiyatif alarak proaktif olmak.</a:t>
            </a:r>
          </a:p>
        </p:txBody>
      </p:sp>
    </p:spTree>
    <p:extLst>
      <p:ext uri="{BB962C8B-B14F-4D97-AF65-F5344CB8AC3E}">
        <p14:creationId xmlns:p14="http://schemas.microsoft.com/office/powerpoint/2010/main" val="4214149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C1CFD-E1C8-FAC0-ADF0-22272E2E74B9}"/>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B06A9DE1-5CE3-D9E9-F44B-8140AA602760}"/>
              </a:ext>
            </a:extLst>
          </p:cNvPr>
          <p:cNvSpPr txBox="1"/>
          <p:nvPr/>
        </p:nvSpPr>
        <p:spPr>
          <a:xfrm>
            <a:off x="394062" y="192154"/>
            <a:ext cx="10959737" cy="6740307"/>
          </a:xfrm>
          <a:prstGeom prst="rect">
            <a:avLst/>
          </a:prstGeom>
          <a:noFill/>
        </p:spPr>
        <p:txBody>
          <a:bodyPr wrap="square">
            <a:spAutoFit/>
          </a:bodyPr>
          <a:lstStyle/>
          <a:p>
            <a:pPr algn="ctr"/>
            <a:r>
              <a:rPr lang="tr-TR" sz="3600" b="1" dirty="0">
                <a:solidFill>
                  <a:schemeClr val="accent6">
                    <a:lumMod val="60000"/>
                    <a:lumOff val="40000"/>
                  </a:schemeClr>
                </a:solidFill>
                <a:effectLst/>
                <a:latin typeface="Times New Roman" panose="02020603050405020304" pitchFamily="18" charset="0"/>
                <a:ea typeface="Times New Roman" panose="02020603050405020304" pitchFamily="18" charset="0"/>
              </a:rPr>
              <a:t>Uygun Olmayan Davranışlar</a:t>
            </a:r>
            <a:endParaRPr lang="tr-TR" sz="3600" dirty="0">
              <a:solidFill>
                <a:schemeClr val="accent6">
                  <a:lumMod val="60000"/>
                  <a:lumOff val="40000"/>
                </a:schemeClr>
              </a:solidFill>
              <a:effectLst/>
              <a:latin typeface="Times New Roman" panose="02020603050405020304" pitchFamily="18" charset="0"/>
              <a:ea typeface="Times New Roman" panose="02020603050405020304" pitchFamily="18" charset="0"/>
            </a:endParaRPr>
          </a:p>
          <a:p>
            <a:r>
              <a:rPr lang="tr-TR" sz="3600" b="1" dirty="0">
                <a:solidFill>
                  <a:srgbClr val="00B0F0"/>
                </a:solidFill>
                <a:effectLst/>
                <a:latin typeface="Times New Roman" panose="02020603050405020304" pitchFamily="18" charset="0"/>
                <a:ea typeface="Times New Roman" panose="02020603050405020304" pitchFamily="18" charset="0"/>
              </a:rPr>
              <a:t>a. Yalan Söylemek ve Yanıltmak</a:t>
            </a:r>
            <a:endParaRPr lang="tr-TR" sz="3600" dirty="0">
              <a:solidFill>
                <a:srgbClr val="00B0F0"/>
              </a:solidFill>
              <a:effectLst/>
              <a:latin typeface="Times New Roman" panose="02020603050405020304" pitchFamily="18" charset="0"/>
              <a:ea typeface="Times New Roman" panose="02020603050405020304" pitchFamily="18" charset="0"/>
            </a:endParaRPr>
          </a:p>
          <a:p>
            <a:r>
              <a:rPr lang="tr-TR" sz="3600" dirty="0">
                <a:effectLst/>
                <a:latin typeface="Times New Roman" panose="02020603050405020304" pitchFamily="18" charset="0"/>
                <a:ea typeface="Times New Roman" panose="02020603050405020304" pitchFamily="18" charset="0"/>
              </a:rPr>
              <a:t>   - Gerçekleri saklamak veya bilerek yanlış bilgi vermek.</a:t>
            </a:r>
          </a:p>
          <a:p>
            <a:r>
              <a:rPr lang="tr-TR" sz="3600" dirty="0">
                <a:effectLst/>
                <a:latin typeface="Times New Roman" panose="02020603050405020304" pitchFamily="18" charset="0"/>
                <a:ea typeface="Times New Roman" panose="02020603050405020304" pitchFamily="18" charset="0"/>
              </a:rPr>
              <a:t>   - Görevlerini yerine getirirken yalan söylemek.</a:t>
            </a:r>
          </a:p>
          <a:p>
            <a:r>
              <a:rPr lang="tr-TR" sz="3600" b="1" dirty="0">
                <a:solidFill>
                  <a:srgbClr val="00B0F0"/>
                </a:solidFill>
                <a:effectLst/>
                <a:latin typeface="Times New Roman" panose="02020603050405020304" pitchFamily="18" charset="0"/>
                <a:ea typeface="Times New Roman" panose="02020603050405020304" pitchFamily="18" charset="0"/>
              </a:rPr>
              <a:t>b. Gizlilik İlkesine Uymamak</a:t>
            </a:r>
            <a:endParaRPr lang="tr-TR" sz="3600" dirty="0">
              <a:solidFill>
                <a:srgbClr val="00B0F0"/>
              </a:solidFill>
              <a:effectLst/>
              <a:latin typeface="Times New Roman" panose="02020603050405020304" pitchFamily="18" charset="0"/>
              <a:ea typeface="Times New Roman" panose="02020603050405020304" pitchFamily="18" charset="0"/>
            </a:endParaRPr>
          </a:p>
          <a:p>
            <a:r>
              <a:rPr lang="tr-TR" sz="3600" dirty="0">
                <a:effectLst/>
                <a:latin typeface="Times New Roman" panose="02020603050405020304" pitchFamily="18" charset="0"/>
                <a:ea typeface="Times New Roman" panose="02020603050405020304" pitchFamily="18" charset="0"/>
              </a:rPr>
              <a:t>   - Görev sırasında edinilen gizli bilgileri yetkisiz kişilerle  </a:t>
            </a:r>
          </a:p>
          <a:p>
            <a:r>
              <a:rPr lang="tr-TR" sz="3600" dirty="0">
                <a:latin typeface="Times New Roman" panose="02020603050405020304" pitchFamily="18" charset="0"/>
                <a:ea typeface="Times New Roman" panose="02020603050405020304" pitchFamily="18" charset="0"/>
              </a:rPr>
              <a:t>      </a:t>
            </a:r>
            <a:r>
              <a:rPr lang="tr-TR" sz="3600" dirty="0">
                <a:effectLst/>
                <a:latin typeface="Times New Roman" panose="02020603050405020304" pitchFamily="18" charset="0"/>
                <a:ea typeface="Times New Roman" panose="02020603050405020304" pitchFamily="18" charset="0"/>
              </a:rPr>
              <a:t>paylaşmak.</a:t>
            </a:r>
          </a:p>
          <a:p>
            <a:r>
              <a:rPr lang="tr-TR" sz="3600" dirty="0">
                <a:effectLst/>
                <a:latin typeface="Times New Roman" panose="02020603050405020304" pitchFamily="18" charset="0"/>
                <a:ea typeface="Times New Roman" panose="02020603050405020304" pitchFamily="18" charset="0"/>
              </a:rPr>
              <a:t>   - Bilgileri kötüye kullanmak.</a:t>
            </a:r>
          </a:p>
          <a:p>
            <a:r>
              <a:rPr lang="tr-TR" sz="3600" b="1" dirty="0">
                <a:solidFill>
                  <a:srgbClr val="00B0F0"/>
                </a:solidFill>
                <a:effectLst/>
                <a:latin typeface="Times New Roman" panose="02020603050405020304" pitchFamily="18" charset="0"/>
                <a:ea typeface="Times New Roman" panose="02020603050405020304" pitchFamily="18" charset="0"/>
              </a:rPr>
              <a:t>c. Adaletsiz ve Taraflı Davranmak</a:t>
            </a:r>
            <a:endParaRPr lang="tr-TR" sz="3600" dirty="0">
              <a:solidFill>
                <a:srgbClr val="00B0F0"/>
              </a:solidFill>
              <a:effectLst/>
              <a:latin typeface="Times New Roman" panose="02020603050405020304" pitchFamily="18" charset="0"/>
              <a:ea typeface="Times New Roman" panose="02020603050405020304" pitchFamily="18" charset="0"/>
            </a:endParaRPr>
          </a:p>
          <a:p>
            <a:r>
              <a:rPr lang="tr-TR" sz="3600" dirty="0">
                <a:effectLst/>
                <a:latin typeface="Times New Roman" panose="02020603050405020304" pitchFamily="18" charset="0"/>
                <a:ea typeface="Times New Roman" panose="02020603050405020304" pitchFamily="18" charset="0"/>
              </a:rPr>
              <a:t>   - Kişisel önyargıları görevlerine yansıtmak.</a:t>
            </a:r>
          </a:p>
          <a:p>
            <a:r>
              <a:rPr lang="tr-TR" sz="3600" dirty="0">
                <a:effectLst/>
                <a:latin typeface="Times New Roman" panose="02020603050405020304" pitchFamily="18" charset="0"/>
                <a:ea typeface="Times New Roman" panose="02020603050405020304" pitchFamily="18" charset="0"/>
              </a:rPr>
              <a:t>   - Taraflı ve adaletsiz muamelede bulunmak.</a:t>
            </a:r>
          </a:p>
          <a:p>
            <a:endParaRPr lang="tr-TR" sz="3600" dirty="0"/>
          </a:p>
        </p:txBody>
      </p:sp>
    </p:spTree>
    <p:extLst>
      <p:ext uri="{BB962C8B-B14F-4D97-AF65-F5344CB8AC3E}">
        <p14:creationId xmlns:p14="http://schemas.microsoft.com/office/powerpoint/2010/main" val="691994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4AA2B-3116-53DC-5595-F05DA7BC3CFB}"/>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ECA9FB71-79DA-1394-6AE3-E5E871E01ABF}"/>
              </a:ext>
            </a:extLst>
          </p:cNvPr>
          <p:cNvSpPr txBox="1"/>
          <p:nvPr/>
        </p:nvSpPr>
        <p:spPr>
          <a:xfrm>
            <a:off x="354875" y="366623"/>
            <a:ext cx="11482250" cy="6124754"/>
          </a:xfrm>
          <a:prstGeom prst="rect">
            <a:avLst/>
          </a:prstGeom>
          <a:noFill/>
        </p:spPr>
        <p:txBody>
          <a:bodyPr wrap="square">
            <a:spAutoFit/>
          </a:bodyPr>
          <a:lstStyle/>
          <a:p>
            <a:r>
              <a:rPr lang="tr-TR" sz="2800" b="1" dirty="0">
                <a:solidFill>
                  <a:srgbClr val="00B0F0"/>
                </a:solidFill>
                <a:effectLst/>
                <a:latin typeface="Times New Roman" panose="02020603050405020304" pitchFamily="18" charset="0"/>
                <a:ea typeface="Times New Roman" panose="02020603050405020304" pitchFamily="18" charset="0"/>
              </a:rPr>
              <a:t>d. Saygısız ve Hoşgörüsüz Davranmak</a:t>
            </a:r>
            <a:endParaRPr lang="tr-TR" sz="2800" dirty="0">
              <a:solidFill>
                <a:srgbClr val="00B0F0"/>
              </a:solidFill>
              <a:effectLst/>
              <a:latin typeface="Times New Roman" panose="02020603050405020304" pitchFamily="18" charset="0"/>
              <a:ea typeface="Times New Roman" panose="02020603050405020304" pitchFamily="18" charset="0"/>
            </a:endParaRPr>
          </a:p>
          <a:p>
            <a:r>
              <a:rPr lang="tr-TR" sz="2800" dirty="0">
                <a:effectLst/>
                <a:latin typeface="Times New Roman" panose="02020603050405020304" pitchFamily="18" charset="0"/>
                <a:ea typeface="Times New Roman" panose="02020603050405020304" pitchFamily="18" charset="0"/>
              </a:rPr>
              <a:t>   - İnsan haklarına ve onuruna saygı göstermemek.</a:t>
            </a:r>
          </a:p>
          <a:p>
            <a:r>
              <a:rPr lang="tr-TR" sz="2800" dirty="0">
                <a:effectLst/>
                <a:latin typeface="Times New Roman" panose="02020603050405020304" pitchFamily="18" charset="0"/>
                <a:ea typeface="Times New Roman" panose="02020603050405020304" pitchFamily="18" charset="0"/>
              </a:rPr>
              <a:t>   - Çalışma arkadaşlarına, üstlerine ve hizmet verdikleri kişilere saygısız ve hoşgörüsüz davranmak.</a:t>
            </a:r>
          </a:p>
          <a:p>
            <a:r>
              <a:rPr lang="tr-TR" sz="2800" b="1" dirty="0">
                <a:solidFill>
                  <a:srgbClr val="00B0F0"/>
                </a:solidFill>
                <a:effectLst/>
                <a:latin typeface="Times New Roman" panose="02020603050405020304" pitchFamily="18" charset="0"/>
                <a:ea typeface="Times New Roman" panose="02020603050405020304" pitchFamily="18" charset="0"/>
              </a:rPr>
              <a:t>e. Profesyonellikten Uzak ve Disiplinsiz Olmak</a:t>
            </a:r>
            <a:endParaRPr lang="tr-TR" sz="2800" dirty="0">
              <a:solidFill>
                <a:srgbClr val="00B0F0"/>
              </a:solidFill>
              <a:effectLst/>
              <a:latin typeface="Times New Roman" panose="02020603050405020304" pitchFamily="18" charset="0"/>
              <a:ea typeface="Times New Roman" panose="02020603050405020304" pitchFamily="18" charset="0"/>
            </a:endParaRPr>
          </a:p>
          <a:p>
            <a:r>
              <a:rPr lang="tr-TR" sz="2800" dirty="0">
                <a:effectLst/>
                <a:latin typeface="Times New Roman" panose="02020603050405020304" pitchFamily="18" charset="0"/>
                <a:ea typeface="Times New Roman" panose="02020603050405020304" pitchFamily="18" charset="0"/>
              </a:rPr>
              <a:t>   - Verilen görevleri ihmal etmek veya zamanında yerine getirmemek.</a:t>
            </a:r>
          </a:p>
          <a:p>
            <a:r>
              <a:rPr lang="tr-TR" sz="2800" dirty="0">
                <a:effectLst/>
                <a:latin typeface="Times New Roman" panose="02020603050405020304" pitchFamily="18" charset="0"/>
                <a:ea typeface="Times New Roman" panose="02020603050405020304" pitchFamily="18" charset="0"/>
              </a:rPr>
              <a:t>   - İş yerindeki kural ve prosedürlere uymamak.</a:t>
            </a:r>
          </a:p>
          <a:p>
            <a:r>
              <a:rPr lang="tr-TR" sz="2800" b="1" dirty="0">
                <a:solidFill>
                  <a:srgbClr val="00B0F0"/>
                </a:solidFill>
                <a:effectLst/>
                <a:latin typeface="Times New Roman" panose="02020603050405020304" pitchFamily="18" charset="0"/>
                <a:ea typeface="Times New Roman" panose="02020603050405020304" pitchFamily="18" charset="0"/>
              </a:rPr>
              <a:t>f. Yetkiyi Kötüye Kullanmak</a:t>
            </a:r>
            <a:endParaRPr lang="tr-TR" sz="2800" dirty="0">
              <a:solidFill>
                <a:srgbClr val="00B0F0"/>
              </a:solidFill>
              <a:effectLst/>
              <a:latin typeface="Times New Roman" panose="02020603050405020304" pitchFamily="18" charset="0"/>
              <a:ea typeface="Times New Roman" panose="02020603050405020304" pitchFamily="18" charset="0"/>
            </a:endParaRPr>
          </a:p>
          <a:p>
            <a:r>
              <a:rPr lang="tr-TR" sz="2800" dirty="0">
                <a:effectLst/>
                <a:latin typeface="Times New Roman" panose="02020603050405020304" pitchFamily="18" charset="0"/>
                <a:ea typeface="Times New Roman" panose="02020603050405020304" pitchFamily="18" charset="0"/>
              </a:rPr>
              <a:t>   - Sahip olduğu yetkileri kötüye kullanmak.</a:t>
            </a:r>
          </a:p>
          <a:p>
            <a:r>
              <a:rPr lang="tr-TR" sz="2800" dirty="0">
                <a:effectLst/>
                <a:latin typeface="Times New Roman" panose="02020603050405020304" pitchFamily="18" charset="0"/>
                <a:ea typeface="Times New Roman" panose="02020603050405020304" pitchFamily="18" charset="0"/>
              </a:rPr>
              <a:t>   - Güç gösterisi yapmak veya yetkilerini kişisel çıkarları için kullanmak.</a:t>
            </a:r>
          </a:p>
          <a:p>
            <a:r>
              <a:rPr lang="tr-TR" sz="2800" dirty="0">
                <a:solidFill>
                  <a:schemeClr val="accent1">
                    <a:lumMod val="60000"/>
                    <a:lumOff val="40000"/>
                  </a:schemeClr>
                </a:solidFill>
                <a:effectLst/>
                <a:latin typeface="Times New Roman" panose="02020603050405020304" pitchFamily="18" charset="0"/>
                <a:ea typeface="Times New Roman" panose="02020603050405020304" pitchFamily="18" charset="0"/>
              </a:rPr>
              <a:t>Bu davranışlar, </a:t>
            </a:r>
            <a:r>
              <a:rPr lang="tr-TR" sz="2800" dirty="0">
                <a:effectLst/>
                <a:latin typeface="Times New Roman" panose="02020603050405020304" pitchFamily="18" charset="0"/>
                <a:ea typeface="Times New Roman" panose="02020603050405020304" pitchFamily="18" charset="0"/>
              </a:rPr>
              <a:t>özel güvenlik görevlilerinin mesleklerinde başarılı olmaları ve toplumun güvenliğini sağlamaları için temel ilkelerden biridir. Etik ilkeler doğrultusunda hareket etmek, hem görevlerini yerine getirmelerini sağlar hem de toplumda güven ve saygınlık kazanmalarına yardımcı olur.</a:t>
            </a:r>
          </a:p>
        </p:txBody>
      </p:sp>
    </p:spTree>
    <p:extLst>
      <p:ext uri="{BB962C8B-B14F-4D97-AF65-F5344CB8AC3E}">
        <p14:creationId xmlns:p14="http://schemas.microsoft.com/office/powerpoint/2010/main" val="3934143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F107B-0878-4D6E-0057-09E46F123BFE}"/>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48B63F41-19AC-9764-06E3-E1EAFBEFF590}"/>
              </a:ext>
            </a:extLst>
          </p:cNvPr>
          <p:cNvSpPr txBox="1"/>
          <p:nvPr/>
        </p:nvSpPr>
        <p:spPr>
          <a:xfrm>
            <a:off x="603068" y="302359"/>
            <a:ext cx="10826932" cy="6309420"/>
          </a:xfrm>
          <a:prstGeom prst="rect">
            <a:avLst/>
          </a:prstGeom>
          <a:noFill/>
        </p:spPr>
        <p:txBody>
          <a:bodyPr wrap="square">
            <a:spAutoFit/>
          </a:bodyPr>
          <a:lstStyle/>
          <a:p>
            <a:r>
              <a:rPr lang="tr-TR" sz="3200" b="1" dirty="0">
                <a:solidFill>
                  <a:srgbClr val="FFFF00"/>
                </a:solidFill>
                <a:effectLst/>
                <a:latin typeface="Arial Narrow" panose="020B0606020202030204" pitchFamily="34" charset="0"/>
                <a:ea typeface="Times New Roman" panose="02020603050405020304" pitchFamily="18" charset="0"/>
                <a:cs typeface="Arial" panose="020B0604020202020204" pitchFamily="34" charset="0"/>
              </a:rPr>
              <a:t>7.Özel güvenlik görevlilerini etik olmayan davranışlara yönlendiren çeşitli nedenler Olabilir, bu nedenlerden bazıları:</a:t>
            </a:r>
            <a:endParaRPr lang="tr-TR" sz="3200" dirty="0">
              <a:solidFill>
                <a:srgbClr val="FFFF00"/>
              </a:solidFill>
              <a:effectLst/>
              <a:latin typeface="Times New Roman" panose="02020603050405020304" pitchFamily="18" charset="0"/>
              <a:ea typeface="Times New Roman" panose="02020603050405020304" pitchFamily="18" charset="0"/>
            </a:endParaRPr>
          </a:p>
          <a:p>
            <a:r>
              <a:rPr lang="tr-TR" sz="2000" b="1" dirty="0">
                <a:solidFill>
                  <a:srgbClr val="00B0F0"/>
                </a:solidFill>
                <a:effectLst/>
                <a:latin typeface="Times New Roman" panose="02020603050405020304" pitchFamily="18" charset="0"/>
                <a:ea typeface="Times New Roman" panose="02020603050405020304" pitchFamily="18" charset="0"/>
              </a:rPr>
              <a:t>Eğitim ve Bilinç Eksikliği</a:t>
            </a:r>
            <a:endParaRPr lang="tr-TR" sz="2000" dirty="0">
              <a:solidFill>
                <a:srgbClr val="00B0F0"/>
              </a:solidFill>
              <a:effectLst/>
              <a:latin typeface="Times New Roman" panose="02020603050405020304" pitchFamily="18" charset="0"/>
              <a:ea typeface="Times New Roman" panose="02020603050405020304" pitchFamily="18" charset="0"/>
            </a:endParaRPr>
          </a:p>
          <a:p>
            <a:r>
              <a:rPr lang="tr-TR" sz="2000" dirty="0">
                <a:effectLst/>
                <a:latin typeface="Times New Roman" panose="02020603050405020304" pitchFamily="18" charset="0"/>
                <a:ea typeface="Times New Roman" panose="02020603050405020304" pitchFamily="18" charset="0"/>
              </a:rPr>
              <a:t>- Yetersiz Eğitim: Etik davranışların önemi ve meslek etiği konularında yeterli eğitim almamış olabilirler.</a:t>
            </a:r>
          </a:p>
          <a:p>
            <a:r>
              <a:rPr lang="tr-TR" sz="2000" dirty="0">
                <a:effectLst/>
                <a:latin typeface="Times New Roman" panose="02020603050405020304" pitchFamily="18" charset="0"/>
                <a:ea typeface="Times New Roman" panose="02020603050405020304" pitchFamily="18" charset="0"/>
              </a:rPr>
              <a:t>- Farkındalık Eksikliği: Etik dışı davranışların sonuçları ve etkileri konusunda bilinç eksikliği olabilir.</a:t>
            </a:r>
          </a:p>
          <a:p>
            <a:r>
              <a:rPr lang="tr-TR" sz="2000" b="1" dirty="0">
                <a:solidFill>
                  <a:srgbClr val="00B0F0"/>
                </a:solidFill>
                <a:effectLst/>
                <a:latin typeface="Times New Roman" panose="02020603050405020304" pitchFamily="18" charset="0"/>
                <a:ea typeface="Times New Roman" panose="02020603050405020304" pitchFamily="18" charset="0"/>
              </a:rPr>
              <a:t>Stres ve Baskı</a:t>
            </a:r>
            <a:endParaRPr lang="tr-TR" sz="2000" dirty="0">
              <a:solidFill>
                <a:srgbClr val="00B0F0"/>
              </a:solidFill>
              <a:effectLst/>
              <a:latin typeface="Times New Roman" panose="02020603050405020304" pitchFamily="18" charset="0"/>
              <a:ea typeface="Times New Roman" panose="02020603050405020304" pitchFamily="18" charset="0"/>
            </a:endParaRPr>
          </a:p>
          <a:p>
            <a:r>
              <a:rPr lang="tr-TR" sz="2000" dirty="0">
                <a:effectLst/>
                <a:latin typeface="Times New Roman" panose="02020603050405020304" pitchFamily="18" charset="0"/>
                <a:ea typeface="Times New Roman" panose="02020603050405020304" pitchFamily="18" charset="0"/>
              </a:rPr>
              <a:t>- Yüksek Stres: Görevleri sırasında yüksek stres altında çalışmak zorunda kalmaları, etik dışı davranışlara yol açabilir.</a:t>
            </a:r>
          </a:p>
          <a:p>
            <a:r>
              <a:rPr lang="tr-TR" sz="2000" dirty="0">
                <a:effectLst/>
                <a:latin typeface="Times New Roman" panose="02020603050405020304" pitchFamily="18" charset="0"/>
                <a:ea typeface="Times New Roman" panose="02020603050405020304" pitchFamily="18" charset="0"/>
              </a:rPr>
              <a:t>- Zaman Baskısı: Acil durumlar ve hızlı karar verme gereksinimi, etik kuralları göz ardı etmelerine neden olabilir.</a:t>
            </a:r>
          </a:p>
          <a:p>
            <a:r>
              <a:rPr lang="tr-TR" sz="2000" b="1" dirty="0">
                <a:solidFill>
                  <a:srgbClr val="00B0F0"/>
                </a:solidFill>
                <a:effectLst/>
                <a:latin typeface="Times New Roman" panose="02020603050405020304" pitchFamily="18" charset="0"/>
                <a:ea typeface="Times New Roman" panose="02020603050405020304" pitchFamily="18" charset="0"/>
              </a:rPr>
              <a:t>Kişisel Çıkarlar</a:t>
            </a:r>
            <a:endParaRPr lang="tr-TR" sz="2000" dirty="0">
              <a:solidFill>
                <a:srgbClr val="00B0F0"/>
              </a:solidFill>
              <a:effectLst/>
              <a:latin typeface="Times New Roman" panose="02020603050405020304" pitchFamily="18" charset="0"/>
              <a:ea typeface="Times New Roman" panose="02020603050405020304" pitchFamily="18" charset="0"/>
            </a:endParaRPr>
          </a:p>
          <a:p>
            <a:r>
              <a:rPr lang="tr-TR" sz="2000" dirty="0">
                <a:effectLst/>
                <a:latin typeface="Times New Roman" panose="02020603050405020304" pitchFamily="18" charset="0"/>
                <a:ea typeface="Times New Roman" panose="02020603050405020304" pitchFamily="18" charset="0"/>
              </a:rPr>
              <a:t>- Maddi Kazanç: Kendi maddi çıkarları için etik dışı davranışlarda bulunabilirler.</a:t>
            </a:r>
          </a:p>
          <a:p>
            <a:r>
              <a:rPr lang="tr-TR" sz="2000" dirty="0">
                <a:effectLst/>
                <a:latin typeface="Times New Roman" panose="02020603050405020304" pitchFamily="18" charset="0"/>
                <a:ea typeface="Times New Roman" panose="02020603050405020304" pitchFamily="18" charset="0"/>
              </a:rPr>
              <a:t>- Kariyer İlerlemesi: Meslektaşlarını zor durumda bırakmak veya üstlerine hoş görünmek amacıyla etik dışı davranışlara yönelebilirler.</a:t>
            </a:r>
          </a:p>
          <a:p>
            <a:r>
              <a:rPr lang="tr-TR" sz="2000" b="1" dirty="0">
                <a:solidFill>
                  <a:srgbClr val="00B0F0"/>
                </a:solidFill>
                <a:effectLst/>
                <a:latin typeface="Times New Roman" panose="02020603050405020304" pitchFamily="18" charset="0"/>
                <a:ea typeface="Times New Roman" panose="02020603050405020304" pitchFamily="18" charset="0"/>
              </a:rPr>
              <a:t>Kötü İş Ortamı</a:t>
            </a:r>
            <a:endParaRPr lang="tr-TR" sz="2000" dirty="0">
              <a:solidFill>
                <a:srgbClr val="00B0F0"/>
              </a:solidFill>
              <a:effectLst/>
              <a:latin typeface="Times New Roman" panose="02020603050405020304" pitchFamily="18" charset="0"/>
              <a:ea typeface="Times New Roman" panose="02020603050405020304" pitchFamily="18" charset="0"/>
            </a:endParaRPr>
          </a:p>
          <a:p>
            <a:r>
              <a:rPr lang="tr-TR" sz="2000" dirty="0">
                <a:effectLst/>
                <a:latin typeface="Times New Roman" panose="02020603050405020304" pitchFamily="18" charset="0"/>
                <a:ea typeface="Times New Roman" panose="02020603050405020304" pitchFamily="18" charset="0"/>
              </a:rPr>
              <a:t>- Destek Eksikliği: İş yerinde yeterli destek ve rehberlik alamamak, etik dışı davranışlara neden olabilir.</a:t>
            </a:r>
          </a:p>
          <a:p>
            <a:r>
              <a:rPr lang="tr-TR" sz="2000" dirty="0">
                <a:effectLst/>
                <a:latin typeface="Times New Roman" panose="02020603050405020304" pitchFamily="18" charset="0"/>
                <a:ea typeface="Times New Roman" panose="02020603050405020304" pitchFamily="18" charset="0"/>
              </a:rPr>
              <a:t>- Negatif Çalışma Ortamı: Negatif ve toksik bir çalışma ortamı, güvenlik görevlilerini etik dışı davranışlara yönlendirebilir.</a:t>
            </a:r>
          </a:p>
        </p:txBody>
      </p:sp>
    </p:spTree>
    <p:extLst>
      <p:ext uri="{BB962C8B-B14F-4D97-AF65-F5344CB8AC3E}">
        <p14:creationId xmlns:p14="http://schemas.microsoft.com/office/powerpoint/2010/main" val="3585544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BFE76-2E37-9F99-F55C-FB85FD5B4C73}"/>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61CF6211-9B8C-48F1-ADB3-2AE25CA72675}"/>
              </a:ext>
            </a:extLst>
          </p:cNvPr>
          <p:cNvSpPr txBox="1"/>
          <p:nvPr/>
        </p:nvSpPr>
        <p:spPr>
          <a:xfrm>
            <a:off x="365758" y="117693"/>
            <a:ext cx="11090367" cy="6740307"/>
          </a:xfrm>
          <a:prstGeom prst="rect">
            <a:avLst/>
          </a:prstGeom>
          <a:noFill/>
        </p:spPr>
        <p:txBody>
          <a:bodyPr wrap="square">
            <a:spAutoFit/>
          </a:bodyPr>
          <a:lstStyle/>
          <a:p>
            <a:r>
              <a:rPr lang="tr-TR" sz="2400" b="1" dirty="0">
                <a:solidFill>
                  <a:srgbClr val="00B0F0"/>
                </a:solidFill>
                <a:effectLst/>
                <a:latin typeface="Times New Roman" panose="02020603050405020304" pitchFamily="18" charset="0"/>
                <a:ea typeface="Times New Roman" panose="02020603050405020304" pitchFamily="18" charset="0"/>
              </a:rPr>
              <a:t>Denetim Eksikliği</a:t>
            </a:r>
            <a:endParaRPr lang="tr-TR" sz="2400" dirty="0">
              <a:solidFill>
                <a:srgbClr val="00B0F0"/>
              </a:solidFill>
              <a:effectLst/>
              <a:latin typeface="Times New Roman" panose="02020603050405020304" pitchFamily="18" charset="0"/>
              <a:ea typeface="Times New Roman" panose="02020603050405020304" pitchFamily="18" charset="0"/>
            </a:endParaRPr>
          </a:p>
          <a:p>
            <a:r>
              <a:rPr lang="tr-TR" sz="2400" dirty="0">
                <a:effectLst/>
                <a:latin typeface="Times New Roman" panose="02020603050405020304" pitchFamily="18" charset="0"/>
                <a:ea typeface="Times New Roman" panose="02020603050405020304" pitchFamily="18" charset="0"/>
              </a:rPr>
              <a:t>- Yetersiz Denetim: Etik dışı davranışların fark edilmemesi veya cezalandırılmaması, bu tür davranışların devam etmesine yol açabilir.</a:t>
            </a:r>
          </a:p>
          <a:p>
            <a:r>
              <a:rPr lang="tr-TR" sz="2400" dirty="0">
                <a:effectLst/>
                <a:latin typeface="Times New Roman" panose="02020603050405020304" pitchFamily="18" charset="0"/>
                <a:ea typeface="Times New Roman" panose="02020603050405020304" pitchFamily="18" charset="0"/>
              </a:rPr>
              <a:t>- Etkin Olmayan Yönetim: Etkin bir yönetim ve denetim sisteminin olmaması, çalışanların etik kurallara uymamasına neden olabilir.</a:t>
            </a:r>
          </a:p>
          <a:p>
            <a:r>
              <a:rPr lang="tr-TR" sz="2400" b="1" dirty="0">
                <a:solidFill>
                  <a:srgbClr val="00B0F0"/>
                </a:solidFill>
                <a:effectLst/>
                <a:latin typeface="Times New Roman" panose="02020603050405020304" pitchFamily="18" charset="0"/>
                <a:ea typeface="Times New Roman" panose="02020603050405020304" pitchFamily="18" charset="0"/>
              </a:rPr>
              <a:t>Etik Kodların Belirgin Olmaması</a:t>
            </a:r>
            <a:endParaRPr lang="tr-TR" sz="2400" dirty="0">
              <a:solidFill>
                <a:srgbClr val="00B0F0"/>
              </a:solidFill>
              <a:effectLst/>
              <a:latin typeface="Times New Roman" panose="02020603050405020304" pitchFamily="18" charset="0"/>
              <a:ea typeface="Times New Roman" panose="02020603050405020304" pitchFamily="18" charset="0"/>
            </a:endParaRPr>
          </a:p>
          <a:p>
            <a:r>
              <a:rPr lang="tr-TR" sz="2400" dirty="0">
                <a:effectLst/>
                <a:latin typeface="Times New Roman" panose="02020603050405020304" pitchFamily="18" charset="0"/>
                <a:ea typeface="Times New Roman" panose="02020603050405020304" pitchFamily="18" charset="0"/>
              </a:rPr>
              <a:t>- Belirsiz Etik Kurallar: Kurumun belirlediği etik kuralların açık ve belirgin olmaması, çalışanların bu kuralları ihlal etmelerine yol açabilir.</a:t>
            </a:r>
          </a:p>
          <a:p>
            <a:r>
              <a:rPr lang="tr-TR" sz="2400" dirty="0">
                <a:effectLst/>
                <a:latin typeface="Times New Roman" panose="02020603050405020304" pitchFamily="18" charset="0"/>
                <a:ea typeface="Times New Roman" panose="02020603050405020304" pitchFamily="18" charset="0"/>
              </a:rPr>
              <a:t>- Etik Rehber Eksikliği: Çalışanlara rehberlik edecek net etik kodların ve ilkelerin olmaması, etik dışı davranışlara neden olabilir.</a:t>
            </a:r>
          </a:p>
          <a:p>
            <a:r>
              <a:rPr lang="tr-TR" sz="2400" b="1" dirty="0">
                <a:solidFill>
                  <a:srgbClr val="00B0F0"/>
                </a:solidFill>
                <a:effectLst/>
                <a:latin typeface="Times New Roman" panose="02020603050405020304" pitchFamily="18" charset="0"/>
                <a:ea typeface="Times New Roman" panose="02020603050405020304" pitchFamily="18" charset="0"/>
              </a:rPr>
              <a:t>Psikolojik Faktörler</a:t>
            </a:r>
            <a:endParaRPr lang="tr-TR" sz="2400" dirty="0">
              <a:solidFill>
                <a:srgbClr val="00B0F0"/>
              </a:solidFill>
              <a:effectLst/>
              <a:latin typeface="Times New Roman" panose="02020603050405020304" pitchFamily="18" charset="0"/>
              <a:ea typeface="Times New Roman" panose="02020603050405020304" pitchFamily="18" charset="0"/>
            </a:endParaRPr>
          </a:p>
          <a:p>
            <a:r>
              <a:rPr lang="tr-TR" sz="2400" dirty="0">
                <a:effectLst/>
                <a:latin typeface="Times New Roman" panose="02020603050405020304" pitchFamily="18" charset="0"/>
                <a:ea typeface="Times New Roman" panose="02020603050405020304" pitchFamily="18" charset="0"/>
              </a:rPr>
              <a:t>- Moral Bozukluğu: Kişisel problemler ve moral bozukluğu, etik dışı davranışlara yönlendirebilir.</a:t>
            </a:r>
          </a:p>
          <a:p>
            <a:r>
              <a:rPr lang="tr-TR" sz="2400" dirty="0">
                <a:effectLst/>
                <a:latin typeface="Times New Roman" panose="02020603050405020304" pitchFamily="18" charset="0"/>
                <a:ea typeface="Times New Roman" panose="02020603050405020304" pitchFamily="18" charset="0"/>
              </a:rPr>
              <a:t>- Duygusal Zeka Eksikliği: Duygusal zeka ve empati eksikliği, etik dışı kararlar almalarına neden olabilir.</a:t>
            </a:r>
          </a:p>
          <a:p>
            <a:r>
              <a:rPr lang="tr-TR" sz="2400" dirty="0">
                <a:solidFill>
                  <a:schemeClr val="accent5">
                    <a:lumMod val="60000"/>
                    <a:lumOff val="40000"/>
                  </a:schemeClr>
                </a:solidFill>
                <a:effectLst/>
                <a:latin typeface="Times New Roman" panose="02020603050405020304" pitchFamily="18" charset="0"/>
                <a:ea typeface="Times New Roman" panose="02020603050405020304" pitchFamily="18" charset="0"/>
              </a:rPr>
              <a:t>Bu nedenler, </a:t>
            </a:r>
            <a:r>
              <a:rPr lang="tr-TR" sz="2400" dirty="0">
                <a:effectLst/>
                <a:latin typeface="Times New Roman" panose="02020603050405020304" pitchFamily="18" charset="0"/>
                <a:ea typeface="Times New Roman" panose="02020603050405020304" pitchFamily="18" charset="0"/>
              </a:rPr>
              <a:t>özel güvenlik görevlilerinin etik dışı davranışlara yönelmelerinin altında yatan etkenlerdir. Etik kurallara ve meslek ilkelerine uygun davranmak hem çalışanların hem de toplumun güvenliğini sağlamak için büyük önem taşır.</a:t>
            </a:r>
          </a:p>
        </p:txBody>
      </p:sp>
    </p:spTree>
    <p:extLst>
      <p:ext uri="{BB962C8B-B14F-4D97-AF65-F5344CB8AC3E}">
        <p14:creationId xmlns:p14="http://schemas.microsoft.com/office/powerpoint/2010/main" val="181845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2B032-A0EC-68AC-BBF7-532263B6927A}"/>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AAE47D5A-81DA-B3A3-0913-B3458A1858E8}"/>
              </a:ext>
            </a:extLst>
          </p:cNvPr>
          <p:cNvSpPr txBox="1"/>
          <p:nvPr/>
        </p:nvSpPr>
        <p:spPr>
          <a:xfrm>
            <a:off x="104504" y="58846"/>
            <a:ext cx="12087496" cy="6740307"/>
          </a:xfrm>
          <a:prstGeom prst="rect">
            <a:avLst/>
          </a:prstGeom>
          <a:noFill/>
        </p:spPr>
        <p:txBody>
          <a:bodyPr wrap="square">
            <a:spAutoFit/>
          </a:bodyPr>
          <a:lstStyle/>
          <a:p>
            <a:r>
              <a:rPr lang="tr-TR" sz="3200" b="1" dirty="0">
                <a:solidFill>
                  <a:srgbClr val="FFFF00"/>
                </a:solidFill>
                <a:effectLst/>
                <a:latin typeface="Times New Roman" panose="02020603050405020304" pitchFamily="18" charset="0"/>
                <a:ea typeface="Times New Roman" panose="02020603050405020304" pitchFamily="18" charset="0"/>
              </a:rPr>
              <a:t>8.Özel güvenlik görevlilerinin etik dışı davranışları, hem mesleki hem de toplumsal açıdan büyük sorunlara yol açabilir,  bu etik dışı davranışlardan bazıları:</a:t>
            </a:r>
            <a:endParaRPr lang="tr-TR" sz="3200" dirty="0">
              <a:solidFill>
                <a:srgbClr val="FFFF00"/>
              </a:solidFill>
              <a:effectLst/>
              <a:latin typeface="Times New Roman" panose="02020603050405020304" pitchFamily="18" charset="0"/>
              <a:ea typeface="Times New Roman" panose="02020603050405020304" pitchFamily="18" charset="0"/>
            </a:endParaRPr>
          </a:p>
          <a:p>
            <a:r>
              <a:rPr lang="tr-TR" sz="2800" b="1" dirty="0">
                <a:solidFill>
                  <a:srgbClr val="00B0F0"/>
                </a:solidFill>
                <a:effectLst/>
                <a:latin typeface="Times New Roman" panose="02020603050405020304" pitchFamily="18" charset="0"/>
                <a:ea typeface="Times New Roman" panose="02020603050405020304" pitchFamily="18" charset="0"/>
              </a:rPr>
              <a:t>Güç ve Yetkiyi Kötüye Kullanma</a:t>
            </a:r>
            <a:endParaRPr lang="tr-TR" sz="2800" dirty="0">
              <a:solidFill>
                <a:srgbClr val="00B0F0"/>
              </a:solidFill>
              <a:effectLst/>
              <a:latin typeface="Times New Roman" panose="02020603050405020304" pitchFamily="18" charset="0"/>
              <a:ea typeface="Times New Roman" panose="02020603050405020304" pitchFamily="18" charset="0"/>
            </a:endParaRPr>
          </a:p>
          <a:p>
            <a:r>
              <a:rPr lang="tr-TR" sz="2800" dirty="0">
                <a:effectLst/>
                <a:latin typeface="Times New Roman" panose="02020603050405020304" pitchFamily="18" charset="0"/>
                <a:ea typeface="Times New Roman" panose="02020603050405020304" pitchFamily="18" charset="0"/>
              </a:rPr>
              <a:t>- Yetki Sınırlarını Aşmak: Görevlerini yerine getirirken sahip oldukları yetkileri aşmak ve bu yetkileri kötüye kullanmak.</a:t>
            </a:r>
          </a:p>
          <a:p>
            <a:r>
              <a:rPr lang="tr-TR" sz="2800" dirty="0">
                <a:effectLst/>
                <a:latin typeface="Times New Roman" panose="02020603050405020304" pitchFamily="18" charset="0"/>
                <a:ea typeface="Times New Roman" panose="02020603050405020304" pitchFamily="18" charset="0"/>
              </a:rPr>
              <a:t>- Güç Gösterisi: Gücünü göstermek amacıyla tehdit veya zorlama gibi davranışlarda bulunmak.</a:t>
            </a:r>
          </a:p>
          <a:p>
            <a:r>
              <a:rPr lang="tr-TR" sz="2800" b="1" dirty="0">
                <a:solidFill>
                  <a:srgbClr val="00B0F0"/>
                </a:solidFill>
                <a:effectLst/>
                <a:latin typeface="Times New Roman" panose="02020603050405020304" pitchFamily="18" charset="0"/>
                <a:ea typeface="Times New Roman" panose="02020603050405020304" pitchFamily="18" charset="0"/>
              </a:rPr>
              <a:t>Yalan ve Yanıltma</a:t>
            </a:r>
            <a:endParaRPr lang="tr-TR" sz="2800" dirty="0">
              <a:solidFill>
                <a:srgbClr val="00B0F0"/>
              </a:solidFill>
              <a:effectLst/>
              <a:latin typeface="Times New Roman" panose="02020603050405020304" pitchFamily="18" charset="0"/>
              <a:ea typeface="Times New Roman" panose="02020603050405020304" pitchFamily="18" charset="0"/>
            </a:endParaRPr>
          </a:p>
          <a:p>
            <a:r>
              <a:rPr lang="tr-TR" sz="2800" dirty="0">
                <a:effectLst/>
                <a:latin typeface="Times New Roman" panose="02020603050405020304" pitchFamily="18" charset="0"/>
                <a:ea typeface="Times New Roman" panose="02020603050405020304" pitchFamily="18" charset="0"/>
              </a:rPr>
              <a:t>- Bilerek Yanlış Bilgi Vermek: Görevlerini yerine getirirken bilinçli olarak yanlış bilgi vermek veya gerçekleri saklamak.</a:t>
            </a:r>
          </a:p>
          <a:p>
            <a:r>
              <a:rPr lang="tr-TR" sz="2800" dirty="0">
                <a:effectLst/>
                <a:latin typeface="Times New Roman" panose="02020603050405020304" pitchFamily="18" charset="0"/>
                <a:ea typeface="Times New Roman" panose="02020603050405020304" pitchFamily="18" charset="0"/>
              </a:rPr>
              <a:t>- Belgelerde Sahtecilik: Belge ve raporları tahrif etmek veya sahtecilik yapmak.</a:t>
            </a:r>
          </a:p>
          <a:p>
            <a:r>
              <a:rPr lang="tr-TR" sz="2800" b="1" dirty="0">
                <a:solidFill>
                  <a:srgbClr val="00B0F0"/>
                </a:solidFill>
                <a:effectLst/>
                <a:latin typeface="Times New Roman" panose="02020603050405020304" pitchFamily="18" charset="0"/>
                <a:ea typeface="Times New Roman" panose="02020603050405020304" pitchFamily="18" charset="0"/>
              </a:rPr>
              <a:t>Gizlilik İhlali</a:t>
            </a:r>
            <a:endParaRPr lang="tr-TR" sz="2800" dirty="0">
              <a:solidFill>
                <a:srgbClr val="00B0F0"/>
              </a:solidFill>
              <a:effectLst/>
              <a:latin typeface="Times New Roman" panose="02020603050405020304" pitchFamily="18" charset="0"/>
              <a:ea typeface="Times New Roman" panose="02020603050405020304" pitchFamily="18" charset="0"/>
            </a:endParaRPr>
          </a:p>
          <a:p>
            <a:r>
              <a:rPr lang="tr-TR" sz="2800" dirty="0">
                <a:effectLst/>
                <a:latin typeface="Times New Roman" panose="02020603050405020304" pitchFamily="18" charset="0"/>
                <a:ea typeface="Times New Roman" panose="02020603050405020304" pitchFamily="18" charset="0"/>
              </a:rPr>
              <a:t>- Bilgi Sızdırma: Görevleri sırasında edindikleri gizli bilgileri yetkisiz kişilerle paylaşmak.</a:t>
            </a:r>
          </a:p>
        </p:txBody>
      </p:sp>
    </p:spTree>
    <p:extLst>
      <p:ext uri="{BB962C8B-B14F-4D97-AF65-F5344CB8AC3E}">
        <p14:creationId xmlns:p14="http://schemas.microsoft.com/office/powerpoint/2010/main" val="437885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5B224-6BE8-98D1-2750-F87015258850}"/>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D38CE79A-510D-03C0-F913-7B52E9CBC66C}"/>
              </a:ext>
            </a:extLst>
          </p:cNvPr>
          <p:cNvSpPr txBox="1"/>
          <p:nvPr/>
        </p:nvSpPr>
        <p:spPr>
          <a:xfrm>
            <a:off x="322218" y="428178"/>
            <a:ext cx="11129554" cy="6001643"/>
          </a:xfrm>
          <a:prstGeom prst="rect">
            <a:avLst/>
          </a:prstGeom>
          <a:noFill/>
        </p:spPr>
        <p:txBody>
          <a:bodyPr wrap="square">
            <a:spAutoFit/>
          </a:bodyPr>
          <a:lstStyle/>
          <a:p>
            <a:r>
              <a:rPr lang="tr-TR" sz="2400" dirty="0">
                <a:solidFill>
                  <a:srgbClr val="FFFF00"/>
                </a:solidFill>
              </a:rPr>
              <a:t>4. Profesyonellik ve Disiplin: </a:t>
            </a:r>
            <a:r>
              <a:rPr lang="tr-TR" sz="2400" dirty="0"/>
              <a:t>Özel güvenlik sektöründe güven en önemli unsurlardan biridir. Görevliler, giyim, duruş ve davranışlarıyla profesyonellik sergilemeli, görevlerini büyük bir disiplinle yerine getirmelidir. Unutulmamalıdır ki bir güvenlik görevlisi, çalıştığı kurumun ya da kuruluşun yüzüdür ve dışarıdan ilk izlenimi oluşturan kişidir.</a:t>
            </a:r>
          </a:p>
          <a:p>
            <a:r>
              <a:rPr lang="tr-TR" sz="2400" dirty="0">
                <a:solidFill>
                  <a:srgbClr val="FFFF00"/>
                </a:solidFill>
              </a:rPr>
              <a:t>5. Hızlı ve Doğru Karar Alma Yeteneği: </a:t>
            </a:r>
            <a:r>
              <a:rPr lang="tr-TR" sz="2400" dirty="0"/>
              <a:t>Güvenlik görevlileri, ani gelişen olaylara hızla müdahale edebilmelidir. Yangın, hırsızlık veya acil durumlar karşısında hızlı düşünerek en doğru kararı verebilme yetisi, güvenlik sektöründe başarılı olmanın temel taşlarından biridir</a:t>
            </a:r>
            <a:r>
              <a:rPr lang="tr-TR" sz="2400" dirty="0">
                <a:solidFill>
                  <a:srgbClr val="FFFF00"/>
                </a:solidFill>
              </a:rPr>
              <a:t>.</a:t>
            </a:r>
          </a:p>
          <a:p>
            <a:r>
              <a:rPr lang="tr-TR" sz="2400" dirty="0">
                <a:solidFill>
                  <a:srgbClr val="FFFF00"/>
                </a:solidFill>
              </a:rPr>
              <a:t>6. Teknolojik Yetkinlik: </a:t>
            </a:r>
            <a:r>
              <a:rPr lang="tr-TR" sz="2400" dirty="0"/>
              <a:t>Günümüzde güvenlik sektörü teknolojik olarak hızla gelişmektedir. Kamera sistemleri, geçiş kontrol sistemleri, alarm ve yangın algılama sistemleri gibi birçok teknolojik araç güvenlik operasyonlarında kullanılmaktadır. Özel güvenlik görevlileri, bu sistemleri etkin şekilde kullanabilmeli ve gerektiğinde temel teknik desteği sağlayabilmelidir.</a:t>
            </a:r>
          </a:p>
          <a:p>
            <a:r>
              <a:rPr lang="tr-TR" sz="2400" dirty="0">
                <a:solidFill>
                  <a:srgbClr val="00B0F0"/>
                </a:solidFill>
              </a:rPr>
              <a:t>Bu unsurlar, özel güvenlik görevlilerinin mesleklerinde başarılı olmaları ve güvenlik hizmetlerinin kalitesini artırmaları için önemlidir. </a:t>
            </a:r>
          </a:p>
        </p:txBody>
      </p:sp>
    </p:spTree>
    <p:extLst>
      <p:ext uri="{BB962C8B-B14F-4D97-AF65-F5344CB8AC3E}">
        <p14:creationId xmlns:p14="http://schemas.microsoft.com/office/powerpoint/2010/main" val="528068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DCF76-5E9F-9A99-09EE-A6D49854CA2F}"/>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BB0C43BB-C38F-2435-4EB1-A43BC958B96B}"/>
              </a:ext>
            </a:extLst>
          </p:cNvPr>
          <p:cNvSpPr txBox="1"/>
          <p:nvPr/>
        </p:nvSpPr>
        <p:spPr>
          <a:xfrm>
            <a:off x="313509" y="117693"/>
            <a:ext cx="11377749" cy="6740307"/>
          </a:xfrm>
          <a:prstGeom prst="rect">
            <a:avLst/>
          </a:prstGeom>
          <a:noFill/>
        </p:spPr>
        <p:txBody>
          <a:bodyPr wrap="square">
            <a:spAutoFit/>
          </a:bodyPr>
          <a:lstStyle/>
          <a:p>
            <a:r>
              <a:rPr lang="tr-TR" sz="2400" b="1" dirty="0">
                <a:solidFill>
                  <a:srgbClr val="00B0F0"/>
                </a:solidFill>
                <a:effectLst/>
                <a:latin typeface="Times New Roman" panose="02020603050405020304" pitchFamily="18" charset="0"/>
                <a:ea typeface="Times New Roman" panose="02020603050405020304" pitchFamily="18" charset="0"/>
              </a:rPr>
              <a:t>- Bilgileri Kötüye Kullanma: </a:t>
            </a:r>
            <a:r>
              <a:rPr lang="tr-TR" sz="2400" dirty="0">
                <a:effectLst/>
                <a:latin typeface="Times New Roman" panose="02020603050405020304" pitchFamily="18" charset="0"/>
                <a:ea typeface="Times New Roman" panose="02020603050405020304" pitchFamily="18" charset="0"/>
              </a:rPr>
              <a:t>Gizli bilgileri kişisel çıkarları için kullanmak.</a:t>
            </a:r>
          </a:p>
          <a:p>
            <a:r>
              <a:rPr lang="tr-TR" sz="2400" dirty="0">
                <a:effectLst/>
                <a:latin typeface="Times New Roman" panose="02020603050405020304" pitchFamily="18" charset="0"/>
                <a:ea typeface="Times New Roman" panose="02020603050405020304" pitchFamily="18" charset="0"/>
              </a:rPr>
              <a:t>Adaletsiz ve Taraflı Davranış</a:t>
            </a:r>
          </a:p>
          <a:p>
            <a:r>
              <a:rPr lang="tr-TR" sz="2400" dirty="0">
                <a:effectLst/>
                <a:latin typeface="Times New Roman" panose="02020603050405020304" pitchFamily="18" charset="0"/>
                <a:ea typeface="Times New Roman" panose="02020603050405020304" pitchFamily="18" charset="0"/>
              </a:rPr>
              <a:t>- Önyargılı Davranmak: Kişisel önyargıları görevlerine yansıtmak ve adaletsiz davranmak.</a:t>
            </a:r>
          </a:p>
          <a:p>
            <a:r>
              <a:rPr lang="tr-TR" sz="2400" dirty="0">
                <a:effectLst/>
                <a:latin typeface="Times New Roman" panose="02020603050405020304" pitchFamily="18" charset="0"/>
                <a:ea typeface="Times New Roman" panose="02020603050405020304" pitchFamily="18" charset="0"/>
              </a:rPr>
              <a:t>- Taraf Tutma: Belirli kişilere veya gruplara karşı taraflı davranmak.</a:t>
            </a:r>
          </a:p>
          <a:p>
            <a:r>
              <a:rPr lang="tr-TR" sz="2400" b="1" dirty="0">
                <a:solidFill>
                  <a:srgbClr val="00B0F0"/>
                </a:solidFill>
                <a:effectLst/>
                <a:latin typeface="Times New Roman" panose="02020603050405020304" pitchFamily="18" charset="0"/>
                <a:ea typeface="Times New Roman" panose="02020603050405020304" pitchFamily="18" charset="0"/>
              </a:rPr>
              <a:t>Saygısız ve Hoşgörüsüz Davranış</a:t>
            </a:r>
            <a:endParaRPr lang="tr-TR" sz="2400" dirty="0">
              <a:solidFill>
                <a:srgbClr val="00B0F0"/>
              </a:solidFill>
              <a:effectLst/>
              <a:latin typeface="Times New Roman" panose="02020603050405020304" pitchFamily="18" charset="0"/>
              <a:ea typeface="Times New Roman" panose="02020603050405020304" pitchFamily="18" charset="0"/>
            </a:endParaRPr>
          </a:p>
          <a:p>
            <a:r>
              <a:rPr lang="tr-TR" sz="2400" dirty="0">
                <a:effectLst/>
                <a:latin typeface="Times New Roman" panose="02020603050405020304" pitchFamily="18" charset="0"/>
                <a:ea typeface="Times New Roman" panose="02020603050405020304" pitchFamily="18" charset="0"/>
              </a:rPr>
              <a:t>- Nazik Olmamak: Çalışma arkadaşlarına, üstlerine ve hizmet verdikleri kişilere saygısız ve hoşgörüsüz davranmak.</a:t>
            </a:r>
          </a:p>
          <a:p>
            <a:r>
              <a:rPr lang="tr-TR" sz="2400" dirty="0">
                <a:effectLst/>
                <a:latin typeface="Times New Roman" panose="02020603050405020304" pitchFamily="18" charset="0"/>
                <a:ea typeface="Times New Roman" panose="02020603050405020304" pitchFamily="18" charset="0"/>
              </a:rPr>
              <a:t>- İnsan Haklarını İhlal Etmek: İnsan haklarına ve onuruna saygısızca davranmak.</a:t>
            </a:r>
          </a:p>
          <a:p>
            <a:r>
              <a:rPr lang="tr-TR" sz="2400" b="1" dirty="0">
                <a:solidFill>
                  <a:srgbClr val="00B0F0"/>
                </a:solidFill>
                <a:effectLst/>
                <a:latin typeface="Times New Roman" panose="02020603050405020304" pitchFamily="18" charset="0"/>
                <a:ea typeface="Times New Roman" panose="02020603050405020304" pitchFamily="18" charset="0"/>
              </a:rPr>
              <a:t>Mesleki Disiplinsizlik</a:t>
            </a:r>
            <a:endParaRPr lang="tr-TR" sz="2400" dirty="0">
              <a:solidFill>
                <a:srgbClr val="00B0F0"/>
              </a:solidFill>
              <a:effectLst/>
              <a:latin typeface="Times New Roman" panose="02020603050405020304" pitchFamily="18" charset="0"/>
              <a:ea typeface="Times New Roman" panose="02020603050405020304" pitchFamily="18" charset="0"/>
            </a:endParaRPr>
          </a:p>
          <a:p>
            <a:r>
              <a:rPr lang="tr-TR" sz="2400" dirty="0">
                <a:effectLst/>
                <a:latin typeface="Times New Roman" panose="02020603050405020304" pitchFamily="18" charset="0"/>
                <a:ea typeface="Times New Roman" panose="02020603050405020304" pitchFamily="18" charset="0"/>
              </a:rPr>
              <a:t>- Görev İhmal: Verilen görevleri ihmal etmek veya zamanında yerine getirmemek.</a:t>
            </a:r>
          </a:p>
          <a:p>
            <a:r>
              <a:rPr lang="tr-TR" sz="2400" dirty="0">
                <a:effectLst/>
                <a:latin typeface="Times New Roman" panose="02020603050405020304" pitchFamily="18" charset="0"/>
                <a:ea typeface="Times New Roman" panose="02020603050405020304" pitchFamily="18" charset="0"/>
              </a:rPr>
              <a:t>- Kural ve Prosedürlere Uymamak: İş yerindeki kural ve prosedürlere uymamak.</a:t>
            </a:r>
          </a:p>
          <a:p>
            <a:r>
              <a:rPr lang="tr-TR" sz="2400" b="1" dirty="0">
                <a:solidFill>
                  <a:srgbClr val="00B0F0"/>
                </a:solidFill>
                <a:effectLst/>
                <a:latin typeface="Times New Roman" panose="02020603050405020304" pitchFamily="18" charset="0"/>
                <a:ea typeface="Times New Roman" panose="02020603050405020304" pitchFamily="18" charset="0"/>
              </a:rPr>
              <a:t>Maddi ve Manevi Çıkar Peşinde Olma</a:t>
            </a:r>
            <a:endParaRPr lang="tr-TR" sz="2400" dirty="0">
              <a:solidFill>
                <a:srgbClr val="00B0F0"/>
              </a:solidFill>
              <a:effectLst/>
              <a:latin typeface="Times New Roman" panose="02020603050405020304" pitchFamily="18" charset="0"/>
              <a:ea typeface="Times New Roman" panose="02020603050405020304" pitchFamily="18" charset="0"/>
            </a:endParaRPr>
          </a:p>
          <a:p>
            <a:r>
              <a:rPr lang="tr-TR" sz="2400" dirty="0">
                <a:effectLst/>
                <a:latin typeface="Times New Roman" panose="02020603050405020304" pitchFamily="18" charset="0"/>
                <a:ea typeface="Times New Roman" panose="02020603050405020304" pitchFamily="18" charset="0"/>
              </a:rPr>
              <a:t>- Rüşvet Alma: Görevlerini yerine getirirken rüşvet kabul etmek.</a:t>
            </a:r>
          </a:p>
          <a:p>
            <a:r>
              <a:rPr lang="tr-TR" sz="2400" dirty="0">
                <a:effectLst/>
                <a:latin typeface="Times New Roman" panose="02020603050405020304" pitchFamily="18" charset="0"/>
                <a:ea typeface="Times New Roman" panose="02020603050405020304" pitchFamily="18" charset="0"/>
              </a:rPr>
              <a:t>- Kişisel Çıkar Sağlama: Kendi çıkarları için etik dışı davranışlarda bulunmak.</a:t>
            </a:r>
          </a:p>
          <a:p>
            <a:r>
              <a:rPr lang="tr-TR" sz="2400" dirty="0">
                <a:solidFill>
                  <a:schemeClr val="accent4">
                    <a:lumMod val="60000"/>
                    <a:lumOff val="40000"/>
                  </a:schemeClr>
                </a:solidFill>
                <a:effectLst/>
                <a:latin typeface="Times New Roman" panose="02020603050405020304" pitchFamily="18" charset="0"/>
                <a:ea typeface="Times New Roman" panose="02020603050405020304" pitchFamily="18" charset="0"/>
              </a:rPr>
              <a:t>Bu etik dışı davranışlar, </a:t>
            </a:r>
            <a:r>
              <a:rPr lang="tr-TR" sz="2400" dirty="0">
                <a:effectLst/>
                <a:latin typeface="Times New Roman" panose="02020603050405020304" pitchFamily="18" charset="0"/>
                <a:ea typeface="Times New Roman" panose="02020603050405020304" pitchFamily="18" charset="0"/>
              </a:rPr>
              <a:t>güvenlik görevlilerinin mesleklerinde başarısız olmalarına, güven kaybına ve ciddi hukuki sorunlara yol açabilir. Meslek etiğine uygun davranmak, hem güvenlik görevlilerinin hem de hizmet verdikleri kişilerin güvenliği ve memnuniyeti için büyük önem taşır.</a:t>
            </a:r>
          </a:p>
        </p:txBody>
      </p:sp>
    </p:spTree>
    <p:extLst>
      <p:ext uri="{BB962C8B-B14F-4D97-AF65-F5344CB8AC3E}">
        <p14:creationId xmlns:p14="http://schemas.microsoft.com/office/powerpoint/2010/main" val="707223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D4638-E57D-8501-1FBC-66036BAE3A2F}"/>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02DCDBBD-DCBD-708D-3B95-DF09572971A3}"/>
              </a:ext>
            </a:extLst>
          </p:cNvPr>
          <p:cNvSpPr txBox="1"/>
          <p:nvPr/>
        </p:nvSpPr>
        <p:spPr>
          <a:xfrm>
            <a:off x="248193" y="0"/>
            <a:ext cx="11508377" cy="6924973"/>
          </a:xfrm>
          <a:prstGeom prst="rect">
            <a:avLst/>
          </a:prstGeom>
          <a:noFill/>
        </p:spPr>
        <p:txBody>
          <a:bodyPr wrap="square">
            <a:spAutoFit/>
          </a:bodyPr>
          <a:lstStyle/>
          <a:p>
            <a:r>
              <a:rPr lang="tr-TR" sz="2800" b="1" dirty="0">
                <a:solidFill>
                  <a:srgbClr val="FFFF00"/>
                </a:solidFill>
                <a:effectLst/>
                <a:latin typeface="Times New Roman" panose="02020603050405020304" pitchFamily="18" charset="0"/>
                <a:ea typeface="Times New Roman" panose="02020603050405020304" pitchFamily="18" charset="0"/>
              </a:rPr>
              <a:t>9.Özel güvenlik görevlilerinin etik dışı davranışlarını önlemeye yönelik çeşitli stratejiler ve yaklaşımlar bulunmaktadır, bu </a:t>
            </a:r>
            <a:r>
              <a:rPr lang="tr-TR" sz="2800" dirty="0">
                <a:solidFill>
                  <a:srgbClr val="FFFF00"/>
                </a:solidFill>
                <a:effectLst/>
                <a:latin typeface="Times New Roman" panose="02020603050405020304" pitchFamily="18" charset="0"/>
                <a:ea typeface="Times New Roman" panose="02020603050405020304" pitchFamily="18" charset="0"/>
              </a:rPr>
              <a:t>konuda</a:t>
            </a:r>
            <a:r>
              <a:rPr lang="tr-TR" sz="2800" b="1" dirty="0">
                <a:solidFill>
                  <a:srgbClr val="FFFF00"/>
                </a:solidFill>
                <a:effectLst/>
                <a:latin typeface="Times New Roman" panose="02020603050405020304" pitchFamily="18" charset="0"/>
                <a:ea typeface="Times New Roman" panose="02020603050405020304" pitchFamily="18" charset="0"/>
              </a:rPr>
              <a:t> uygulanabilecek bazı önlemler:</a:t>
            </a:r>
            <a:endParaRPr lang="tr-TR" sz="2800" dirty="0">
              <a:solidFill>
                <a:srgbClr val="FFFF00"/>
              </a:solidFill>
              <a:effectLst/>
              <a:latin typeface="Times New Roman" panose="02020603050405020304" pitchFamily="18" charset="0"/>
              <a:ea typeface="Times New Roman" panose="02020603050405020304" pitchFamily="18" charset="0"/>
            </a:endParaRPr>
          </a:p>
          <a:p>
            <a:r>
              <a:rPr lang="tr-TR" sz="2400" b="1" dirty="0">
                <a:solidFill>
                  <a:srgbClr val="00B0F0"/>
                </a:solidFill>
                <a:effectLst/>
                <a:latin typeface="Times New Roman" panose="02020603050405020304" pitchFamily="18" charset="0"/>
                <a:ea typeface="Times New Roman" panose="02020603050405020304" pitchFamily="18" charset="0"/>
              </a:rPr>
              <a:t>Eğitim ve Bilinçlendirme</a:t>
            </a:r>
            <a:endParaRPr lang="tr-TR" sz="2400" dirty="0">
              <a:solidFill>
                <a:srgbClr val="00B0F0"/>
              </a:solidFill>
              <a:effectLst/>
              <a:latin typeface="Times New Roman" panose="02020603050405020304" pitchFamily="18" charset="0"/>
              <a:ea typeface="Times New Roman" panose="02020603050405020304" pitchFamily="18" charset="0"/>
            </a:endParaRPr>
          </a:p>
          <a:p>
            <a:r>
              <a:rPr lang="tr-TR" sz="2400" dirty="0">
                <a:effectLst/>
                <a:latin typeface="Times New Roman" panose="02020603050405020304" pitchFamily="18" charset="0"/>
                <a:ea typeface="Times New Roman" panose="02020603050405020304" pitchFamily="18" charset="0"/>
              </a:rPr>
              <a:t>- Etik Eğitimi: Özel güvenlik görevlilerine düzenli olarak etik eğitimleri verilmeli ve bu eğitimlerde meslek etiği, dürüstlük, adalet ve tarafsızlık gibi konular işlenmelidir.</a:t>
            </a:r>
          </a:p>
          <a:p>
            <a:r>
              <a:rPr lang="tr-TR" sz="2400" dirty="0">
                <a:effectLst/>
                <a:latin typeface="Times New Roman" panose="02020603050405020304" pitchFamily="18" charset="0"/>
                <a:ea typeface="Times New Roman" panose="02020603050405020304" pitchFamily="18" charset="0"/>
              </a:rPr>
              <a:t>- Bilinçlendirme Kampanyaları: Görevlilerin etik dışı davranışların sonuçları hakkında bilinçlendirilmesi için kampanyalar düzenlenmelidir.</a:t>
            </a:r>
          </a:p>
          <a:p>
            <a:r>
              <a:rPr lang="tr-TR" sz="2400" b="1" dirty="0">
                <a:solidFill>
                  <a:srgbClr val="00B0F0"/>
                </a:solidFill>
                <a:effectLst/>
                <a:latin typeface="Times New Roman" panose="02020603050405020304" pitchFamily="18" charset="0"/>
                <a:ea typeface="Times New Roman" panose="02020603050405020304" pitchFamily="18" charset="0"/>
              </a:rPr>
              <a:t>Denetim ve Kontrol Mekanizmaları</a:t>
            </a:r>
            <a:endParaRPr lang="tr-TR" sz="2400" dirty="0">
              <a:solidFill>
                <a:srgbClr val="00B0F0"/>
              </a:solidFill>
              <a:effectLst/>
              <a:latin typeface="Times New Roman" panose="02020603050405020304" pitchFamily="18" charset="0"/>
              <a:ea typeface="Times New Roman" panose="02020603050405020304" pitchFamily="18" charset="0"/>
            </a:endParaRPr>
          </a:p>
          <a:p>
            <a:r>
              <a:rPr lang="tr-TR" sz="2400" dirty="0">
                <a:effectLst/>
                <a:latin typeface="Times New Roman" panose="02020603050405020304" pitchFamily="18" charset="0"/>
                <a:ea typeface="Times New Roman" panose="02020603050405020304" pitchFamily="18" charset="0"/>
              </a:rPr>
              <a:t>- Düzenli Denetimler: Güvenlik görevlilerinin iş yerinde düzenli olarak denetlenmesi sağlanmalıdır.</a:t>
            </a:r>
          </a:p>
          <a:p>
            <a:r>
              <a:rPr lang="tr-TR" sz="2400" dirty="0">
                <a:effectLst/>
                <a:latin typeface="Times New Roman" panose="02020603050405020304" pitchFamily="18" charset="0"/>
                <a:ea typeface="Times New Roman" panose="02020603050405020304" pitchFamily="18" charset="0"/>
              </a:rPr>
              <a:t>- Gizli Müşteri Uygulamaları: Görevlilerin hizmet kalitesini ve etik davranışlarını değerlendirmek için gizli müşteri uygulamaları kullanılabilir.</a:t>
            </a:r>
          </a:p>
          <a:p>
            <a:r>
              <a:rPr lang="tr-TR" sz="2400" b="1" dirty="0">
                <a:solidFill>
                  <a:srgbClr val="00B0F0"/>
                </a:solidFill>
                <a:effectLst/>
                <a:latin typeface="Times New Roman" panose="02020603050405020304" pitchFamily="18" charset="0"/>
                <a:ea typeface="Times New Roman" panose="02020603050405020304" pitchFamily="18" charset="0"/>
              </a:rPr>
              <a:t>Şeffaf İletişim ve Raporlama</a:t>
            </a:r>
            <a:endParaRPr lang="tr-TR" sz="2400" dirty="0">
              <a:solidFill>
                <a:srgbClr val="00B0F0"/>
              </a:solidFill>
              <a:effectLst/>
              <a:latin typeface="Times New Roman" panose="02020603050405020304" pitchFamily="18" charset="0"/>
              <a:ea typeface="Times New Roman" panose="02020603050405020304" pitchFamily="18" charset="0"/>
            </a:endParaRPr>
          </a:p>
          <a:p>
            <a:r>
              <a:rPr lang="tr-TR" sz="2400" dirty="0">
                <a:effectLst/>
                <a:latin typeface="Times New Roman" panose="02020603050405020304" pitchFamily="18" charset="0"/>
                <a:ea typeface="Times New Roman" panose="02020603050405020304" pitchFamily="18" charset="0"/>
              </a:rPr>
              <a:t>- Şikayet ve Raporlama Sistemleri: Çalışanların ve müşterilerin etik dışı davranışları bildirebilecekleri şeffaf ve güvenli raporlama sistemleri oluşturulmalıdır.</a:t>
            </a:r>
          </a:p>
          <a:p>
            <a:r>
              <a:rPr lang="tr-TR" sz="2400" dirty="0">
                <a:effectLst/>
                <a:latin typeface="Times New Roman" panose="02020603050405020304" pitchFamily="18" charset="0"/>
                <a:ea typeface="Times New Roman" panose="02020603050405020304" pitchFamily="18" charset="0"/>
              </a:rPr>
              <a:t>- Açık İletişim: İş yerinde açık ve güvenilir bir iletişim ortamı oluşturularak, etik ihlallerinin hızlı bir şekilde bildirilmesi ve çözülmesi sağlanmalıdır.</a:t>
            </a:r>
          </a:p>
        </p:txBody>
      </p:sp>
    </p:spTree>
    <p:extLst>
      <p:ext uri="{BB962C8B-B14F-4D97-AF65-F5344CB8AC3E}">
        <p14:creationId xmlns:p14="http://schemas.microsoft.com/office/powerpoint/2010/main" val="527200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78DE1-6740-8D1B-0AF2-80C3E3E2F0FF}"/>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86AEF8F9-F84F-1F6E-865F-A31D624D842C}"/>
              </a:ext>
            </a:extLst>
          </p:cNvPr>
          <p:cNvSpPr txBox="1"/>
          <p:nvPr/>
        </p:nvSpPr>
        <p:spPr>
          <a:xfrm>
            <a:off x="283029" y="189475"/>
            <a:ext cx="11625942" cy="6109365"/>
          </a:xfrm>
          <a:prstGeom prst="rect">
            <a:avLst/>
          </a:prstGeom>
          <a:noFill/>
        </p:spPr>
        <p:txBody>
          <a:bodyPr wrap="square">
            <a:spAutoFit/>
          </a:bodyPr>
          <a:lstStyle/>
          <a:p>
            <a:r>
              <a:rPr lang="tr-TR" sz="2300" b="1" dirty="0">
                <a:solidFill>
                  <a:srgbClr val="00B0F0"/>
                </a:solidFill>
                <a:effectLst/>
                <a:latin typeface="Times New Roman" panose="02020603050405020304" pitchFamily="18" charset="0"/>
                <a:ea typeface="Times New Roman" panose="02020603050405020304" pitchFamily="18" charset="0"/>
              </a:rPr>
              <a:t>Motivasyon ve Destek</a:t>
            </a:r>
            <a:endParaRPr lang="tr-TR" sz="2300" dirty="0">
              <a:solidFill>
                <a:srgbClr val="00B0F0"/>
              </a:solidFill>
              <a:effectLst/>
              <a:latin typeface="Times New Roman" panose="02020603050405020304" pitchFamily="18" charset="0"/>
              <a:ea typeface="Times New Roman" panose="02020603050405020304" pitchFamily="18" charset="0"/>
            </a:endParaRPr>
          </a:p>
          <a:p>
            <a:r>
              <a:rPr lang="tr-TR" sz="2300" dirty="0">
                <a:effectLst/>
                <a:latin typeface="Times New Roman" panose="02020603050405020304" pitchFamily="18" charset="0"/>
                <a:ea typeface="Times New Roman" panose="02020603050405020304" pitchFamily="18" charset="0"/>
              </a:rPr>
              <a:t>- Pozitif Takviye: Etik davranışları teşvik etmek için ödül ve takdir sistemleri oluşturulmalıdır.</a:t>
            </a:r>
          </a:p>
          <a:p>
            <a:r>
              <a:rPr lang="tr-TR" sz="2300" dirty="0">
                <a:effectLst/>
                <a:latin typeface="Times New Roman" panose="02020603050405020304" pitchFamily="18" charset="0"/>
                <a:ea typeface="Times New Roman" panose="02020603050405020304" pitchFamily="18" charset="0"/>
              </a:rPr>
              <a:t>- Psikolojik Destek: Çalışanların stres ve baskı altında kalmamaları için psikolojik destek mekanizmaları sağlanmalıdır.</a:t>
            </a:r>
          </a:p>
          <a:p>
            <a:r>
              <a:rPr lang="tr-TR" sz="2300" b="1" dirty="0">
                <a:solidFill>
                  <a:srgbClr val="00B0F0"/>
                </a:solidFill>
                <a:effectLst/>
                <a:latin typeface="Times New Roman" panose="02020603050405020304" pitchFamily="18" charset="0"/>
                <a:ea typeface="Times New Roman" panose="02020603050405020304" pitchFamily="18" charset="0"/>
              </a:rPr>
              <a:t>Kurumsal Etik Kurallar ve Politikalar</a:t>
            </a:r>
            <a:endParaRPr lang="tr-TR" sz="2300" dirty="0">
              <a:solidFill>
                <a:srgbClr val="00B0F0"/>
              </a:solidFill>
              <a:effectLst/>
              <a:latin typeface="Times New Roman" panose="02020603050405020304" pitchFamily="18" charset="0"/>
              <a:ea typeface="Times New Roman" panose="02020603050405020304" pitchFamily="18" charset="0"/>
            </a:endParaRPr>
          </a:p>
          <a:p>
            <a:r>
              <a:rPr lang="tr-TR" sz="2300" dirty="0">
                <a:effectLst/>
                <a:latin typeface="Times New Roman" panose="02020603050405020304" pitchFamily="18" charset="0"/>
                <a:ea typeface="Times New Roman" panose="02020603050405020304" pitchFamily="18" charset="0"/>
              </a:rPr>
              <a:t>- Etik Kodlar: Kurumun belirlediği etik kurallar ve politikalar açık ve net bir şekilde tanımlanmalı ve tüm çalışanlara iletilmelidir.</a:t>
            </a:r>
          </a:p>
          <a:p>
            <a:r>
              <a:rPr lang="tr-TR" sz="2300" dirty="0">
                <a:effectLst/>
                <a:latin typeface="Times New Roman" panose="02020603050405020304" pitchFamily="18" charset="0"/>
                <a:ea typeface="Times New Roman" panose="02020603050405020304" pitchFamily="18" charset="0"/>
              </a:rPr>
              <a:t>- Etik Komiteleri: Kurum içinde etik komiteleri oluşturularak, etik kuralların uygulanması ve ihlallerin değerlendirilmesi sağlanmalıdır.</a:t>
            </a:r>
          </a:p>
          <a:p>
            <a:r>
              <a:rPr lang="tr-TR" sz="2300" b="1" dirty="0">
                <a:solidFill>
                  <a:srgbClr val="00B0F0"/>
                </a:solidFill>
                <a:effectLst/>
                <a:latin typeface="Times New Roman" panose="02020603050405020304" pitchFamily="18" charset="0"/>
                <a:ea typeface="Times New Roman" panose="02020603050405020304" pitchFamily="18" charset="0"/>
              </a:rPr>
              <a:t>Liderlik ve Örnek Olma</a:t>
            </a:r>
            <a:endParaRPr lang="tr-TR" sz="2300" dirty="0">
              <a:solidFill>
                <a:srgbClr val="00B0F0"/>
              </a:solidFill>
              <a:effectLst/>
              <a:latin typeface="Times New Roman" panose="02020603050405020304" pitchFamily="18" charset="0"/>
              <a:ea typeface="Times New Roman" panose="02020603050405020304" pitchFamily="18" charset="0"/>
            </a:endParaRPr>
          </a:p>
          <a:p>
            <a:r>
              <a:rPr lang="tr-TR" sz="2300" dirty="0">
                <a:effectLst/>
                <a:latin typeface="Times New Roman" panose="02020603050405020304" pitchFamily="18" charset="0"/>
                <a:ea typeface="Times New Roman" panose="02020603050405020304" pitchFamily="18" charset="0"/>
              </a:rPr>
              <a:t>- Etik Liderlik: Yöneticiler ve üst düzey çalışanlar, etik davranışlarıyla çalışanlara örnek olmalıdır.</a:t>
            </a:r>
          </a:p>
          <a:p>
            <a:r>
              <a:rPr lang="tr-TR" sz="2300" dirty="0">
                <a:effectLst/>
                <a:latin typeface="Times New Roman" panose="02020603050405020304" pitchFamily="18" charset="0"/>
                <a:ea typeface="Times New Roman" panose="02020603050405020304" pitchFamily="18" charset="0"/>
              </a:rPr>
              <a:t>- Rol Model Olma: Güvenlik görevlileri, meslektaşlarına ve astlarına örnek teşkil edecek şekilde davranmalıdır.</a:t>
            </a:r>
          </a:p>
          <a:p>
            <a:r>
              <a:rPr lang="tr-TR" sz="2300" dirty="0">
                <a:solidFill>
                  <a:schemeClr val="accent4">
                    <a:lumMod val="60000"/>
                    <a:lumOff val="40000"/>
                  </a:schemeClr>
                </a:solidFill>
                <a:effectLst/>
                <a:latin typeface="Times New Roman" panose="02020603050405020304" pitchFamily="18" charset="0"/>
                <a:ea typeface="Times New Roman" panose="02020603050405020304" pitchFamily="18" charset="0"/>
              </a:rPr>
              <a:t>Bu önlemler, </a:t>
            </a:r>
            <a:r>
              <a:rPr lang="tr-TR" sz="2300" dirty="0">
                <a:effectLst/>
                <a:latin typeface="Times New Roman" panose="02020603050405020304" pitchFamily="18" charset="0"/>
                <a:ea typeface="Times New Roman" panose="02020603050405020304" pitchFamily="18" charset="0"/>
              </a:rPr>
              <a:t>özel güvenlik görevlilerinin etik dışı davranışlarını önlemeye ve mesleklerinde daha başarılı ve güvenilir olmalarına yardımcı olabilir. Etik ilkeler doğrultusunda hareket etmek, hem çalışanların hem de hizmet verdikleri kişilerin güvenliği ve memnuniyeti için büyük önem taşır.</a:t>
            </a:r>
          </a:p>
        </p:txBody>
      </p:sp>
    </p:spTree>
    <p:extLst>
      <p:ext uri="{BB962C8B-B14F-4D97-AF65-F5344CB8AC3E}">
        <p14:creationId xmlns:p14="http://schemas.microsoft.com/office/powerpoint/2010/main" val="824857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569DD-CFE9-1A9E-70AE-87ED555DDBEC}"/>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67B04C6D-E6E1-B227-9292-E779C2BD0B00}"/>
              </a:ext>
            </a:extLst>
          </p:cNvPr>
          <p:cNvSpPr txBox="1"/>
          <p:nvPr/>
        </p:nvSpPr>
        <p:spPr>
          <a:xfrm>
            <a:off x="574765" y="474345"/>
            <a:ext cx="10868297" cy="6001643"/>
          </a:xfrm>
          <a:prstGeom prst="rect">
            <a:avLst/>
          </a:prstGeom>
          <a:noFill/>
        </p:spPr>
        <p:txBody>
          <a:bodyPr wrap="square">
            <a:spAutoFit/>
          </a:bodyPr>
          <a:lstStyle/>
          <a:p>
            <a:pPr algn="ctr"/>
            <a:r>
              <a:rPr lang="tr-TR" sz="3200" b="1" dirty="0">
                <a:solidFill>
                  <a:srgbClr val="FFFF00"/>
                </a:solidFill>
                <a:effectLst/>
                <a:latin typeface="Arial Narrow" panose="020B0606020202030204" pitchFamily="34" charset="0"/>
                <a:ea typeface="Times New Roman" panose="02020603050405020304" pitchFamily="18" charset="0"/>
              </a:rPr>
              <a:t>ÖZEL GÜVENLİĞİN TARİHÇESİ</a:t>
            </a:r>
            <a:endParaRPr lang="tr-TR" sz="3200" dirty="0">
              <a:solidFill>
                <a:srgbClr val="FFFF00"/>
              </a:solidFill>
              <a:effectLst/>
              <a:latin typeface="Times New Roman" panose="02020603050405020304" pitchFamily="18" charset="0"/>
              <a:ea typeface="Times New Roman" panose="02020603050405020304" pitchFamily="18" charset="0"/>
            </a:endParaRPr>
          </a:p>
          <a:p>
            <a:r>
              <a:rPr lang="tr-TR" sz="3200" dirty="0">
                <a:effectLst/>
                <a:latin typeface="Arial Narrow" panose="020B0606020202030204" pitchFamily="34" charset="0"/>
                <a:ea typeface="Calibri" panose="020F0502020204030204" pitchFamily="34" charset="0"/>
              </a:rPr>
              <a:t>      Özel güvenlik uygulamaları Türkiye</a:t>
            </a:r>
            <a:r>
              <a:rPr lang="tr-TR" sz="3200" dirty="0">
                <a:effectLst/>
                <a:latin typeface="Arial" panose="020B0604020202020204" pitchFamily="34" charset="0"/>
                <a:ea typeface="Calibri" panose="020F0502020204030204" pitchFamily="34" charset="0"/>
              </a:rPr>
              <a:t>’</a:t>
            </a:r>
            <a:r>
              <a:rPr lang="tr-TR" sz="3200" dirty="0">
                <a:effectLst/>
                <a:latin typeface="Arial Narrow" panose="020B0606020202030204" pitchFamily="34" charset="0"/>
                <a:ea typeface="Calibri" panose="020F0502020204030204" pitchFamily="34" charset="0"/>
              </a:rPr>
              <a:t>de mevzuat bak</a:t>
            </a:r>
            <a:r>
              <a:rPr lang="tr-TR" sz="3200" dirty="0">
                <a:effectLst/>
                <a:latin typeface="Arial Narrow" panose="020B0606020202030204" pitchFamily="34" charset="0"/>
                <a:ea typeface="Calibri" panose="020F0502020204030204" pitchFamily="34" charset="0"/>
                <a:cs typeface="Arial Narrow" panose="020B0606020202030204" pitchFamily="34" charset="0"/>
              </a:rPr>
              <a:t>ı</a:t>
            </a:r>
            <a:r>
              <a:rPr lang="tr-TR" sz="3200" dirty="0">
                <a:effectLst/>
                <a:latin typeface="Arial Narrow" panose="020B0606020202030204" pitchFamily="34" charset="0"/>
                <a:ea typeface="Calibri" panose="020F0502020204030204" pitchFamily="34" charset="0"/>
              </a:rPr>
              <a:t>m</a:t>
            </a:r>
            <a:r>
              <a:rPr lang="tr-TR" sz="3200" dirty="0">
                <a:effectLst/>
                <a:latin typeface="Arial Narrow" panose="020B0606020202030204" pitchFamily="34" charset="0"/>
                <a:ea typeface="Calibri" panose="020F0502020204030204" pitchFamily="34" charset="0"/>
                <a:cs typeface="Arial Narrow" panose="020B0606020202030204" pitchFamily="34" charset="0"/>
              </a:rPr>
              <a:t>ı</a:t>
            </a:r>
            <a:r>
              <a:rPr lang="tr-TR" sz="3200" dirty="0">
                <a:effectLst/>
                <a:latin typeface="Arial Narrow" panose="020B0606020202030204" pitchFamily="34" charset="0"/>
                <a:ea typeface="Calibri" panose="020F0502020204030204" pitchFamily="34" charset="0"/>
              </a:rPr>
              <a:t>ndan incelendi</a:t>
            </a:r>
            <a:r>
              <a:rPr lang="tr-TR" sz="3200" dirty="0">
                <a:effectLst/>
                <a:latin typeface="Arial Narrow" panose="020B0606020202030204" pitchFamily="34" charset="0"/>
                <a:ea typeface="Calibri" panose="020F0502020204030204" pitchFamily="34" charset="0"/>
                <a:cs typeface="Arial Narrow" panose="020B0606020202030204" pitchFamily="34" charset="0"/>
              </a:rPr>
              <a:t>ğ</a:t>
            </a:r>
            <a:r>
              <a:rPr lang="tr-TR" sz="3200" dirty="0">
                <a:effectLst/>
                <a:latin typeface="Arial Narrow" panose="020B0606020202030204" pitchFamily="34" charset="0"/>
                <a:ea typeface="Calibri" panose="020F0502020204030204" pitchFamily="34" charset="0"/>
              </a:rPr>
              <a:t>inde </a:t>
            </a:r>
            <a:r>
              <a:rPr lang="tr-TR" sz="3200" dirty="0">
                <a:effectLst/>
                <a:latin typeface="Arial Narrow" panose="020B0606020202030204" pitchFamily="34" charset="0"/>
                <a:ea typeface="Calibri" panose="020F0502020204030204" pitchFamily="34" charset="0"/>
                <a:cs typeface="Arial Narrow" panose="020B0606020202030204" pitchFamily="34" charset="0"/>
              </a:rPr>
              <a:t>ö</a:t>
            </a:r>
            <a:r>
              <a:rPr lang="tr-TR" sz="3200" dirty="0">
                <a:effectLst/>
                <a:latin typeface="Arial Narrow" panose="020B0606020202030204" pitchFamily="34" charset="0"/>
                <a:ea typeface="Calibri" panose="020F0502020204030204" pitchFamily="34" charset="0"/>
              </a:rPr>
              <a:t>zel g</a:t>
            </a:r>
            <a:r>
              <a:rPr lang="tr-TR" sz="3200" dirty="0">
                <a:effectLst/>
                <a:latin typeface="Arial Narrow" panose="020B0606020202030204" pitchFamily="34" charset="0"/>
                <a:ea typeface="Calibri" panose="020F0502020204030204" pitchFamily="34" charset="0"/>
                <a:cs typeface="Arial Narrow" panose="020B0606020202030204" pitchFamily="34" charset="0"/>
              </a:rPr>
              <a:t>ü</a:t>
            </a:r>
            <a:r>
              <a:rPr lang="tr-TR" sz="3200" dirty="0">
                <a:effectLst/>
                <a:latin typeface="Arial Narrow" panose="020B0606020202030204" pitchFamily="34" charset="0"/>
                <a:ea typeface="Calibri" panose="020F0502020204030204" pitchFamily="34" charset="0"/>
              </a:rPr>
              <a:t>venli</a:t>
            </a:r>
            <a:r>
              <a:rPr lang="tr-TR" sz="3200" dirty="0">
                <a:effectLst/>
                <a:latin typeface="Arial Narrow" panose="020B0606020202030204" pitchFamily="34" charset="0"/>
                <a:ea typeface="Calibri" panose="020F0502020204030204" pitchFamily="34" charset="0"/>
                <a:cs typeface="Arial Narrow" panose="020B0606020202030204" pitchFamily="34" charset="0"/>
              </a:rPr>
              <a:t>ğ</a:t>
            </a:r>
            <a:r>
              <a:rPr lang="tr-TR" sz="3200" dirty="0">
                <a:effectLst/>
                <a:latin typeface="Arial Narrow" panose="020B0606020202030204" pitchFamily="34" charset="0"/>
                <a:ea typeface="Calibri" panose="020F0502020204030204" pitchFamily="34" charset="0"/>
              </a:rPr>
              <a:t>in ilk olarak, </a:t>
            </a:r>
            <a:r>
              <a:rPr lang="tr-TR" sz="3200" dirty="0">
                <a:effectLst/>
                <a:latin typeface="Arial Narrow" panose="020B0606020202030204" pitchFamily="34" charset="0"/>
                <a:ea typeface="Calibri" panose="020F0502020204030204" pitchFamily="34" charset="0"/>
                <a:cs typeface="Arial Narrow" panose="020B0606020202030204" pitchFamily="34" charset="0"/>
              </a:rPr>
              <a:t>ü</a:t>
            </a:r>
            <a:r>
              <a:rPr lang="tr-TR" sz="3200" dirty="0">
                <a:effectLst/>
                <a:latin typeface="Arial Narrow" panose="020B0606020202030204" pitchFamily="34" charset="0"/>
                <a:ea typeface="Calibri" panose="020F0502020204030204" pitchFamily="34" charset="0"/>
              </a:rPr>
              <a:t>lke ekonomisinin korunmas</a:t>
            </a:r>
            <a:r>
              <a:rPr lang="tr-TR" sz="3200" dirty="0">
                <a:effectLst/>
                <a:latin typeface="Arial Narrow" panose="020B0606020202030204" pitchFamily="34" charset="0"/>
                <a:ea typeface="Calibri" panose="020F0502020204030204" pitchFamily="34" charset="0"/>
                <a:cs typeface="Arial Narrow" panose="020B0606020202030204" pitchFamily="34" charset="0"/>
              </a:rPr>
              <a:t>ı</a:t>
            </a:r>
            <a:r>
              <a:rPr lang="tr-TR" sz="3200" dirty="0">
                <a:effectLst/>
                <a:latin typeface="Arial Narrow" panose="020B0606020202030204" pitchFamily="34" charset="0"/>
                <a:ea typeface="Calibri" panose="020F0502020204030204" pitchFamily="34" charset="0"/>
              </a:rPr>
              <a:t>nda </a:t>
            </a:r>
            <a:r>
              <a:rPr lang="tr-TR" sz="3200" dirty="0">
                <a:effectLst/>
                <a:latin typeface="Arial Narrow" panose="020B0606020202030204" pitchFamily="34" charset="0"/>
                <a:ea typeface="Calibri" panose="020F0502020204030204" pitchFamily="34" charset="0"/>
                <a:cs typeface="Arial Narrow" panose="020B0606020202030204" pitchFamily="34" charset="0"/>
              </a:rPr>
              <a:t>ö</a:t>
            </a:r>
            <a:r>
              <a:rPr lang="tr-TR" sz="3200" dirty="0">
                <a:effectLst/>
                <a:latin typeface="Arial Narrow" panose="020B0606020202030204" pitchFamily="34" charset="0"/>
                <a:ea typeface="Calibri" panose="020F0502020204030204" pitchFamily="34" charset="0"/>
              </a:rPr>
              <a:t>nemli kurum ve kuruluşları her çeşit sabotaj durumuna karşı koruma ile ilgili Bakanlar Kurulunun 4/685 sayılı 30.04.1953 tarihli “Sabotajlara Karşı Korunma ve sabotajları Önleme Hakkında Talimatında rastlanmaktadır. Devamında 1960 tarihinden sonra büyük şehirlerin hızla sanayileşmesi sonucu burada oluşan nüfus artışı ve güvenlik zafiyeti devletin güvenlik personeli ve bütçesindeki kısıtları ileri sürerek özel sanayi kuruluşlarının kendi güvenliğini sağlamaya yönlendirme ve yerine göre zorunluluk yönünde irade göstermesi, yer yer teşvik etmesi özel güvenliğin gelişmesini ve yayılmasını sağlamıştır.</a:t>
            </a:r>
            <a:endParaRPr lang="tr-TR"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772917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CC95F-F4A7-23DA-78A4-0E1CEC3CBB3A}"/>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A013A6C5-F83C-BB74-F4FD-50C831DE3C2A}"/>
              </a:ext>
            </a:extLst>
          </p:cNvPr>
          <p:cNvSpPr txBox="1"/>
          <p:nvPr/>
        </p:nvSpPr>
        <p:spPr>
          <a:xfrm>
            <a:off x="616131" y="259650"/>
            <a:ext cx="10959737" cy="6001643"/>
          </a:xfrm>
          <a:prstGeom prst="rect">
            <a:avLst/>
          </a:prstGeom>
          <a:noFill/>
        </p:spPr>
        <p:txBody>
          <a:bodyPr wrap="square">
            <a:spAutoFit/>
          </a:bodyPr>
          <a:lstStyle/>
          <a:p>
            <a:r>
              <a:rPr lang="tr-TR" sz="3200" dirty="0">
                <a:effectLst/>
                <a:latin typeface="Arial Narrow" panose="020B0606020202030204" pitchFamily="34" charset="0"/>
                <a:ea typeface="Calibri" panose="020F0502020204030204" pitchFamily="34" charset="0"/>
              </a:rPr>
              <a:t>Özel güvenlik konusu ilk kez 31 Ocak 1966 yılında </a:t>
            </a:r>
            <a:r>
              <a:rPr lang="tr-TR" sz="3200" dirty="0" err="1">
                <a:effectLst/>
                <a:latin typeface="Arial Narrow" panose="020B0606020202030204" pitchFamily="34" charset="0"/>
                <a:ea typeface="Calibri" panose="020F0502020204030204" pitchFamily="34" charset="0"/>
              </a:rPr>
              <a:t>MGK</a:t>
            </a:r>
            <a:r>
              <a:rPr lang="tr-TR" sz="3200" dirty="0" err="1">
                <a:effectLst/>
                <a:latin typeface="Arial" panose="020B0604020202020204" pitchFamily="34" charset="0"/>
                <a:ea typeface="Calibri" panose="020F0502020204030204" pitchFamily="34" charset="0"/>
              </a:rPr>
              <a:t>‟</a:t>
            </a:r>
            <a:r>
              <a:rPr lang="tr-TR" sz="3200" dirty="0" err="1">
                <a:effectLst/>
                <a:latin typeface="Arial Narrow" panose="020B0606020202030204" pitchFamily="34" charset="0"/>
                <a:ea typeface="Calibri" panose="020F0502020204030204" pitchFamily="34" charset="0"/>
              </a:rPr>
              <a:t>de</a:t>
            </a:r>
            <a:r>
              <a:rPr lang="tr-TR" sz="3200" dirty="0">
                <a:effectLst/>
                <a:latin typeface="Arial Narrow" panose="020B0606020202030204" pitchFamily="34" charset="0"/>
                <a:ea typeface="Calibri" panose="020F0502020204030204" pitchFamily="34" charset="0"/>
              </a:rPr>
              <a:t> g</a:t>
            </a:r>
            <a:r>
              <a:rPr lang="tr-TR" sz="3200" dirty="0">
                <a:effectLst/>
                <a:latin typeface="Arial Narrow" panose="020B0606020202030204" pitchFamily="34" charset="0"/>
                <a:ea typeface="Calibri" panose="020F0502020204030204" pitchFamily="34" charset="0"/>
                <a:cs typeface="Arial Narrow" panose="020B0606020202030204" pitchFamily="34" charset="0"/>
              </a:rPr>
              <a:t>ö</a:t>
            </a:r>
            <a:r>
              <a:rPr lang="tr-TR" sz="3200" dirty="0">
                <a:effectLst/>
                <a:latin typeface="Arial Narrow" panose="020B0606020202030204" pitchFamily="34" charset="0"/>
                <a:ea typeface="Calibri" panose="020F0502020204030204" pitchFamily="34" charset="0"/>
              </a:rPr>
              <a:t>r</a:t>
            </a:r>
            <a:r>
              <a:rPr lang="tr-TR" sz="3200" dirty="0">
                <a:effectLst/>
                <a:latin typeface="Arial Narrow" panose="020B0606020202030204" pitchFamily="34" charset="0"/>
                <a:ea typeface="Calibri" panose="020F0502020204030204" pitchFamily="34" charset="0"/>
                <a:cs typeface="Arial Narrow" panose="020B0606020202030204" pitchFamily="34" charset="0"/>
              </a:rPr>
              <a:t>ü</a:t>
            </a:r>
            <a:r>
              <a:rPr lang="tr-TR" sz="3200" dirty="0">
                <a:effectLst/>
                <a:latin typeface="Arial Narrow" panose="020B0606020202030204" pitchFamily="34" charset="0"/>
                <a:ea typeface="Calibri" panose="020F0502020204030204" pitchFamily="34" charset="0"/>
              </a:rPr>
              <a:t>şülmüş Milli Güvenlik Kurulunun 97 sayılı tavsiye kararı ile barajların korunması konusunda gündeme gelmiştir</a:t>
            </a:r>
            <a:endParaRPr lang="tr-TR" sz="3200" dirty="0">
              <a:effectLst/>
              <a:latin typeface="Times New Roman" panose="02020603050405020304" pitchFamily="18" charset="0"/>
              <a:ea typeface="Times New Roman" panose="02020603050405020304" pitchFamily="18" charset="0"/>
            </a:endParaRPr>
          </a:p>
          <a:p>
            <a:r>
              <a:rPr lang="tr-TR" sz="3200" dirty="0">
                <a:effectLst/>
                <a:latin typeface="Arial Narrow" panose="020B0606020202030204" pitchFamily="34" charset="0"/>
                <a:ea typeface="Calibri" panose="020F0502020204030204" pitchFamily="34" charset="0"/>
              </a:rPr>
              <a:t>Resmi Gazete, Sayı: 1625, Tarih: 16.10.1988, 2591 Sabotajlara Karşı Koruma Yönetmeliği. </a:t>
            </a:r>
            <a:endParaRPr lang="tr-TR" sz="3200" dirty="0">
              <a:effectLst/>
              <a:latin typeface="Times New Roman" panose="02020603050405020304" pitchFamily="18" charset="0"/>
              <a:ea typeface="Times New Roman" panose="02020603050405020304" pitchFamily="18" charset="0"/>
            </a:endParaRPr>
          </a:p>
          <a:p>
            <a:r>
              <a:rPr lang="tr-TR" sz="3200" dirty="0">
                <a:effectLst/>
                <a:latin typeface="Arial Narrow" panose="020B0606020202030204" pitchFamily="34" charset="0"/>
                <a:ea typeface="Calibri" panose="020F0502020204030204" pitchFamily="34" charset="0"/>
              </a:rPr>
              <a:t>1974 yılında oluşan bu ihtiyaçlar nedeniyle içişleri Bakanlığınca düzenlenen “Müesseselerde Özel Koruma Teşkilatı Kurulması Hakkında Kanun Tasarısı” incelemeye sunulmuş; ancak çalışma anayasaya aykırı olduğu güvenliğin devletçe sağlanması gerektiği gerekçesiyle reddedilmiştir. </a:t>
            </a:r>
            <a:endParaRPr lang="tr-TR" sz="3200" dirty="0">
              <a:effectLst/>
              <a:latin typeface="Times New Roman" panose="02020603050405020304" pitchFamily="18" charset="0"/>
              <a:ea typeface="Times New Roman" panose="02020603050405020304" pitchFamily="18" charset="0"/>
            </a:endParaRPr>
          </a:p>
          <a:p>
            <a:r>
              <a:rPr lang="tr-TR" sz="3200" dirty="0">
                <a:effectLst/>
                <a:latin typeface="Arial Narrow" panose="020B0606020202030204" pitchFamily="34" charset="0"/>
                <a:ea typeface="Calibri" panose="020F0502020204030204" pitchFamily="34" charset="0"/>
              </a:rPr>
              <a:t>1977 yılında içişleri Bakanlığı tasarının yenilenerek tekrar gündeme gelmesini teklif etmiş; devamında tekrar aynı nedenlerle reddedilmiştir.</a:t>
            </a:r>
            <a:endParaRPr lang="tr-TR" sz="3200" dirty="0">
              <a:solidFill>
                <a:srgbClr val="00B0F0"/>
              </a:solidFill>
            </a:endParaRPr>
          </a:p>
        </p:txBody>
      </p:sp>
    </p:spTree>
    <p:extLst>
      <p:ext uri="{BB962C8B-B14F-4D97-AF65-F5344CB8AC3E}">
        <p14:creationId xmlns:p14="http://schemas.microsoft.com/office/powerpoint/2010/main" val="2680689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90F47-EE9D-888E-5505-8F53622BF7B4}"/>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933C4EE5-43D1-4FB3-2675-5B30296B5464}"/>
              </a:ext>
            </a:extLst>
          </p:cNvPr>
          <p:cNvSpPr txBox="1"/>
          <p:nvPr/>
        </p:nvSpPr>
        <p:spPr>
          <a:xfrm>
            <a:off x="296091" y="366623"/>
            <a:ext cx="11599817" cy="6124754"/>
          </a:xfrm>
          <a:prstGeom prst="rect">
            <a:avLst/>
          </a:prstGeom>
          <a:noFill/>
        </p:spPr>
        <p:txBody>
          <a:bodyPr wrap="square">
            <a:spAutoFit/>
          </a:bodyPr>
          <a:lstStyle/>
          <a:p>
            <a:r>
              <a:rPr lang="tr-TR" sz="2800" dirty="0">
                <a:effectLst/>
                <a:latin typeface="Arial Narrow" panose="020B0606020202030204" pitchFamily="34" charset="0"/>
                <a:ea typeface="Calibri" panose="020F0502020204030204" pitchFamily="34" charset="0"/>
              </a:rPr>
              <a:t>1978 yılında tasarının tekrar görüşülmesi için komisyon oluşturulmuş, 33 maddelik “Banka ve Diğer Kurum ve Kuruluşların Korunması ve Güvenliğinin Sağlanması Hakkında kanun Tasarısı” hazırlanmış, ancak 1980 yılında tekrar reddedilmiştir. Reddedilmesinin ana gerekçelerinden birkaçı güvenlik ihtiyacının devlet tarafından karşılanması gerektiği bu yetkinin özel teşebbüsler tarafından karşılanamayacağı, polis yetkisinin özel kişilere verilemeyeceği, bunun sakıncalarının olabileceği, imtiyazlı bir sınıfın oluşturulamayacağı gibi gerekçeler belirtilmiştir. </a:t>
            </a:r>
            <a:endParaRPr lang="tr-TR" sz="2800" dirty="0">
              <a:effectLst/>
              <a:latin typeface="Times New Roman" panose="02020603050405020304" pitchFamily="18" charset="0"/>
              <a:ea typeface="Times New Roman" panose="02020603050405020304" pitchFamily="18" charset="0"/>
            </a:endParaRPr>
          </a:p>
          <a:p>
            <a:r>
              <a:rPr lang="tr-TR" sz="2800" dirty="0">
                <a:effectLst/>
                <a:latin typeface="Arial Narrow" panose="020B0606020202030204" pitchFamily="34" charset="0"/>
                <a:ea typeface="Calibri" panose="020F0502020204030204" pitchFamily="34" charset="0"/>
              </a:rPr>
              <a:t>1970-1980</a:t>
            </a:r>
            <a:r>
              <a:rPr lang="tr-TR" sz="2800" dirty="0">
                <a:effectLst/>
                <a:latin typeface="Arial" panose="020B0604020202020204" pitchFamily="34" charset="0"/>
                <a:ea typeface="Calibri" panose="020F0502020204030204" pitchFamily="34" charset="0"/>
              </a:rPr>
              <a:t>‟</a:t>
            </a:r>
            <a:r>
              <a:rPr lang="tr-TR" sz="2800" dirty="0">
                <a:effectLst/>
                <a:latin typeface="Arial Narrow" panose="020B0606020202030204" pitchFamily="34" charset="0"/>
                <a:ea typeface="Calibri" panose="020F0502020204030204" pitchFamily="34" charset="0"/>
              </a:rPr>
              <a:t>li y</a:t>
            </a:r>
            <a:r>
              <a:rPr lang="tr-TR" sz="2800" dirty="0">
                <a:effectLst/>
                <a:latin typeface="Arial Narrow" panose="020B0606020202030204" pitchFamily="34" charset="0"/>
                <a:ea typeface="Calibri" panose="020F0502020204030204" pitchFamily="34" charset="0"/>
                <a:cs typeface="Arial Narrow" panose="020B0606020202030204" pitchFamily="34" charset="0"/>
              </a:rPr>
              <a:t>ı</a:t>
            </a:r>
            <a:r>
              <a:rPr lang="tr-TR" sz="2800" dirty="0">
                <a:effectLst/>
                <a:latin typeface="Arial Narrow" panose="020B0606020202030204" pitchFamily="34" charset="0"/>
                <a:ea typeface="Calibri" panose="020F0502020204030204" pitchFamily="34" charset="0"/>
              </a:rPr>
              <a:t>llarda kamu ve </a:t>
            </a:r>
            <a:r>
              <a:rPr lang="tr-TR" sz="2800" dirty="0">
                <a:effectLst/>
                <a:latin typeface="Arial Narrow" panose="020B0606020202030204" pitchFamily="34" charset="0"/>
                <a:ea typeface="Calibri" panose="020F0502020204030204" pitchFamily="34" charset="0"/>
                <a:cs typeface="Arial Narrow" panose="020B0606020202030204" pitchFamily="34" charset="0"/>
              </a:rPr>
              <a:t>ö</a:t>
            </a:r>
            <a:r>
              <a:rPr lang="tr-TR" sz="2800" dirty="0">
                <a:effectLst/>
                <a:latin typeface="Arial Narrow" panose="020B0606020202030204" pitchFamily="34" charset="0"/>
                <a:ea typeface="Calibri" panose="020F0502020204030204" pitchFamily="34" charset="0"/>
              </a:rPr>
              <a:t>zel sekt</a:t>
            </a:r>
            <a:r>
              <a:rPr lang="tr-TR" sz="2800" dirty="0">
                <a:effectLst/>
                <a:latin typeface="Arial Narrow" panose="020B0606020202030204" pitchFamily="34" charset="0"/>
                <a:ea typeface="Calibri" panose="020F0502020204030204" pitchFamily="34" charset="0"/>
                <a:cs typeface="Arial Narrow" panose="020B0606020202030204" pitchFamily="34" charset="0"/>
              </a:rPr>
              <a:t>ö</a:t>
            </a:r>
            <a:r>
              <a:rPr lang="tr-TR" sz="2800" dirty="0">
                <a:effectLst/>
                <a:latin typeface="Arial Narrow" panose="020B0606020202030204" pitchFamily="34" charset="0"/>
                <a:ea typeface="Calibri" panose="020F0502020204030204" pitchFamily="34" charset="0"/>
              </a:rPr>
              <a:t>re ait s</a:t>
            </a:r>
            <a:r>
              <a:rPr lang="tr-TR" sz="2800" dirty="0">
                <a:effectLst/>
                <a:latin typeface="Arial Narrow" panose="020B0606020202030204" pitchFamily="34" charset="0"/>
                <a:ea typeface="Calibri" panose="020F0502020204030204" pitchFamily="34" charset="0"/>
                <a:cs typeface="Arial Narrow" panose="020B0606020202030204" pitchFamily="34" charset="0"/>
              </a:rPr>
              <a:t>ı</a:t>
            </a:r>
            <a:r>
              <a:rPr lang="tr-TR" sz="2800" dirty="0">
                <a:effectLst/>
                <a:latin typeface="Arial Narrow" panose="020B0606020202030204" pitchFamily="34" charset="0"/>
                <a:ea typeface="Calibri" panose="020F0502020204030204" pitchFamily="34" charset="0"/>
              </a:rPr>
              <a:t>nai, ticari kurum ve kuruluşlar, barajlar, askeri tesisler, ulaştırma ve haberleşme tesisleri, şantiyeler gibi korunması gereken önemli yerlerin güvenliğinin özel bir şekilde yapılmasına dair çok miktarda çalışmalar yapılmıştır. En sonunda, jandarma ile polis güçlerinin yükünü hafifletmek amacıyla Milli Güvenlik Konseyi tavsiyesiyle hazırlanan 22.07.1981 tarih ve 2495 sayılı “Bazı Kurum ve kuruluşların Korunması ve Güvenliklerinin Sağlanması Hakkındaki Kanun” ile özel güvenlik nihayet yasal dayanağa kavuşmuştur.</a:t>
            </a:r>
            <a:endParaRPr lang="tr-TR" sz="2800" dirty="0"/>
          </a:p>
        </p:txBody>
      </p:sp>
    </p:spTree>
    <p:extLst>
      <p:ext uri="{BB962C8B-B14F-4D97-AF65-F5344CB8AC3E}">
        <p14:creationId xmlns:p14="http://schemas.microsoft.com/office/powerpoint/2010/main" val="2222877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836F9-4020-4C7E-D076-0AB3DD8D47A0}"/>
            </a:ext>
          </a:extLst>
        </p:cNvPr>
        <p:cNvGrpSpPr/>
        <p:nvPr/>
      </p:nvGrpSpPr>
      <p:grpSpPr>
        <a:xfrm>
          <a:off x="0" y="0"/>
          <a:ext cx="0" cy="0"/>
          <a:chOff x="0" y="0"/>
          <a:chExt cx="0" cy="0"/>
        </a:xfrm>
      </p:grpSpPr>
      <p:sp>
        <p:nvSpPr>
          <p:cNvPr id="8" name="Metin kutusu 7">
            <a:extLst>
              <a:ext uri="{FF2B5EF4-FFF2-40B4-BE49-F238E27FC236}">
                <a16:creationId xmlns:a16="http://schemas.microsoft.com/office/drawing/2014/main" id="{0941D3E0-DB8C-69F8-5786-7F7290D57D43}"/>
              </a:ext>
            </a:extLst>
          </p:cNvPr>
          <p:cNvSpPr txBox="1"/>
          <p:nvPr/>
        </p:nvSpPr>
        <p:spPr>
          <a:xfrm>
            <a:off x="235131" y="335846"/>
            <a:ext cx="11625943" cy="6186309"/>
          </a:xfrm>
          <a:prstGeom prst="rect">
            <a:avLst/>
          </a:prstGeom>
          <a:noFill/>
        </p:spPr>
        <p:txBody>
          <a:bodyPr wrap="square">
            <a:spAutoFit/>
          </a:bodyPr>
          <a:lstStyle/>
          <a:p>
            <a:pPr algn="just"/>
            <a:r>
              <a:rPr lang="tr-TR" sz="3600" dirty="0">
                <a:effectLst/>
                <a:latin typeface="Arial Narrow" panose="020B0606020202030204" pitchFamily="34" charset="0"/>
                <a:ea typeface="Calibri" panose="020F0502020204030204" pitchFamily="34" charset="0"/>
              </a:rPr>
              <a:t>Bu kanunda da eksiklikler bulunması ve oluşan ihtiyaca cevap vermemesi üzerine büyük bir uzlaşı ve uzun emekler neticesinde mutabakat sağlanarak hazırladığı kanun taslağının meclis kararıyla onaylanmasıyla 5188 sayılı “Özel Güvenlik Hizmetlerine Dair Kanun” ile özel güvenlik teşkilatının tüm yönleriyle kanuni alt yapısı düzenlenmiştir.</a:t>
            </a:r>
            <a:endParaRPr lang="tr-TR" sz="3600" dirty="0">
              <a:effectLst/>
              <a:latin typeface="Times New Roman" panose="02020603050405020304" pitchFamily="18" charset="0"/>
              <a:ea typeface="Times New Roman" panose="02020603050405020304" pitchFamily="18" charset="0"/>
            </a:endParaRPr>
          </a:p>
          <a:p>
            <a:pPr algn="just"/>
            <a:r>
              <a:rPr lang="tr-TR" sz="3600" dirty="0">
                <a:effectLst/>
                <a:latin typeface="Arial Narrow" panose="020B0606020202030204" pitchFamily="34" charset="0"/>
                <a:ea typeface="Times New Roman" panose="02020603050405020304" pitchFamily="18" charset="0"/>
              </a:rPr>
              <a:t> </a:t>
            </a:r>
            <a:endParaRPr lang="tr-TR" sz="3600" dirty="0">
              <a:effectLst/>
              <a:latin typeface="Times New Roman" panose="02020603050405020304" pitchFamily="18" charset="0"/>
              <a:ea typeface="Times New Roman" panose="02020603050405020304" pitchFamily="18" charset="0"/>
            </a:endParaRPr>
          </a:p>
          <a:p>
            <a:pPr algn="just"/>
            <a:r>
              <a:rPr lang="tr-TR" sz="3600" dirty="0">
                <a:effectLst/>
                <a:latin typeface="Arial Narrow" panose="020B0606020202030204" pitchFamily="34" charset="0"/>
                <a:ea typeface="Times New Roman" panose="02020603050405020304" pitchFamily="18" charset="0"/>
                <a:cs typeface="Arial" panose="020B0604020202020204" pitchFamily="34" charset="0"/>
              </a:rPr>
              <a:t>Türkiye’de özel güvenlik anlayışının temeli 1981 yılında </a:t>
            </a:r>
            <a:r>
              <a:rPr lang="tr-TR" sz="3600" dirty="0">
                <a:effectLst/>
                <a:latin typeface="Arial Narrow" panose="020B0606020202030204" pitchFamily="34" charset="0"/>
                <a:ea typeface="Times New Roman" panose="02020603050405020304" pitchFamily="18" charset="0"/>
              </a:rPr>
              <a:t>yürürlüğe giren </a:t>
            </a:r>
            <a:r>
              <a:rPr lang="tr-TR" sz="3600" b="1" dirty="0">
                <a:effectLst/>
                <a:latin typeface="Arial Narrow" panose="020B0606020202030204" pitchFamily="34" charset="0"/>
                <a:ea typeface="Times New Roman" panose="02020603050405020304" pitchFamily="18" charset="0"/>
              </a:rPr>
              <a:t>2495 Sayılı Bazı Kurum ve Kuruluşlarının Korunması ve Güvenliklerinin Sağlanması Hakkında Kanunla</a:t>
            </a:r>
            <a:r>
              <a:rPr lang="tr-TR" sz="3600" dirty="0">
                <a:effectLst/>
                <a:latin typeface="Arial Narrow" panose="020B0606020202030204" pitchFamily="34" charset="0"/>
                <a:ea typeface="Times New Roman" panose="02020603050405020304" pitchFamily="18" charset="0"/>
              </a:rPr>
              <a:t> başlamıştır.  2495 Sayılı Kanun özel güvenlik hizmetlerinin temelini oluşturmuştur.</a:t>
            </a:r>
            <a:endParaRPr lang="tr-TR"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77542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FFC98-F48E-9B95-8ED8-A06F8B007AE4}"/>
            </a:ext>
          </a:extLst>
        </p:cNvPr>
        <p:cNvGrpSpPr/>
        <p:nvPr/>
      </p:nvGrpSpPr>
      <p:grpSpPr>
        <a:xfrm>
          <a:off x="0" y="0"/>
          <a:ext cx="0" cy="0"/>
          <a:chOff x="0" y="0"/>
          <a:chExt cx="0" cy="0"/>
        </a:xfrm>
      </p:grpSpPr>
      <p:pic>
        <p:nvPicPr>
          <p:cNvPr id="2" name="Resim 1">
            <a:extLst>
              <a:ext uri="{FF2B5EF4-FFF2-40B4-BE49-F238E27FC236}">
                <a16:creationId xmlns:a16="http://schemas.microsoft.com/office/drawing/2014/main" id="{0FE76ACC-F969-3DD8-991B-775A5EDB5AA8}"/>
              </a:ext>
            </a:extLst>
          </p:cNvPr>
          <p:cNvPicPr>
            <a:picLocks noChangeAspect="1"/>
          </p:cNvPicPr>
          <p:nvPr/>
        </p:nvPicPr>
        <p:blipFill>
          <a:blip r:embed="rId2"/>
          <a:stretch>
            <a:fillRect/>
          </a:stretch>
        </p:blipFill>
        <p:spPr>
          <a:xfrm>
            <a:off x="1175657" y="339634"/>
            <a:ext cx="10228217" cy="6165669"/>
          </a:xfrm>
          <a:prstGeom prst="rect">
            <a:avLst/>
          </a:prstGeom>
        </p:spPr>
      </p:pic>
    </p:spTree>
    <p:extLst>
      <p:ext uri="{BB962C8B-B14F-4D97-AF65-F5344CB8AC3E}">
        <p14:creationId xmlns:p14="http://schemas.microsoft.com/office/powerpoint/2010/main" val="30697223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A37F1-F821-7C4D-ED87-F4926A6013EE}"/>
            </a:ext>
          </a:extLst>
        </p:cNvPr>
        <p:cNvGrpSpPr/>
        <p:nvPr/>
      </p:nvGrpSpPr>
      <p:grpSpPr>
        <a:xfrm>
          <a:off x="0" y="0"/>
          <a:ext cx="0" cy="0"/>
          <a:chOff x="0" y="0"/>
          <a:chExt cx="0" cy="0"/>
        </a:xfrm>
      </p:grpSpPr>
      <p:sp>
        <p:nvSpPr>
          <p:cNvPr id="7" name="Metin kutusu 6">
            <a:extLst>
              <a:ext uri="{FF2B5EF4-FFF2-40B4-BE49-F238E27FC236}">
                <a16:creationId xmlns:a16="http://schemas.microsoft.com/office/drawing/2014/main" id="{1E709994-4774-7517-2837-015B139A0305}"/>
              </a:ext>
            </a:extLst>
          </p:cNvPr>
          <p:cNvSpPr txBox="1"/>
          <p:nvPr/>
        </p:nvSpPr>
        <p:spPr>
          <a:xfrm>
            <a:off x="561703" y="908431"/>
            <a:ext cx="10698480" cy="5632311"/>
          </a:xfrm>
          <a:prstGeom prst="rect">
            <a:avLst/>
          </a:prstGeom>
          <a:noFill/>
        </p:spPr>
        <p:txBody>
          <a:bodyPr wrap="square">
            <a:spAutoFit/>
          </a:bodyPr>
          <a:lstStyle/>
          <a:p>
            <a:r>
              <a:rPr lang="tr-TR" sz="3600" dirty="0"/>
              <a:t> 2004 tarihinde yürürlüğe giren </a:t>
            </a:r>
            <a:r>
              <a:rPr lang="tr-TR" sz="3600" dirty="0">
                <a:solidFill>
                  <a:srgbClr val="00B0F0"/>
                </a:solidFill>
              </a:rPr>
              <a:t>5188 sayılı Özel Güvenlik Hizmetlerine Dair Kanun ve 5188 sayılı Özel Güvenlik Hizmetlerine Dair Kanunun Uygulanması Hakkında Yönetmelik </a:t>
            </a:r>
            <a:r>
              <a:rPr lang="tr-TR" sz="3600" dirty="0"/>
              <a:t>ile özel güvenlik hizmetlileri yeniden düzenlenmiştir. Bu yasalarda özel güvenlik hizmeti </a:t>
            </a:r>
            <a:r>
              <a:rPr lang="tr-TR" sz="3600" dirty="0">
                <a:solidFill>
                  <a:srgbClr val="00B0F0"/>
                </a:solidFill>
              </a:rPr>
              <a:t>kamu güvenliğini tamamlayıcı mahiyette</a:t>
            </a:r>
            <a:r>
              <a:rPr lang="tr-TR" sz="3600" dirty="0"/>
              <a:t> bir hizmet olarak tanımlanmıştır. Hali hazırda bu mevzuatlar ve diğer kanunlar dahilinde özel güvenlik hizmetleri yürütülmektedir.</a:t>
            </a:r>
          </a:p>
        </p:txBody>
      </p:sp>
    </p:spTree>
    <p:extLst>
      <p:ext uri="{BB962C8B-B14F-4D97-AF65-F5344CB8AC3E}">
        <p14:creationId xmlns:p14="http://schemas.microsoft.com/office/powerpoint/2010/main" val="21880346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EA1CA-9496-F6AB-6750-091E1C1B28C2}"/>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11708099-0316-AC89-54B0-4406575D7277}"/>
              </a:ext>
            </a:extLst>
          </p:cNvPr>
          <p:cNvSpPr>
            <a:spLocks noChangeArrowheads="1"/>
          </p:cNvSpPr>
          <p:nvPr/>
        </p:nvSpPr>
        <p:spPr bwMode="auto">
          <a:xfrm>
            <a:off x="2547641" y="1477639"/>
            <a:ext cx="282223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a:p>
        </p:txBody>
      </p:sp>
      <p:graphicFrame>
        <p:nvGraphicFramePr>
          <p:cNvPr id="3" name="Nesne 2">
            <a:extLst>
              <a:ext uri="{FF2B5EF4-FFF2-40B4-BE49-F238E27FC236}">
                <a16:creationId xmlns:a16="http://schemas.microsoft.com/office/drawing/2014/main" id="{569DDC00-00B3-2581-4B81-851065162ADC}"/>
              </a:ext>
            </a:extLst>
          </p:cNvPr>
          <p:cNvGraphicFramePr>
            <a:graphicFrameLocks noChangeAspect="1"/>
          </p:cNvGraphicFramePr>
          <p:nvPr>
            <p:extLst>
              <p:ext uri="{D42A27DB-BD31-4B8C-83A1-F6EECF244321}">
                <p14:modId xmlns:p14="http://schemas.microsoft.com/office/powerpoint/2010/main" val="4268768465"/>
              </p:ext>
            </p:extLst>
          </p:nvPr>
        </p:nvGraphicFramePr>
        <p:xfrm>
          <a:off x="1437299" y="268943"/>
          <a:ext cx="9084065" cy="5413400"/>
        </p:xfrm>
        <a:graphic>
          <a:graphicData uri="http://schemas.openxmlformats.org/presentationml/2006/ole">
            <mc:AlternateContent xmlns:mc="http://schemas.openxmlformats.org/markup-compatibility/2006">
              <mc:Choice xmlns:v="urn:schemas-microsoft-com:vml" Requires="v">
                <p:oleObj name="Slide" r:id="rId2" imgW="4952971" imgH="3429123" progId="PowerPoint.Slide.8">
                  <p:embed/>
                </p:oleObj>
              </mc:Choice>
              <mc:Fallback>
                <p:oleObj name="Slide" r:id="rId2" imgW="4952971" imgH="3429123" progId="PowerPoint.Slide.8">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7299" y="268943"/>
                        <a:ext cx="9084065" cy="5413400"/>
                      </a:xfrm>
                      <a:prstGeom prst="rect">
                        <a:avLst/>
                      </a:prstGeom>
                      <a:noFill/>
                    </p:spPr>
                  </p:pic>
                </p:oleObj>
              </mc:Fallback>
            </mc:AlternateContent>
          </a:graphicData>
        </a:graphic>
      </p:graphicFrame>
      <p:sp>
        <p:nvSpPr>
          <p:cNvPr id="5" name="Metin kutusu 4">
            <a:extLst>
              <a:ext uri="{FF2B5EF4-FFF2-40B4-BE49-F238E27FC236}">
                <a16:creationId xmlns:a16="http://schemas.microsoft.com/office/drawing/2014/main" id="{1208E4CE-4ADA-7F48-C51A-6D32A9EDE4B8}"/>
              </a:ext>
            </a:extLst>
          </p:cNvPr>
          <p:cNvSpPr txBox="1"/>
          <p:nvPr/>
        </p:nvSpPr>
        <p:spPr>
          <a:xfrm>
            <a:off x="1437299" y="5682343"/>
            <a:ext cx="8924429" cy="954107"/>
          </a:xfrm>
          <a:prstGeom prst="rect">
            <a:avLst/>
          </a:prstGeom>
          <a:noFill/>
        </p:spPr>
        <p:txBody>
          <a:bodyPr wrap="square">
            <a:spAutoFit/>
          </a:bodyPr>
          <a:lstStyle/>
          <a:p>
            <a:pPr algn="ctr"/>
            <a:r>
              <a:rPr lang="tr-TR" sz="2800" b="1" dirty="0">
                <a:effectLst/>
                <a:latin typeface="Arial Narrow" panose="020B0606020202030204" pitchFamily="34" charset="0"/>
                <a:ea typeface="Times New Roman" panose="02020603050405020304" pitchFamily="18" charset="0"/>
                <a:cs typeface="Times New Roman" panose="02020603050405020304" pitchFamily="18" charset="0"/>
              </a:rPr>
              <a:t>5188 sayılı yasanın yürürlüğe girmesi</a:t>
            </a:r>
            <a:r>
              <a:rPr lang="tr-TR" sz="2800" dirty="0">
                <a:effectLst/>
                <a:latin typeface="Arial Narrow" panose="020B0606020202030204" pitchFamily="34" charset="0"/>
                <a:ea typeface="Times New Roman" panose="02020603050405020304" pitchFamily="18" charset="0"/>
                <a:cs typeface="Times New Roman" panose="02020603050405020304" pitchFamily="18" charset="0"/>
              </a:rPr>
              <a:t> ile birlikte</a:t>
            </a:r>
            <a:r>
              <a:rPr lang="tr-TR" sz="2800" b="1" dirty="0">
                <a:effectLst/>
                <a:latin typeface="Arial Narrow" panose="020B0606020202030204" pitchFamily="34" charset="0"/>
                <a:ea typeface="Times New Roman" panose="02020603050405020304" pitchFamily="18" charset="0"/>
                <a:cs typeface="Times New Roman" panose="02020603050405020304" pitchFamily="18" charset="0"/>
              </a:rPr>
              <a:t> </a:t>
            </a:r>
            <a:r>
              <a:rPr lang="tr-TR" sz="2800" dirty="0">
                <a:effectLst/>
                <a:latin typeface="Arial Narrow" panose="020B0606020202030204" pitchFamily="34" charset="0"/>
                <a:ea typeface="Times New Roman" panose="02020603050405020304" pitchFamily="18" charset="0"/>
                <a:cs typeface="Times New Roman" panose="02020603050405020304" pitchFamily="18" charset="0"/>
              </a:rPr>
              <a:t>2495 sayılı yasa</a:t>
            </a:r>
            <a:r>
              <a:rPr lang="tr-TR" sz="2800" b="1" dirty="0">
                <a:effectLst/>
                <a:latin typeface="Arial Narrow" panose="020B0606020202030204" pitchFamily="34" charset="0"/>
                <a:ea typeface="Times New Roman" panose="02020603050405020304" pitchFamily="18" charset="0"/>
                <a:cs typeface="Times New Roman" panose="02020603050405020304" pitchFamily="18" charset="0"/>
              </a:rPr>
              <a:t> </a:t>
            </a:r>
            <a:r>
              <a:rPr lang="tr-TR" sz="2800" b="1" u="sng" dirty="0">
                <a:solidFill>
                  <a:srgbClr val="00B0F0"/>
                </a:solidFill>
                <a:effectLst/>
                <a:latin typeface="Arial Narrow" panose="020B0606020202030204" pitchFamily="34" charset="0"/>
                <a:ea typeface="Times New Roman" panose="02020603050405020304" pitchFamily="18" charset="0"/>
                <a:cs typeface="Times New Roman" panose="02020603050405020304" pitchFamily="18" charset="0"/>
              </a:rPr>
              <a:t>yürürlükten kalkmıştır</a:t>
            </a:r>
            <a:endParaRPr lang="tr-TR" sz="2800" dirty="0">
              <a:solidFill>
                <a:srgbClr val="00B0F0"/>
              </a:solidFill>
            </a:endParaRPr>
          </a:p>
        </p:txBody>
      </p:sp>
    </p:spTree>
    <p:extLst>
      <p:ext uri="{BB962C8B-B14F-4D97-AF65-F5344CB8AC3E}">
        <p14:creationId xmlns:p14="http://schemas.microsoft.com/office/powerpoint/2010/main" val="2340226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056BF-5887-3FCD-455D-CF7C195CF194}"/>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A527A284-70CB-4482-386B-9A3858122C1B}"/>
              </a:ext>
            </a:extLst>
          </p:cNvPr>
          <p:cNvSpPr txBox="1"/>
          <p:nvPr/>
        </p:nvSpPr>
        <p:spPr>
          <a:xfrm>
            <a:off x="535576" y="612844"/>
            <a:ext cx="10659291" cy="5509200"/>
          </a:xfrm>
          <a:prstGeom prst="rect">
            <a:avLst/>
          </a:prstGeom>
          <a:noFill/>
        </p:spPr>
        <p:txBody>
          <a:bodyPr wrap="square">
            <a:spAutoFit/>
          </a:bodyPr>
          <a:lstStyle/>
          <a:p>
            <a:r>
              <a:rPr lang="tr-TR" sz="3200" b="1" dirty="0">
                <a:solidFill>
                  <a:srgbClr val="FFFF00"/>
                </a:solidFill>
                <a:effectLst/>
                <a:latin typeface="Arial Narrow" panose="020B0606020202030204" pitchFamily="34" charset="0"/>
                <a:ea typeface="Times New Roman" panose="02020603050405020304" pitchFamily="18" charset="0"/>
              </a:rPr>
              <a:t>2.Özel güvenlik meslek kültürü, meslek uygulamaları üzerinde önemli ve çok yönlü etkilere sahiptir, bu etkilerin bazıları:</a:t>
            </a:r>
          </a:p>
          <a:p>
            <a:endParaRPr lang="tr-TR" sz="3200" dirty="0">
              <a:effectLst/>
              <a:latin typeface="Times New Roman" panose="02020603050405020304" pitchFamily="18" charset="0"/>
              <a:ea typeface="Times New Roman" panose="02020603050405020304" pitchFamily="18" charset="0"/>
            </a:endParaRPr>
          </a:p>
          <a:p>
            <a:r>
              <a:rPr lang="tr-TR" sz="3200" dirty="0">
                <a:effectLst/>
                <a:latin typeface="Arial Narrow" panose="020B0606020202030204" pitchFamily="34" charset="0"/>
                <a:ea typeface="Times New Roman" panose="02020603050405020304" pitchFamily="18" charset="0"/>
                <a:cs typeface="Times New Roman" panose="02020603050405020304" pitchFamily="18" charset="0"/>
              </a:rPr>
              <a:t>1</a:t>
            </a:r>
            <a:r>
              <a:rPr lang="tr-TR" sz="3200" b="1" dirty="0">
                <a:effectLst/>
                <a:latin typeface="Arial Narrow" panose="020B0606020202030204" pitchFamily="34" charset="0"/>
                <a:ea typeface="Times New Roman" panose="02020603050405020304" pitchFamily="18" charset="0"/>
                <a:cs typeface="Times New Roman" panose="02020603050405020304" pitchFamily="18" charset="0"/>
              </a:rPr>
              <a:t>. Profesyonellik ve Disiplin; </a:t>
            </a:r>
          </a:p>
          <a:p>
            <a:r>
              <a:rPr lang="tr-TR" sz="3200" b="1" dirty="0">
                <a:effectLst/>
                <a:latin typeface="Arial Narrow" panose="020B0606020202030204" pitchFamily="34" charset="0"/>
                <a:ea typeface="Times New Roman" panose="02020603050405020304" pitchFamily="18" charset="0"/>
                <a:cs typeface="Times New Roman" panose="02020603050405020304" pitchFamily="18" charset="0"/>
              </a:rPr>
              <a:t>2. Etkili İletişim; </a:t>
            </a:r>
          </a:p>
          <a:p>
            <a:r>
              <a:rPr lang="tr-TR" sz="3200" b="1" dirty="0">
                <a:effectLst/>
                <a:latin typeface="Arial Narrow" panose="020B0606020202030204" pitchFamily="34" charset="0"/>
                <a:ea typeface="Times New Roman" panose="02020603050405020304" pitchFamily="18" charset="0"/>
                <a:cs typeface="Times New Roman" panose="02020603050405020304" pitchFamily="18" charset="0"/>
              </a:rPr>
              <a:t>3. Risk Analizi ve Müdahale;</a:t>
            </a:r>
            <a:r>
              <a:rPr lang="tr-TR" sz="3200" dirty="0">
                <a:effectLst/>
                <a:latin typeface="Arial Narrow" panose="020B0606020202030204" pitchFamily="34" charset="0"/>
                <a:ea typeface="Times New Roman" panose="02020603050405020304" pitchFamily="18" charset="0"/>
                <a:cs typeface="Times New Roman" panose="02020603050405020304" pitchFamily="18" charset="0"/>
              </a:rPr>
              <a:t> </a:t>
            </a:r>
          </a:p>
          <a:p>
            <a:r>
              <a:rPr lang="tr-TR" sz="3200" b="1" dirty="0">
                <a:effectLst/>
                <a:latin typeface="Arial Narrow" panose="020B0606020202030204" pitchFamily="34" charset="0"/>
                <a:ea typeface="Times New Roman" panose="02020603050405020304" pitchFamily="18" charset="0"/>
                <a:cs typeface="Times New Roman" panose="02020603050405020304" pitchFamily="18" charset="0"/>
              </a:rPr>
              <a:t>4. Teknolojik Yetkinlik;</a:t>
            </a:r>
            <a:r>
              <a:rPr lang="tr-TR" sz="3200" dirty="0">
                <a:effectLst/>
                <a:latin typeface="Arial Narrow" panose="020B0606020202030204" pitchFamily="34" charset="0"/>
                <a:ea typeface="Times New Roman" panose="02020603050405020304" pitchFamily="18" charset="0"/>
                <a:cs typeface="Times New Roman" panose="02020603050405020304" pitchFamily="18" charset="0"/>
              </a:rPr>
              <a:t> </a:t>
            </a:r>
          </a:p>
          <a:p>
            <a:r>
              <a:rPr lang="tr-TR" sz="3200" b="1" dirty="0">
                <a:effectLst/>
                <a:latin typeface="Arial Narrow" panose="020B0606020202030204" pitchFamily="34" charset="0"/>
                <a:ea typeface="Times New Roman" panose="02020603050405020304" pitchFamily="18" charset="0"/>
                <a:cs typeface="Times New Roman" panose="02020603050405020304" pitchFamily="18" charset="0"/>
              </a:rPr>
              <a:t>5. Müşteri Memnuniyeti;</a:t>
            </a:r>
            <a:r>
              <a:rPr lang="tr-TR" sz="3200" dirty="0">
                <a:effectLst/>
                <a:latin typeface="Arial Narrow" panose="020B0606020202030204" pitchFamily="34" charset="0"/>
                <a:ea typeface="Times New Roman" panose="02020603050405020304" pitchFamily="18" charset="0"/>
                <a:cs typeface="Times New Roman" panose="02020603050405020304" pitchFamily="18" charset="0"/>
              </a:rPr>
              <a:t> </a:t>
            </a:r>
          </a:p>
          <a:p>
            <a:r>
              <a:rPr lang="tr-TR" sz="3200" b="1" dirty="0">
                <a:effectLst/>
                <a:latin typeface="Arial Narrow" panose="020B0606020202030204" pitchFamily="34" charset="0"/>
                <a:ea typeface="Times New Roman" panose="02020603050405020304" pitchFamily="18" charset="0"/>
                <a:cs typeface="Times New Roman" panose="02020603050405020304" pitchFamily="18" charset="0"/>
              </a:rPr>
              <a:t>6. Hukuki Bilinç;</a:t>
            </a:r>
            <a:r>
              <a:rPr lang="tr-TR" sz="3200" dirty="0">
                <a:effectLst/>
                <a:latin typeface="Arial Narrow" panose="020B0606020202030204" pitchFamily="34" charset="0"/>
                <a:ea typeface="Times New Roman" panose="02020603050405020304" pitchFamily="18" charset="0"/>
                <a:cs typeface="Times New Roman" panose="02020603050405020304" pitchFamily="18" charset="0"/>
              </a:rPr>
              <a:t> </a:t>
            </a:r>
          </a:p>
          <a:p>
            <a:r>
              <a:rPr lang="tr-TR" sz="3200" b="1" dirty="0">
                <a:effectLst/>
                <a:latin typeface="Arial Narrow" panose="020B0606020202030204" pitchFamily="34" charset="0"/>
                <a:ea typeface="Times New Roman" panose="02020603050405020304" pitchFamily="18" charset="0"/>
                <a:cs typeface="Times New Roman" panose="02020603050405020304" pitchFamily="18" charset="0"/>
              </a:rPr>
              <a:t>7. Mesleki Etik; </a:t>
            </a:r>
          </a:p>
          <a:p>
            <a:r>
              <a:rPr lang="tr-TR" sz="3200" b="1" dirty="0">
                <a:effectLst/>
                <a:latin typeface="Arial Narrow" panose="020B0606020202030204" pitchFamily="34" charset="0"/>
                <a:ea typeface="Times New Roman" panose="02020603050405020304" pitchFamily="18" charset="0"/>
                <a:cs typeface="Times New Roman" panose="02020603050405020304" pitchFamily="18" charset="0"/>
              </a:rPr>
              <a:t>8. Psikolojik Dayanıklılık; </a:t>
            </a:r>
            <a:endParaRPr lang="tr-TR" sz="3200" dirty="0"/>
          </a:p>
        </p:txBody>
      </p:sp>
    </p:spTree>
    <p:extLst>
      <p:ext uri="{BB962C8B-B14F-4D97-AF65-F5344CB8AC3E}">
        <p14:creationId xmlns:p14="http://schemas.microsoft.com/office/powerpoint/2010/main" val="27874006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D255C-89B5-C9A7-AF3D-2ECBDB47571A}"/>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8148183A-265B-6486-992C-D49C5965B77A}"/>
              </a:ext>
            </a:extLst>
          </p:cNvPr>
          <p:cNvSpPr>
            <a:spLocks noGrp="1"/>
          </p:cNvSpPr>
          <p:nvPr>
            <p:ph type="ctrTitle"/>
          </p:nvPr>
        </p:nvSpPr>
        <p:spPr>
          <a:xfrm>
            <a:off x="647700" y="350520"/>
            <a:ext cx="10896600" cy="6156960"/>
          </a:xfrm>
        </p:spPr>
        <p:txBody>
          <a:bodyPr>
            <a:noAutofit/>
          </a:bodyPr>
          <a:lstStyle/>
          <a:p>
            <a:pPr algn="l" fontAlgn="base"/>
            <a:br>
              <a:rPr lang="tr-TR" sz="2000" dirty="0">
                <a:effectLst/>
                <a:latin typeface="Times New Roman" panose="02020603050405020304" pitchFamily="18" charset="0"/>
                <a:ea typeface="Times New Roman" panose="02020603050405020304" pitchFamily="18" charset="0"/>
              </a:rPr>
            </a:br>
            <a:endParaRPr lang="tr-TR" sz="2000" dirty="0"/>
          </a:p>
        </p:txBody>
      </p:sp>
      <p:sp>
        <p:nvSpPr>
          <p:cNvPr id="4" name="Metin kutusu 3">
            <a:extLst>
              <a:ext uri="{FF2B5EF4-FFF2-40B4-BE49-F238E27FC236}">
                <a16:creationId xmlns:a16="http://schemas.microsoft.com/office/drawing/2014/main" id="{54E395B9-9452-869D-4D6B-F6E1EFB01B08}"/>
              </a:ext>
            </a:extLst>
          </p:cNvPr>
          <p:cNvSpPr txBox="1"/>
          <p:nvPr/>
        </p:nvSpPr>
        <p:spPr>
          <a:xfrm>
            <a:off x="647700" y="787854"/>
            <a:ext cx="10896599" cy="4524315"/>
          </a:xfrm>
          <a:prstGeom prst="rect">
            <a:avLst/>
          </a:prstGeom>
          <a:noFill/>
        </p:spPr>
        <p:txBody>
          <a:bodyPr wrap="square">
            <a:spAutoFit/>
          </a:bodyPr>
          <a:lstStyle/>
          <a:p>
            <a:pPr algn="just"/>
            <a:r>
              <a:rPr lang="tr-TR" sz="3600" dirty="0">
                <a:effectLst/>
                <a:latin typeface="Arial Narrow" panose="020B0606020202030204" pitchFamily="34" charset="0"/>
                <a:ea typeface="Times New Roman" panose="02020603050405020304" pitchFamily="18" charset="0"/>
              </a:rPr>
              <a:t>5188 sayılı Özel Güvenlik Hizmetlerine Dair Kanunun uygulanmasına göre, Özel güvenlik hizmetlerinde düzenleyici ve denetleyici kurum </a:t>
            </a:r>
            <a:r>
              <a:rPr lang="tr-TR" sz="3600" b="1" dirty="0">
                <a:solidFill>
                  <a:srgbClr val="00B0F0"/>
                </a:solidFill>
                <a:effectLst/>
                <a:latin typeface="Arial Narrow" panose="020B0606020202030204" pitchFamily="34" charset="0"/>
                <a:ea typeface="Times New Roman" panose="02020603050405020304" pitchFamily="18" charset="0"/>
              </a:rPr>
              <a:t>İçişleri Bakanlığıdır</a:t>
            </a:r>
            <a:r>
              <a:rPr lang="tr-TR" sz="3600" dirty="0">
                <a:effectLst/>
                <a:latin typeface="Arial Narrow" panose="020B0606020202030204" pitchFamily="34" charset="0"/>
                <a:ea typeface="Times New Roman" panose="02020603050405020304" pitchFamily="18" charset="0"/>
              </a:rPr>
              <a:t>.  İçişleri Bakanlığı Emniyet Genel Müdürlüğü bünyesinde, daire başkanlığı düzeyinde, </a:t>
            </a:r>
            <a:r>
              <a:rPr lang="tr-TR" sz="3600" b="1" dirty="0">
                <a:solidFill>
                  <a:srgbClr val="00B0F0"/>
                </a:solidFill>
                <a:effectLst/>
                <a:latin typeface="Arial Narrow" panose="020B0606020202030204" pitchFamily="34" charset="0"/>
                <a:ea typeface="Times New Roman" panose="02020603050405020304" pitchFamily="18" charset="0"/>
              </a:rPr>
              <a:t>“Özel Güvenlik Denetleme Başkanlığı” </a:t>
            </a:r>
            <a:r>
              <a:rPr lang="tr-TR" sz="3600" dirty="0">
                <a:effectLst/>
                <a:latin typeface="Arial Narrow" panose="020B0606020202030204" pitchFamily="34" charset="0"/>
                <a:ea typeface="Times New Roman" panose="02020603050405020304" pitchFamily="18" charset="0"/>
              </a:rPr>
              <a:t>faaliyet göstermektedir. Sektörde yer alan tüm kişi ve kurumlar, sektörle ilgili yayımlanan tebliğ ve duyuruları Özel Güvenlik Denetleme Başkanlığı resmi internet sitesi üzerinden takip edebilmektedir.</a:t>
            </a:r>
            <a:endParaRPr lang="tr-TR"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43987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FDDE6-5F7D-23F8-4DD4-966C331570CC}"/>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726116F8-D45C-2D0C-5690-D665FE5141BF}"/>
              </a:ext>
            </a:extLst>
          </p:cNvPr>
          <p:cNvSpPr txBox="1"/>
          <p:nvPr/>
        </p:nvSpPr>
        <p:spPr>
          <a:xfrm>
            <a:off x="191589" y="313509"/>
            <a:ext cx="11808822" cy="7017306"/>
          </a:xfrm>
          <a:prstGeom prst="rect">
            <a:avLst/>
          </a:prstGeom>
          <a:noFill/>
        </p:spPr>
        <p:txBody>
          <a:bodyPr wrap="square">
            <a:spAutoFit/>
          </a:bodyPr>
          <a:lstStyle/>
          <a:p>
            <a:pPr algn="just"/>
            <a:r>
              <a:rPr lang="tr-TR" sz="3000" dirty="0">
                <a:effectLst/>
                <a:latin typeface="Arial Narrow" panose="020B0606020202030204" pitchFamily="34" charset="0"/>
                <a:ea typeface="Times New Roman" panose="02020603050405020304" pitchFamily="18" charset="0"/>
              </a:rPr>
              <a:t>Özel güvenlik sektöründe yer alan kurumların ve kişilerin faaliyetlerinin 5188 sayılı Özel Güvenlik Hizmetlerine Dair Kanun ve diğer mevzuat hükümlerine uygunluğu,</a:t>
            </a:r>
            <a:r>
              <a:rPr lang="tr-TR" sz="3000" b="1" dirty="0">
                <a:effectLst/>
                <a:latin typeface="Arial Narrow" panose="020B0606020202030204" pitchFamily="34" charset="0"/>
                <a:ea typeface="Times New Roman" panose="02020603050405020304" pitchFamily="18" charset="0"/>
              </a:rPr>
              <a:t> </a:t>
            </a:r>
            <a:r>
              <a:rPr lang="tr-TR" sz="3000" b="1" dirty="0">
                <a:solidFill>
                  <a:srgbClr val="00B0F0"/>
                </a:solidFill>
                <a:effectLst/>
                <a:latin typeface="Arial Narrow" panose="020B0606020202030204" pitchFamily="34" charset="0"/>
                <a:ea typeface="Times New Roman" panose="02020603050405020304" pitchFamily="18" charset="0"/>
              </a:rPr>
              <a:t>İçişleri Bakanlığı ve İl Valiliklerince denetlenmektedir</a:t>
            </a:r>
            <a:r>
              <a:rPr lang="tr-TR" sz="3000" dirty="0">
                <a:effectLst/>
                <a:latin typeface="Arial Narrow" panose="020B0606020202030204" pitchFamily="34" charset="0"/>
                <a:ea typeface="Times New Roman" panose="02020603050405020304" pitchFamily="18" charset="0"/>
              </a:rPr>
              <a:t>. Denetlemeler İçişleri Bakanlığı ve İl Valilikleri adına sorumluluk bölgesi esasına göre polis ve jandarma tarafından ayrı ayrı yerine getirilmektedir. Denetleme sonuçları genel kolluğun özel güvenlik birimlerini değerlendirerek, tespit edilen eksiklik veya aksaklık var ise mevzuat çerçevesinde gereği yapılmak üzere Valiliğin bilgi ve onayına sunulmakta ve sonuçlar İçişleri bakanlığına bildirilmektedir.     </a:t>
            </a:r>
            <a:endParaRPr lang="tr-TR" sz="3000" dirty="0">
              <a:effectLst/>
              <a:latin typeface="Times New Roman" panose="02020603050405020304" pitchFamily="18" charset="0"/>
              <a:ea typeface="Times New Roman" panose="02020603050405020304" pitchFamily="18" charset="0"/>
            </a:endParaRPr>
          </a:p>
          <a:p>
            <a:r>
              <a:rPr lang="tr-TR" sz="3000" dirty="0">
                <a:effectLst/>
                <a:latin typeface="Arial Narrow" panose="020B0606020202030204" pitchFamily="34" charset="0"/>
                <a:ea typeface="Times New Roman" panose="02020603050405020304" pitchFamily="18" charset="0"/>
              </a:rPr>
              <a:t>(5442 S.K. md.11-a). </a:t>
            </a:r>
            <a:r>
              <a:rPr lang="tr-TR" sz="3000" dirty="0">
                <a:solidFill>
                  <a:srgbClr val="00B0F0"/>
                </a:solidFill>
                <a:effectLst/>
                <a:latin typeface="Arial Narrow" panose="020B0606020202030204" pitchFamily="34" charset="0"/>
                <a:ea typeface="Times New Roman" panose="02020603050405020304" pitchFamily="18" charset="0"/>
              </a:rPr>
              <a:t>“</a:t>
            </a:r>
            <a:r>
              <a:rPr lang="tr-TR" sz="3000" u="sng" dirty="0">
                <a:solidFill>
                  <a:srgbClr val="00B0F0"/>
                </a:solidFill>
                <a:effectLst/>
                <a:latin typeface="Arial Narrow" panose="020B0606020202030204" pitchFamily="34" charset="0"/>
                <a:ea typeface="Times New Roman" panose="02020603050405020304" pitchFamily="18" charset="0"/>
              </a:rPr>
              <a:t>Vali, il ve ilçe sınırları içerisinde bulunan genel ve özel bütün kolluk kuvvet ve teşkilatının amiridir.</a:t>
            </a:r>
            <a:r>
              <a:rPr lang="tr-TR" sz="3000" dirty="0">
                <a:solidFill>
                  <a:srgbClr val="00B0F0"/>
                </a:solidFill>
                <a:effectLst/>
                <a:latin typeface="Arial Narrow" panose="020B0606020202030204" pitchFamily="34" charset="0"/>
                <a:ea typeface="Times New Roman" panose="02020603050405020304" pitchFamily="18" charset="0"/>
              </a:rPr>
              <a:t>” </a:t>
            </a:r>
            <a:r>
              <a:rPr lang="tr-TR" sz="3000" dirty="0">
                <a:effectLst/>
                <a:latin typeface="Arial Narrow" panose="020B0606020202030204" pitchFamily="34" charset="0"/>
                <a:ea typeface="Times New Roman" panose="02020603050405020304" pitchFamily="18" charset="0"/>
              </a:rPr>
              <a:t>İl İdaresi Kanunu’na göre; vali ve kaymakamlar, il ve ilçe sınırları içerisinde kamu düzeninin sağlanması ve güvenliğin korunması, suç işlenmesinin önlenmesi ve bozulan kamu düzeninin yeniden kurulması için gerekli karar ve tedbirleri almak ve uygulamak konusunda tam yetkilidir.</a:t>
            </a:r>
          </a:p>
          <a:p>
            <a:endParaRPr lang="tr-TR" sz="3000" dirty="0"/>
          </a:p>
        </p:txBody>
      </p:sp>
    </p:spTree>
    <p:extLst>
      <p:ext uri="{BB962C8B-B14F-4D97-AF65-F5344CB8AC3E}">
        <p14:creationId xmlns:p14="http://schemas.microsoft.com/office/powerpoint/2010/main" val="17816101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B85FE-A26C-E8ED-620A-DDCC2542E824}"/>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0375A8CB-4EC9-8B98-53DA-8C7A93159CCF}"/>
              </a:ext>
            </a:extLst>
          </p:cNvPr>
          <p:cNvSpPr txBox="1"/>
          <p:nvPr/>
        </p:nvSpPr>
        <p:spPr>
          <a:xfrm>
            <a:off x="237307" y="255495"/>
            <a:ext cx="11116492" cy="6986528"/>
          </a:xfrm>
          <a:prstGeom prst="rect">
            <a:avLst/>
          </a:prstGeom>
          <a:noFill/>
        </p:spPr>
        <p:txBody>
          <a:bodyPr wrap="square">
            <a:spAutoFit/>
          </a:bodyPr>
          <a:lstStyle/>
          <a:p>
            <a:pPr algn="just"/>
            <a:r>
              <a:rPr lang="tr-TR" sz="3200" b="1" dirty="0">
                <a:solidFill>
                  <a:srgbClr val="00B0F0"/>
                </a:solidFill>
                <a:effectLst/>
                <a:latin typeface="Arial Narrow" panose="020B0606020202030204" pitchFamily="34" charset="0"/>
                <a:ea typeface="Times New Roman" panose="02020603050405020304" pitchFamily="18" charset="0"/>
                <a:cs typeface="Helvetica" panose="020B0604020202020204" pitchFamily="34" charset="0"/>
              </a:rPr>
              <a:t>Özel güvenlik faaliyetleri;</a:t>
            </a:r>
            <a:r>
              <a:rPr lang="tr-TR" sz="3200" dirty="0">
                <a:solidFill>
                  <a:srgbClr val="00B0F0"/>
                </a:solidFill>
                <a:effectLst/>
                <a:latin typeface="Arial Narrow" panose="020B0606020202030204" pitchFamily="34" charset="0"/>
                <a:ea typeface="Times New Roman" panose="02020603050405020304" pitchFamily="18" charset="0"/>
                <a:cs typeface="Helvetica" panose="020B0604020202020204" pitchFamily="34" charset="0"/>
              </a:rPr>
              <a:t> </a:t>
            </a:r>
            <a:r>
              <a:rPr lang="tr-TR" sz="3200" dirty="0">
                <a:effectLst/>
                <a:latin typeface="Arial Narrow" panose="020B0606020202030204" pitchFamily="34" charset="0"/>
                <a:ea typeface="Times New Roman" panose="02020603050405020304" pitchFamily="18" charset="0"/>
                <a:cs typeface="Helvetica" panose="020B0604020202020204" pitchFamily="34" charset="0"/>
              </a:rPr>
              <a:t>Özel hukuk tüzel kişilerinin güvenliklerinin ve korunmalarının sağlanmasına yönelik olarak kurumların kendi iç yapılarında oluşturdukları birimler ya da bu amaç doğrultusunda faaliyet göstermek üzere kurulmuş bulunan özel hukuk tüzel kişilerin tarafından gerçekleştirilen koruma faaliyetleriyle, gerçek kişilerin güvenliklerinin sağlanması ve korunması amacıyla özel güvenlik şirketlerince sağlanan koruma hizmetlerinden oluşur.</a:t>
            </a:r>
            <a:r>
              <a:rPr lang="tr-TR" sz="3200" b="1" dirty="0">
                <a:effectLst/>
                <a:latin typeface="Arial Narrow" panose="020B0606020202030204" pitchFamily="34" charset="0"/>
                <a:ea typeface="Times New Roman" panose="02020603050405020304" pitchFamily="18" charset="0"/>
                <a:cs typeface="Helvetica" panose="020B0604020202020204" pitchFamily="34" charset="0"/>
              </a:rPr>
              <a:t> </a:t>
            </a:r>
          </a:p>
          <a:p>
            <a:pPr algn="just"/>
            <a:r>
              <a:rPr lang="tr-TR" sz="3200" b="1" dirty="0">
                <a:solidFill>
                  <a:srgbClr val="00B0F0"/>
                </a:solidFill>
                <a:effectLst/>
                <a:latin typeface="Arial Narrow" panose="020B0606020202030204" pitchFamily="34" charset="0"/>
                <a:ea typeface="Times New Roman" panose="02020603050405020304" pitchFamily="18" charset="0"/>
                <a:cs typeface="Helvetica" panose="020B0604020202020204" pitchFamily="34" charset="0"/>
              </a:rPr>
              <a:t>Özel güvenlik,</a:t>
            </a:r>
            <a:r>
              <a:rPr lang="tr-TR" sz="3200" dirty="0">
                <a:solidFill>
                  <a:srgbClr val="00B0F0"/>
                </a:solidFill>
                <a:effectLst/>
                <a:latin typeface="Arial Narrow" panose="020B0606020202030204" pitchFamily="34" charset="0"/>
                <a:ea typeface="Times New Roman" panose="02020603050405020304" pitchFamily="18" charset="0"/>
                <a:cs typeface="Helvetica" panose="020B0604020202020204" pitchFamily="34" charset="0"/>
              </a:rPr>
              <a:t> </a:t>
            </a:r>
            <a:r>
              <a:rPr lang="tr-TR" sz="3200" dirty="0">
                <a:effectLst/>
                <a:latin typeface="Arial Narrow" panose="020B0606020202030204" pitchFamily="34" charset="0"/>
                <a:ea typeface="Times New Roman" panose="02020603050405020304" pitchFamily="18" charset="0"/>
                <a:cs typeface="Helvetica" panose="020B0604020202020204" pitchFamily="34" charset="0"/>
              </a:rPr>
              <a:t>Özel hukuk kişilerinin güvenliklerinin sağlanması ve korunmasına yönelik olarak gerçekleştirilen koruma faaliyetlerini ifade eder. Özel güvenlik faaliyeti yürütmek üzere Türk Ticaret Kanunu hükümlerine göre kurulmuş bulunan özel hukuk tüzel kişileri, güvenlik ve koruma gereksinimi duyan özel hukuk kişilerinin taleplerini karşılayabilme olanağına sahiptirler.</a:t>
            </a:r>
            <a:endParaRPr lang="tr-TR" sz="3200" dirty="0">
              <a:effectLst/>
              <a:latin typeface="Times New Roman" panose="02020603050405020304" pitchFamily="18" charset="0"/>
              <a:ea typeface="Times New Roman" panose="02020603050405020304" pitchFamily="18" charset="0"/>
            </a:endParaRPr>
          </a:p>
          <a:p>
            <a:pPr algn="just"/>
            <a:endParaRPr lang="tr-TR"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01608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9C249-A159-ED12-F774-2ECAA917713A}"/>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F5702C21-EED2-4B08-5ED1-5BC18E19FB73}"/>
              </a:ext>
            </a:extLst>
          </p:cNvPr>
          <p:cNvSpPr txBox="1"/>
          <p:nvPr/>
        </p:nvSpPr>
        <p:spPr>
          <a:xfrm>
            <a:off x="600891" y="612845"/>
            <a:ext cx="10868297" cy="5632311"/>
          </a:xfrm>
          <a:prstGeom prst="rect">
            <a:avLst/>
          </a:prstGeom>
          <a:noFill/>
        </p:spPr>
        <p:txBody>
          <a:bodyPr wrap="square">
            <a:spAutoFit/>
          </a:bodyPr>
          <a:lstStyle/>
          <a:p>
            <a:r>
              <a:rPr lang="tr-TR" sz="2400" b="1" dirty="0">
                <a:solidFill>
                  <a:srgbClr val="00B0F0"/>
                </a:solidFill>
              </a:rPr>
              <a:t>Özel güvenlik görevlisi:    </a:t>
            </a:r>
            <a:r>
              <a:rPr lang="tr-TR" sz="2400" dirty="0"/>
              <a:t>(ÖGHDK Yönetmelik m.4).  Özel Güvenlik Hizmetlerine Dair Kanun kapsamında özel koruma ve güvenlik hizmetini yerine getirmek amacıyla istihdam edilen kişileri ifade eder. Adlî ve Önleme Aramaları Yönetmeliği madde 4; 5188 sayılı Özel Güvenlik Hizmetlerine Dair Kanuna göre valiliklerce çalışma izni verilen, 26/9/2004 tarihli ve 5237 sayılı Türk Ceza Kanununun uygulanmasında kamu görevlisi sayılan ve görev alanlarında yetkili olan kişilerdir.</a:t>
            </a:r>
          </a:p>
          <a:p>
            <a:r>
              <a:rPr lang="tr-TR" sz="2400" dirty="0"/>
              <a:t>      Özel güvenlik görevlisi olarak istihdam edilecek kişilerin yasada öngörülen koşulları taşımaları ve gerekli eğitimi almaları zorunludur. Özel güvenlik görevlileri belirlenmiş yetki dahilinde ve belirli bir süre içerisinde, bina ve tesislerde, hukuk kurallarına uygun talimatlar çerçevesinde, fiziki ve teknik imkanları kullanarak can ve mal güvenliği ve huzuru sağlamak için gözetim, denetim ve kontrol yapma bilgi ve beceresine sahip kişilerdir. Varlığıyla meydana gelmesi muhtemel suçlarda caydırıcılık rolü oynar ve suç işleme niyetindeki kişileri caydırır.</a:t>
            </a:r>
          </a:p>
        </p:txBody>
      </p:sp>
    </p:spTree>
    <p:extLst>
      <p:ext uri="{BB962C8B-B14F-4D97-AF65-F5344CB8AC3E}">
        <p14:creationId xmlns:p14="http://schemas.microsoft.com/office/powerpoint/2010/main" val="22781435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AA8B0-276B-3887-A6B9-E0A0E83794B8}"/>
            </a:ext>
          </a:extLst>
        </p:cNvPr>
        <p:cNvGrpSpPr/>
        <p:nvPr/>
      </p:nvGrpSpPr>
      <p:grpSpPr>
        <a:xfrm>
          <a:off x="0" y="0"/>
          <a:ext cx="0" cy="0"/>
          <a:chOff x="0" y="0"/>
          <a:chExt cx="0" cy="0"/>
        </a:xfrm>
      </p:grpSpPr>
      <p:sp>
        <p:nvSpPr>
          <p:cNvPr id="8" name="Metin kutusu 7">
            <a:extLst>
              <a:ext uri="{FF2B5EF4-FFF2-40B4-BE49-F238E27FC236}">
                <a16:creationId xmlns:a16="http://schemas.microsoft.com/office/drawing/2014/main" id="{B3BFCEBE-5467-2615-EA70-F75CDD5EA39F}"/>
              </a:ext>
            </a:extLst>
          </p:cNvPr>
          <p:cNvSpPr txBox="1"/>
          <p:nvPr/>
        </p:nvSpPr>
        <p:spPr>
          <a:xfrm>
            <a:off x="472439" y="181957"/>
            <a:ext cx="10541726" cy="6494085"/>
          </a:xfrm>
          <a:prstGeom prst="rect">
            <a:avLst/>
          </a:prstGeom>
          <a:noFill/>
        </p:spPr>
        <p:txBody>
          <a:bodyPr wrap="square">
            <a:spAutoFit/>
          </a:bodyPr>
          <a:lstStyle/>
          <a:p>
            <a:r>
              <a:rPr lang="tr-TR" sz="3200" b="1" dirty="0">
                <a:effectLst/>
                <a:latin typeface="Arial Narrow" panose="020B0606020202030204" pitchFamily="34" charset="0"/>
                <a:ea typeface="Times New Roman" panose="02020603050405020304" pitchFamily="18" charset="0"/>
                <a:cs typeface="Helvetica" panose="020B0604020202020204" pitchFamily="34" charset="0"/>
              </a:rPr>
              <a:t>Özel Güvenlik Yapılanması</a:t>
            </a:r>
            <a:endParaRPr lang="tr-TR" sz="3200" dirty="0">
              <a:effectLst/>
              <a:latin typeface="Times New Roman" panose="02020603050405020304" pitchFamily="18" charset="0"/>
              <a:ea typeface="Times New Roman" panose="02020603050405020304" pitchFamily="18" charset="0"/>
            </a:endParaRPr>
          </a:p>
          <a:p>
            <a:r>
              <a:rPr lang="tr-TR" sz="3200" dirty="0">
                <a:effectLst/>
                <a:latin typeface="Arial Narrow" panose="020B0606020202030204" pitchFamily="34" charset="0"/>
                <a:ea typeface="Times New Roman" panose="02020603050405020304" pitchFamily="18" charset="0"/>
                <a:cs typeface="Helvetica" panose="020B0604020202020204" pitchFamily="34" charset="0"/>
              </a:rPr>
              <a:t>Özel güvenlik faaliyetleri (ÖGHDK m.3/II) özel hukuk tüzel kişileri tarafından gerçekleştirilebilir. Özel güvenlik faaliyeti yürüten özel hukuk tüzel kişileri iki şekilde karşımıza çıkabilir;</a:t>
            </a:r>
            <a:endParaRPr lang="tr-TR" sz="3200" dirty="0">
              <a:effectLst/>
              <a:latin typeface="Times New Roman" panose="02020603050405020304" pitchFamily="18" charset="0"/>
              <a:ea typeface="Times New Roman" panose="02020603050405020304" pitchFamily="18" charset="0"/>
            </a:endParaRPr>
          </a:p>
          <a:p>
            <a:r>
              <a:rPr lang="tr-TR" sz="3200" dirty="0">
                <a:effectLst/>
                <a:latin typeface="Arial Narrow" panose="020B0606020202030204" pitchFamily="34" charset="0"/>
                <a:ea typeface="Times New Roman" panose="02020603050405020304" pitchFamily="18" charset="0"/>
                <a:cs typeface="Helvetica" panose="020B0604020202020204" pitchFamily="34" charset="0"/>
              </a:rPr>
              <a:t> </a:t>
            </a:r>
            <a:r>
              <a:rPr lang="tr-TR" sz="3200" b="1" dirty="0">
                <a:effectLst/>
                <a:latin typeface="Arial Narrow" panose="020B0606020202030204" pitchFamily="34" charset="0"/>
                <a:ea typeface="Times New Roman" panose="02020603050405020304" pitchFamily="18" charset="0"/>
                <a:cs typeface="Helvetica" panose="020B0604020202020204" pitchFamily="34" charset="0"/>
              </a:rPr>
              <a:t>a)</a:t>
            </a:r>
            <a:r>
              <a:rPr lang="tr-TR" sz="3200" dirty="0">
                <a:effectLst/>
                <a:latin typeface="Arial Narrow" panose="020B0606020202030204" pitchFamily="34" charset="0"/>
                <a:ea typeface="Times New Roman" panose="02020603050405020304" pitchFamily="18" charset="0"/>
                <a:cs typeface="Helvetica" panose="020B0604020202020204" pitchFamily="34" charset="0"/>
              </a:rPr>
              <a:t>  Özel hukuk kişileri kendi güvenlik ve korunma gereksinimleri için iç yapılarında özel güvenlik birimi oluşturabilirler,</a:t>
            </a:r>
            <a:endParaRPr lang="tr-TR" sz="3200" dirty="0">
              <a:effectLst/>
              <a:latin typeface="Times New Roman" panose="02020603050405020304" pitchFamily="18" charset="0"/>
              <a:ea typeface="Times New Roman" panose="02020603050405020304" pitchFamily="18" charset="0"/>
            </a:endParaRPr>
          </a:p>
          <a:p>
            <a:r>
              <a:rPr lang="tr-TR" sz="3200" b="1" dirty="0">
                <a:effectLst/>
                <a:latin typeface="Arial Narrow" panose="020B0606020202030204" pitchFamily="34" charset="0"/>
                <a:ea typeface="Times New Roman" panose="02020603050405020304" pitchFamily="18" charset="0"/>
                <a:cs typeface="Helvetica" panose="020B0604020202020204" pitchFamily="34" charset="0"/>
              </a:rPr>
              <a:t>  b)</a:t>
            </a:r>
            <a:r>
              <a:rPr lang="tr-TR" sz="3200" dirty="0">
                <a:effectLst/>
                <a:latin typeface="Arial Narrow" panose="020B0606020202030204" pitchFamily="34" charset="0"/>
                <a:ea typeface="Times New Roman" panose="02020603050405020304" pitchFamily="18" charset="0"/>
                <a:cs typeface="Helvetica" panose="020B0604020202020204" pitchFamily="34" charset="0"/>
              </a:rPr>
              <a:t> Üçüncü kişilerin güvenlik ihtiyacı ve korunma gereksiniminin karşılanması amacına yönelik olarak faaliyette bulunacak bir ticari şirket kurulması yoluna gidilebilir (ÖGHDK Yönetmelik m.4). Kendi bünyesinde özel güvenlik birimi bulunan özel hukuk tüzel kişileri, gereksinim duymaları durumunda ayrıca özel güvenlik hizmeti vermek üzere kurulmuş bulunan özel hukuk tüzel kişilerinden güvenliğin sağlanması ve koruma hizmeti alabilirler. (ÖGHDK m.3).</a:t>
            </a:r>
            <a:endParaRPr lang="tr-TR"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355751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47174-7EEC-1D78-6BD8-51EE3D650F6B}"/>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C651908A-3F95-3B87-0E88-CF6300682884}"/>
              </a:ext>
            </a:extLst>
          </p:cNvPr>
          <p:cNvSpPr txBox="1"/>
          <p:nvPr/>
        </p:nvSpPr>
        <p:spPr>
          <a:xfrm>
            <a:off x="217714" y="166568"/>
            <a:ext cx="11756571" cy="6524863"/>
          </a:xfrm>
          <a:prstGeom prst="rect">
            <a:avLst/>
          </a:prstGeom>
          <a:noFill/>
        </p:spPr>
        <p:txBody>
          <a:bodyPr wrap="square">
            <a:spAutoFit/>
          </a:bodyPr>
          <a:lstStyle/>
          <a:p>
            <a:r>
              <a:rPr lang="tr-TR" sz="2200" dirty="0">
                <a:solidFill>
                  <a:srgbClr val="FFFF00"/>
                </a:solidFill>
              </a:rPr>
              <a:t>Kamu güvenliği; </a:t>
            </a:r>
            <a:r>
              <a:rPr lang="tr-TR" sz="2200" dirty="0"/>
              <a:t>Devletin en önemli görevi yurttaşlarının güvenliğini sağlamaktır. Devletin sağlamakla görevli olduğu bu güvenlik "kamu güvenliği" olarak adlandırılmaktadır.</a:t>
            </a:r>
          </a:p>
          <a:p>
            <a:r>
              <a:rPr lang="tr-TR" sz="2200" dirty="0">
                <a:solidFill>
                  <a:srgbClr val="FFFF00"/>
                </a:solidFill>
              </a:rPr>
              <a:t>Kamu Düzeni: </a:t>
            </a:r>
            <a:r>
              <a:rPr lang="tr-TR" sz="2200" dirty="0"/>
              <a:t>Toplumun huzur sükununun sağlanması, devlet ve devlete ait kurum ve kuruluşların korunmasını hedef tutan veya toplumun her sahasındaki düzenin temelini oluşturan kuralları kapsayan kavramlardır.</a:t>
            </a:r>
          </a:p>
          <a:p>
            <a:r>
              <a:rPr lang="tr-TR" sz="2200" dirty="0">
                <a:solidFill>
                  <a:srgbClr val="FFFF00"/>
                </a:solidFill>
              </a:rPr>
              <a:t>Güvenlik kavramı, </a:t>
            </a:r>
            <a:r>
              <a:rPr lang="tr-TR" sz="2200" dirty="0"/>
              <a:t>Toplum yaşamında kanuni düzenin bozulmadan yürütülmesi, kişilerin korkusuzca can ve mal güvenliğinden emin olarak yaşayabilmesi durumu olarak tanımlanan ve insanın yaşamını sürdürebilmesi için en önemli şartlardan birisidir. </a:t>
            </a:r>
          </a:p>
          <a:p>
            <a:r>
              <a:rPr lang="tr-TR" sz="2200" dirty="0">
                <a:solidFill>
                  <a:srgbClr val="00B0F0"/>
                </a:solidFill>
              </a:rPr>
              <a:t>Arnold </a:t>
            </a:r>
            <a:r>
              <a:rPr lang="tr-TR" sz="2200" dirty="0" err="1">
                <a:solidFill>
                  <a:srgbClr val="00B0F0"/>
                </a:solidFill>
              </a:rPr>
              <a:t>Wolfers</a:t>
            </a:r>
            <a:r>
              <a:rPr lang="tr-TR" sz="2200" dirty="0">
                <a:solidFill>
                  <a:srgbClr val="00B0F0"/>
                </a:solidFill>
              </a:rPr>
              <a:t>, </a:t>
            </a:r>
            <a:r>
              <a:rPr lang="tr-TR" sz="2200" dirty="0"/>
              <a:t>“Eldeki değerlere yönelik tehditlerin yokluğu” nu objektif güvenlik, ve “Eldeki değerlerin tehdit edildiğine yönelik bir korkunun yokluğu” nu ise subjektif güvenlik olarak tanımlamıştır..</a:t>
            </a:r>
          </a:p>
          <a:p>
            <a:r>
              <a:rPr lang="tr-TR" sz="2200" dirty="0" err="1">
                <a:solidFill>
                  <a:srgbClr val="00B0F0"/>
                </a:solidFill>
              </a:rPr>
              <a:t>Baldwin</a:t>
            </a:r>
            <a:r>
              <a:rPr lang="tr-TR" sz="2200" dirty="0">
                <a:solidFill>
                  <a:srgbClr val="00B0F0"/>
                </a:solidFill>
              </a:rPr>
              <a:t>, </a:t>
            </a:r>
            <a:r>
              <a:rPr lang="tr-TR" sz="2200" dirty="0"/>
              <a:t>“temel değerlere yönelik bir tehdidin yokluğu” olarak güvenliği ifade etmektedir.</a:t>
            </a:r>
          </a:p>
          <a:p>
            <a:r>
              <a:rPr lang="tr-TR" sz="2200" dirty="0">
                <a:solidFill>
                  <a:srgbClr val="00B0F0"/>
                </a:solidFill>
              </a:rPr>
              <a:t>Stephen Walt, </a:t>
            </a:r>
            <a:r>
              <a:rPr lang="tr-TR" sz="2200" dirty="0"/>
              <a:t>“Tehdit ve askeri gücün kullanımı ve kontrolü” olarak güvenliği tanımlamaktadır</a:t>
            </a:r>
          </a:p>
          <a:p>
            <a:r>
              <a:rPr lang="tr-TR" sz="2200" dirty="0">
                <a:solidFill>
                  <a:srgbClr val="00B0F0"/>
                </a:solidFill>
              </a:rPr>
              <a:t>Ole </a:t>
            </a:r>
            <a:r>
              <a:rPr lang="tr-TR" sz="2200" dirty="0" err="1">
                <a:solidFill>
                  <a:srgbClr val="00B0F0"/>
                </a:solidFill>
              </a:rPr>
              <a:t>Waever’a</a:t>
            </a:r>
            <a:r>
              <a:rPr lang="tr-TR" sz="2200" dirty="0">
                <a:solidFill>
                  <a:srgbClr val="00B0F0"/>
                </a:solidFill>
              </a:rPr>
              <a:t> göre güvenlik, </a:t>
            </a:r>
            <a:r>
              <a:rPr lang="tr-TR" sz="2200" dirty="0"/>
              <a:t>beka ile ilgilidir. “Varlığa kastedilen tehditler karşısında acil ve olağanüstü önlemlerle bekanın sağlanmasıdır”</a:t>
            </a:r>
          </a:p>
          <a:p>
            <a:r>
              <a:rPr lang="tr-TR" sz="2200" dirty="0">
                <a:solidFill>
                  <a:srgbClr val="00B0F0"/>
                </a:solidFill>
              </a:rPr>
              <a:t>Richard </a:t>
            </a:r>
            <a:r>
              <a:rPr lang="tr-TR" sz="2200" dirty="0" err="1">
                <a:solidFill>
                  <a:srgbClr val="00B0F0"/>
                </a:solidFill>
              </a:rPr>
              <a:t>Ullman’a</a:t>
            </a:r>
            <a:r>
              <a:rPr lang="tr-TR" sz="2200" dirty="0">
                <a:solidFill>
                  <a:srgbClr val="00B0F0"/>
                </a:solidFill>
              </a:rPr>
              <a:t> göre güvenlik ise </a:t>
            </a:r>
            <a:r>
              <a:rPr lang="tr-TR" sz="2200" dirty="0"/>
              <a:t>bireylerin, toplumsal grupların, devletlerin ya da uluslararası kuruluşların, varlıklarına veya sahip oldukları değerlere yönelik bir saldırı ya da tehdidin olmaması durumudur.</a:t>
            </a:r>
          </a:p>
        </p:txBody>
      </p:sp>
    </p:spTree>
    <p:extLst>
      <p:ext uri="{BB962C8B-B14F-4D97-AF65-F5344CB8AC3E}">
        <p14:creationId xmlns:p14="http://schemas.microsoft.com/office/powerpoint/2010/main" val="31850540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55A78-032C-C7C7-D0C4-AF0193C5285A}"/>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5B71DAE3-544C-8D6D-535F-391C00D274EC}"/>
              </a:ext>
            </a:extLst>
          </p:cNvPr>
          <p:cNvSpPr txBox="1"/>
          <p:nvPr/>
        </p:nvSpPr>
        <p:spPr>
          <a:xfrm>
            <a:off x="694508" y="393455"/>
            <a:ext cx="10802983" cy="6093976"/>
          </a:xfrm>
          <a:prstGeom prst="rect">
            <a:avLst/>
          </a:prstGeom>
          <a:noFill/>
        </p:spPr>
        <p:txBody>
          <a:bodyPr wrap="square">
            <a:spAutoFit/>
          </a:bodyPr>
          <a:lstStyle/>
          <a:p>
            <a:r>
              <a:rPr lang="tr-TR" sz="2600" dirty="0">
                <a:solidFill>
                  <a:srgbClr val="FFFF00"/>
                </a:solidFill>
              </a:rPr>
              <a:t>Devlet ve Güvenlik</a:t>
            </a:r>
          </a:p>
          <a:p>
            <a:r>
              <a:rPr lang="tr-TR" sz="2600" dirty="0"/>
              <a:t>Devlet, insan (millet), toprak (ülke) ve egemenlik (hukuki ve siyasi yapılanma) unsurlarının bir araya gelmesiyle oluşmuş bir siyasal organizasyondur.</a:t>
            </a:r>
          </a:p>
          <a:p>
            <a:r>
              <a:rPr lang="tr-TR" sz="2600" dirty="0">
                <a:solidFill>
                  <a:srgbClr val="FFFF00"/>
                </a:solidFill>
              </a:rPr>
              <a:t>Devletin Güvenlik İle İlgili Görevleri</a:t>
            </a:r>
          </a:p>
          <a:p>
            <a:r>
              <a:rPr lang="tr-TR" sz="2600" dirty="0"/>
              <a:t>Devlet, vatandaşlarının güvenliğini sağlamak için çeşitli kurumlar ve mekanizmalar oluşturur. Bu görevler arasında şunlar yer alır:</a:t>
            </a:r>
          </a:p>
          <a:p>
            <a:r>
              <a:rPr lang="tr-TR" sz="2600" dirty="0">
                <a:solidFill>
                  <a:srgbClr val="00B0F0"/>
                </a:solidFill>
              </a:rPr>
              <a:t>	Kolluk Kuvvetleri; </a:t>
            </a:r>
            <a:r>
              <a:rPr lang="tr-TR" sz="2600" dirty="0"/>
              <a:t>Polis, jandarma ve sahil güvenlik gibi kolluk kuvvetleri, iç güvenliği sağlamak ve suçları önlemekle görevlidir.</a:t>
            </a:r>
          </a:p>
          <a:p>
            <a:r>
              <a:rPr lang="tr-TR" sz="2600" dirty="0">
                <a:solidFill>
                  <a:srgbClr val="00B0F0"/>
                </a:solidFill>
              </a:rPr>
              <a:t>	Askeri Güç; </a:t>
            </a:r>
            <a:r>
              <a:rPr lang="tr-TR" sz="2600" dirty="0"/>
              <a:t>Ordu, ülkenin dış tehditlere karşı savunulmasından sorumludur.</a:t>
            </a:r>
          </a:p>
          <a:p>
            <a:r>
              <a:rPr lang="tr-TR" sz="2600" dirty="0">
                <a:solidFill>
                  <a:srgbClr val="00B0F0"/>
                </a:solidFill>
              </a:rPr>
              <a:t>	Adli Sistem; </a:t>
            </a:r>
            <a:r>
              <a:rPr lang="tr-TR" sz="2600" dirty="0"/>
              <a:t>Mahkemeler ve savcılıklar, adaletin sağlanması ve suçluların cezalandırılması için çalışır.</a:t>
            </a:r>
          </a:p>
          <a:p>
            <a:r>
              <a:rPr lang="tr-TR" sz="2600" dirty="0">
                <a:solidFill>
                  <a:srgbClr val="00B0F0"/>
                </a:solidFill>
              </a:rPr>
              <a:t>	Afet ve Acil Durum Yönetimi; </a:t>
            </a:r>
            <a:r>
              <a:rPr lang="tr-TR" sz="2600" dirty="0"/>
              <a:t>Doğal afetler ve acil durumlarla başa çıkmak için devletin çeşitli kurumları görev yapar.</a:t>
            </a:r>
          </a:p>
        </p:txBody>
      </p:sp>
    </p:spTree>
    <p:extLst>
      <p:ext uri="{BB962C8B-B14F-4D97-AF65-F5344CB8AC3E}">
        <p14:creationId xmlns:p14="http://schemas.microsoft.com/office/powerpoint/2010/main" val="22100559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1FD3D-73A6-CEEF-29B2-DC13DD9F996B}"/>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22C3AA72-D962-34F7-A2B6-E7459C7E4FE1}"/>
              </a:ext>
            </a:extLst>
          </p:cNvPr>
          <p:cNvSpPr txBox="1"/>
          <p:nvPr/>
        </p:nvSpPr>
        <p:spPr>
          <a:xfrm>
            <a:off x="418011" y="142747"/>
            <a:ext cx="11207931" cy="6555641"/>
          </a:xfrm>
          <a:prstGeom prst="rect">
            <a:avLst/>
          </a:prstGeom>
          <a:noFill/>
        </p:spPr>
        <p:txBody>
          <a:bodyPr wrap="square">
            <a:spAutoFit/>
          </a:bodyPr>
          <a:lstStyle/>
          <a:p>
            <a:r>
              <a:rPr lang="tr-TR" sz="3000" dirty="0">
                <a:solidFill>
                  <a:srgbClr val="FFFF00"/>
                </a:solidFill>
              </a:rPr>
              <a:t>Güvenlik Politikaları ve Stratejileri</a:t>
            </a:r>
          </a:p>
          <a:p>
            <a:r>
              <a:rPr lang="tr-TR" sz="3000" dirty="0"/>
              <a:t>Devletler, vatandaşlarının güvenliğini sağlamak için çeşitli politikalar ve stratejiler geliştirirler. Bu politikalar arasında şunlar bulunur:</a:t>
            </a:r>
          </a:p>
          <a:p>
            <a:r>
              <a:rPr lang="tr-TR" sz="3000" dirty="0">
                <a:solidFill>
                  <a:srgbClr val="00B0F0"/>
                </a:solidFill>
              </a:rPr>
              <a:t>	Suç Önleme; </a:t>
            </a:r>
            <a:r>
              <a:rPr lang="tr-TR" sz="3000" dirty="0"/>
              <a:t>Suç oranlarını azaltmak için eğitim, istihdam ve sosyal hizmetler gibi alanlarda önleyici tedbirler alınır.</a:t>
            </a:r>
          </a:p>
          <a:p>
            <a:r>
              <a:rPr lang="tr-TR" sz="3000" dirty="0">
                <a:solidFill>
                  <a:srgbClr val="00B0F0"/>
                </a:solidFill>
              </a:rPr>
              <a:t>	Terörle Mücadele; </a:t>
            </a:r>
            <a:r>
              <a:rPr lang="tr-TR" sz="3000" dirty="0"/>
              <a:t>Terör örgütlerine karşı istihbarat, güvenlik operasyonları ve uluslararası iş birliği gibi yöntemler kullanılır.</a:t>
            </a:r>
          </a:p>
          <a:p>
            <a:r>
              <a:rPr lang="tr-TR" sz="3000" dirty="0">
                <a:solidFill>
                  <a:srgbClr val="00B0F0"/>
                </a:solidFill>
              </a:rPr>
              <a:t>	Siber Güvenlik; </a:t>
            </a:r>
            <a:r>
              <a:rPr lang="tr-TR" sz="3000" dirty="0"/>
              <a:t>Bilgi ve iletişim teknolojilerinin güvenliğini sağlamak için siber güvenlik politikaları geliştirilir ve uygulanır.</a:t>
            </a:r>
          </a:p>
          <a:p>
            <a:r>
              <a:rPr lang="tr-TR" sz="3000" dirty="0">
                <a:solidFill>
                  <a:srgbClr val="00B0F0"/>
                </a:solidFill>
              </a:rPr>
              <a:t>	Sınır Güvenliği; </a:t>
            </a:r>
            <a:r>
              <a:rPr lang="tr-TR" sz="3000" dirty="0"/>
              <a:t>Kaçakçılık, yasa dışı göç ve sınır güvenliği tehditlerine karşı alınan önlemler.</a:t>
            </a:r>
          </a:p>
        </p:txBody>
      </p:sp>
    </p:spTree>
    <p:extLst>
      <p:ext uri="{BB962C8B-B14F-4D97-AF65-F5344CB8AC3E}">
        <p14:creationId xmlns:p14="http://schemas.microsoft.com/office/powerpoint/2010/main" val="3218879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81F7C-B424-0CC0-F0CB-E348ED9ECBD5}"/>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FB7996AD-862E-EBA6-E33A-ABF6708FBC87}"/>
              </a:ext>
            </a:extLst>
          </p:cNvPr>
          <p:cNvSpPr txBox="1"/>
          <p:nvPr/>
        </p:nvSpPr>
        <p:spPr>
          <a:xfrm>
            <a:off x="335279" y="186797"/>
            <a:ext cx="11630297" cy="6524863"/>
          </a:xfrm>
          <a:prstGeom prst="rect">
            <a:avLst/>
          </a:prstGeom>
          <a:noFill/>
        </p:spPr>
        <p:txBody>
          <a:bodyPr wrap="square">
            <a:spAutoFit/>
          </a:bodyPr>
          <a:lstStyle/>
          <a:p>
            <a:r>
              <a:rPr lang="tr-TR" sz="2200" dirty="0">
                <a:solidFill>
                  <a:srgbClr val="FFFF00"/>
                </a:solidFill>
              </a:rPr>
              <a:t>Devlet ve Güvenlik Arasındaki İlişki</a:t>
            </a:r>
          </a:p>
          <a:p>
            <a:r>
              <a:rPr lang="tr-TR" sz="2200" dirty="0"/>
              <a:t>Devletin güvenlik alanındaki rolü, vatandaşların hak ve özgürlüklerinin korunması ile güvenliğin sağlanması arasında bir denge kurmayı gerektirir. Güvenlik politikalarının ve uygulamalarının temel amacı, toplumsal düzeni koruyarak vatandaşların güven içinde yaşamasını sağlamaktır.</a:t>
            </a:r>
          </a:p>
          <a:p>
            <a:r>
              <a:rPr lang="tr-TR" sz="2200" dirty="0"/>
              <a:t>   Türkiye Devleti’nin temel amaç ve görevleri 1982 Anayasası’nın 5. Maddesi’nde şu şekilde ifade edilmiştir. </a:t>
            </a:r>
          </a:p>
          <a:p>
            <a:r>
              <a:rPr lang="tr-TR" sz="2200" dirty="0"/>
              <a:t>•	Türk milletinin bağımsızlığını, bütünlüğünü, ülkenin bölünmezliğini korumak, </a:t>
            </a:r>
          </a:p>
          <a:p>
            <a:r>
              <a:rPr lang="tr-TR" sz="2200" dirty="0"/>
              <a:t>•	Cumhuriyeti ve demokrasiyi korumak,</a:t>
            </a:r>
          </a:p>
          <a:p>
            <a:r>
              <a:rPr lang="tr-TR" sz="2200" dirty="0"/>
              <a:t>•	Kişilerin ve toplumun refah, huzur ve mutluluğunu sağlamak;</a:t>
            </a:r>
          </a:p>
          <a:p>
            <a:r>
              <a:rPr lang="tr-TR" sz="2200" dirty="0"/>
              <a:t>•	Kişinin temel hak ve hürriyetlerini sınırlayan siyasal, ekonomik ve sosyal engelleri kaldırmak,</a:t>
            </a:r>
          </a:p>
          <a:p>
            <a:r>
              <a:rPr lang="tr-TR" sz="2200" dirty="0"/>
              <a:t>•	İnsanın maddi ve manevi varlığının gelişmesi için gerekli şartları hazırlamaya çalışmak.</a:t>
            </a:r>
          </a:p>
          <a:p>
            <a:r>
              <a:rPr lang="tr-TR" sz="2200" dirty="0">
                <a:solidFill>
                  <a:srgbClr val="00B0F0"/>
                </a:solidFill>
              </a:rPr>
              <a:t>Temel hak ve hürriyetlerin sınırlandırılması, </a:t>
            </a:r>
            <a:r>
              <a:rPr lang="tr-TR" sz="2200" dirty="0"/>
              <a:t>hakların özlerine dokunulmadan, </a:t>
            </a:r>
            <a:r>
              <a:rPr lang="tr-TR" sz="2200" dirty="0">
                <a:solidFill>
                  <a:srgbClr val="00B0F0"/>
                </a:solidFill>
              </a:rPr>
              <a:t>Anayasa’da</a:t>
            </a:r>
            <a:r>
              <a:rPr lang="tr-TR" sz="2200" dirty="0"/>
              <a:t> belirtilen sebeplere bağlı olarak kanunla yapılabilir. Temel hak ve hürriyetlerin sınırlandırılması, hakların özlerine dokunulmadan, Anayasa’da belirtilen sebeplere bağlı olarak kanunla yapılabilir. Bu sınırlamalar, demokratik toplum düzenine ve ölçülülük ilkesine aykırı olamaz.</a:t>
            </a:r>
          </a:p>
        </p:txBody>
      </p:sp>
    </p:spTree>
    <p:extLst>
      <p:ext uri="{BB962C8B-B14F-4D97-AF65-F5344CB8AC3E}">
        <p14:creationId xmlns:p14="http://schemas.microsoft.com/office/powerpoint/2010/main" val="39853404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16F29-EEA3-B548-4227-5802B1C18CFD}"/>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DFCE5C38-5C83-D135-7672-307D976ED609}"/>
              </a:ext>
            </a:extLst>
          </p:cNvPr>
          <p:cNvSpPr txBox="1"/>
          <p:nvPr/>
        </p:nvSpPr>
        <p:spPr>
          <a:xfrm>
            <a:off x="394063" y="124162"/>
            <a:ext cx="11403874" cy="6540252"/>
          </a:xfrm>
          <a:prstGeom prst="rect">
            <a:avLst/>
          </a:prstGeom>
          <a:noFill/>
        </p:spPr>
        <p:txBody>
          <a:bodyPr wrap="square">
            <a:spAutoFit/>
          </a:bodyPr>
          <a:lstStyle/>
          <a:p>
            <a:pPr algn="ctr"/>
            <a:r>
              <a:rPr lang="tr-TR" sz="3200" b="1" dirty="0">
                <a:solidFill>
                  <a:srgbClr val="FFFF00"/>
                </a:solidFill>
              </a:rPr>
              <a:t>İnsan Hakları ve Güvenlik</a:t>
            </a:r>
          </a:p>
          <a:p>
            <a:r>
              <a:rPr lang="tr-TR" sz="2300" dirty="0"/>
              <a:t>İnsan hakları ve güvenlik, modern devletlerin temel prensiplerinden ikisini oluşturur ve genellikle birbirleriyle uyumlu bir şekilde dengelenmeleri gerekir. İnsan hakları ve güvenlik arasındaki ilişkiyi açıklayan bazı temel noktalar:</a:t>
            </a:r>
          </a:p>
          <a:p>
            <a:r>
              <a:rPr lang="tr-TR" sz="2300" dirty="0">
                <a:solidFill>
                  <a:srgbClr val="00B0F0"/>
                </a:solidFill>
              </a:rPr>
              <a:t>İnsan Hakları</a:t>
            </a:r>
          </a:p>
          <a:p>
            <a:r>
              <a:rPr lang="tr-TR" sz="2300" dirty="0"/>
              <a:t>İnsan hakları, her bireyin doğuştan sahip olduğu temel hak ve özgürlüklerdir. Bu haklar, uluslararası sözleşmeler ve ulusal yasalarla korunur ve şu temel hakları kapsar:</a:t>
            </a:r>
          </a:p>
          <a:p>
            <a:r>
              <a:rPr lang="tr-TR" sz="2300" dirty="0">
                <a:solidFill>
                  <a:srgbClr val="00B0F0"/>
                </a:solidFill>
              </a:rPr>
              <a:t>Yaşam Hakkı; </a:t>
            </a:r>
            <a:r>
              <a:rPr lang="tr-TR" sz="2300" dirty="0"/>
              <a:t>Her insanın yaşama hakkı vardır ve bu hakkın korunması devletlerin birincil görevidir.</a:t>
            </a:r>
          </a:p>
          <a:p>
            <a:r>
              <a:rPr lang="tr-TR" sz="2300" dirty="0">
                <a:solidFill>
                  <a:srgbClr val="00B0F0"/>
                </a:solidFill>
              </a:rPr>
              <a:t>Özgürlük ve Güvenlik Hakkı; </a:t>
            </a:r>
            <a:r>
              <a:rPr lang="tr-TR" sz="2300" dirty="0"/>
              <a:t>Bireylerin fiziksel ve psikolojik güvenliğinin sağlanması ve özgürce yaşamalarını temin etmek devletlerin sorumluluğundadır.</a:t>
            </a:r>
          </a:p>
          <a:p>
            <a:r>
              <a:rPr lang="tr-TR" sz="2300" dirty="0"/>
              <a:t>İşkence Yasağı; Kimse işkenceye, insanlık dışı veya aşağılayıcı muameleye maruz bırakılamaz.</a:t>
            </a:r>
          </a:p>
          <a:p>
            <a:r>
              <a:rPr lang="tr-TR" sz="2300" dirty="0">
                <a:solidFill>
                  <a:srgbClr val="00B0F0"/>
                </a:solidFill>
              </a:rPr>
              <a:t>Düşünce ve İfade Özgürlüğü; </a:t>
            </a:r>
            <a:r>
              <a:rPr lang="tr-TR" sz="2300" dirty="0"/>
              <a:t>Bireyler düşüncelerini serbestçe ifade edebilirler ve bu düşüncelerinden dolayı cezalandırılamazlar.</a:t>
            </a:r>
          </a:p>
          <a:p>
            <a:r>
              <a:rPr lang="tr-TR" sz="2300" dirty="0">
                <a:solidFill>
                  <a:srgbClr val="00B0F0"/>
                </a:solidFill>
              </a:rPr>
              <a:t>Adil Yargılanma Hakkı; </a:t>
            </a:r>
            <a:r>
              <a:rPr lang="tr-TR" sz="2300" dirty="0"/>
              <a:t>Bireylerin adil ve bağımsız bir yargı tarafından yargılanma hakkı vardır.</a:t>
            </a:r>
          </a:p>
        </p:txBody>
      </p:sp>
    </p:spTree>
    <p:extLst>
      <p:ext uri="{BB962C8B-B14F-4D97-AF65-F5344CB8AC3E}">
        <p14:creationId xmlns:p14="http://schemas.microsoft.com/office/powerpoint/2010/main" val="4213403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AAF56-FD4A-76FF-0D0D-D9FB2E7BA9BB}"/>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0830F177-C6A3-40EA-1D97-335F24236DAE}"/>
              </a:ext>
            </a:extLst>
          </p:cNvPr>
          <p:cNvSpPr txBox="1"/>
          <p:nvPr/>
        </p:nvSpPr>
        <p:spPr>
          <a:xfrm>
            <a:off x="156755" y="396300"/>
            <a:ext cx="11586754" cy="5863144"/>
          </a:xfrm>
          <a:prstGeom prst="rect">
            <a:avLst/>
          </a:prstGeom>
          <a:noFill/>
        </p:spPr>
        <p:txBody>
          <a:bodyPr wrap="square">
            <a:spAutoFit/>
          </a:bodyPr>
          <a:lstStyle/>
          <a:p>
            <a:r>
              <a:rPr lang="tr-TR" sz="2500" dirty="0">
                <a:solidFill>
                  <a:srgbClr val="FFFF00"/>
                </a:solidFill>
                <a:effectLst/>
                <a:latin typeface="Arial Narrow" panose="020B0606020202030204" pitchFamily="34" charset="0"/>
                <a:ea typeface="Times New Roman" panose="02020603050405020304" pitchFamily="18" charset="0"/>
              </a:rPr>
              <a:t>1</a:t>
            </a:r>
            <a:r>
              <a:rPr lang="tr-TR" sz="2500" b="1" dirty="0">
                <a:solidFill>
                  <a:srgbClr val="FFFF00"/>
                </a:solidFill>
                <a:effectLst/>
                <a:latin typeface="Arial Narrow" panose="020B0606020202030204" pitchFamily="34" charset="0"/>
                <a:ea typeface="Times New Roman" panose="02020603050405020304" pitchFamily="18" charset="0"/>
              </a:rPr>
              <a:t>.Profesyonellik ve Disiplin; </a:t>
            </a:r>
            <a:r>
              <a:rPr lang="tr-TR" sz="2500" dirty="0">
                <a:effectLst/>
                <a:latin typeface="Arial Narrow" panose="020B0606020202030204" pitchFamily="34" charset="0"/>
                <a:ea typeface="Times New Roman" panose="02020603050405020304" pitchFamily="18" charset="0"/>
              </a:rPr>
              <a:t>Özel güvenlik görevlileri, meslek kültürünün gerektirdiği profesyonellik ve disiplin anlayışına sahip olmalıdır. Bu, görevlerini titizlikle yerine getirmelerini ve karşılaşabilecekleri çeşitli durumlarda uygun şekilde tepki vermelerini sağlar.</a:t>
            </a:r>
            <a:endParaRPr lang="tr-TR" sz="2500" dirty="0">
              <a:effectLst/>
              <a:latin typeface="Times New Roman" panose="02020603050405020304" pitchFamily="18" charset="0"/>
              <a:ea typeface="Times New Roman" panose="02020603050405020304" pitchFamily="18" charset="0"/>
            </a:endParaRPr>
          </a:p>
          <a:p>
            <a:r>
              <a:rPr lang="tr-TR" sz="2500" b="1" dirty="0">
                <a:solidFill>
                  <a:srgbClr val="FFFF00"/>
                </a:solidFill>
                <a:effectLst/>
                <a:latin typeface="Arial Narrow" panose="020B0606020202030204" pitchFamily="34" charset="0"/>
                <a:ea typeface="Times New Roman" panose="02020603050405020304" pitchFamily="18" charset="0"/>
              </a:rPr>
              <a:t>2.Etkili İletişim; </a:t>
            </a:r>
            <a:r>
              <a:rPr lang="tr-TR" sz="2500" dirty="0">
                <a:effectLst/>
                <a:latin typeface="Arial Narrow" panose="020B0606020202030204" pitchFamily="34" charset="0"/>
                <a:ea typeface="Times New Roman" panose="02020603050405020304" pitchFamily="18" charset="0"/>
              </a:rPr>
              <a:t>Güçlü bir meslek kültürü, güvenlik görevlilerinin etkili iletişim becerilerini geliştirmelerine yardımcı olur. Hem ekip arkadaşlarıyla hem de hizmet verdikleri kişilerle doğru ve etkili iletişim kurarak, güvenlik hizmetlerinin kalitesini artırırlar.</a:t>
            </a:r>
            <a:endParaRPr lang="tr-TR" sz="2500" dirty="0">
              <a:effectLst/>
              <a:latin typeface="Times New Roman" panose="02020603050405020304" pitchFamily="18" charset="0"/>
              <a:ea typeface="Times New Roman" panose="02020603050405020304" pitchFamily="18" charset="0"/>
            </a:endParaRPr>
          </a:p>
          <a:p>
            <a:r>
              <a:rPr lang="tr-TR" sz="2500" b="1" dirty="0">
                <a:solidFill>
                  <a:srgbClr val="FFFF00"/>
                </a:solidFill>
                <a:effectLst/>
                <a:latin typeface="Arial Narrow" panose="020B0606020202030204" pitchFamily="34" charset="0"/>
                <a:ea typeface="Times New Roman" panose="02020603050405020304" pitchFamily="18" charset="0"/>
              </a:rPr>
              <a:t>3.Risk Analizi ve Müdahale;</a:t>
            </a:r>
            <a:r>
              <a:rPr lang="tr-TR" sz="2500" dirty="0">
                <a:solidFill>
                  <a:srgbClr val="FFFF00"/>
                </a:solidFill>
                <a:effectLst/>
                <a:latin typeface="Arial Narrow" panose="020B0606020202030204" pitchFamily="34" charset="0"/>
                <a:ea typeface="Times New Roman" panose="02020603050405020304" pitchFamily="18" charset="0"/>
              </a:rPr>
              <a:t> </a:t>
            </a:r>
            <a:r>
              <a:rPr lang="tr-TR" sz="2500" dirty="0">
                <a:effectLst/>
                <a:latin typeface="Arial Narrow" panose="020B0606020202030204" pitchFamily="34" charset="0"/>
                <a:ea typeface="Times New Roman" panose="02020603050405020304" pitchFamily="18" charset="0"/>
              </a:rPr>
              <a:t>Meslek kültürü, güvenlik görevlilerinin olayları önceden tahmin etme ve riskleri analiz etme yeteneklerini güçlendirir. Bu sayede, potansiyel tehditlere karşı proaktif önlemler alabilir ve gerektiğinde hızlı ve etkili müdahale edebilirler.</a:t>
            </a:r>
            <a:endParaRPr lang="tr-TR" sz="2500" dirty="0">
              <a:effectLst/>
              <a:latin typeface="Times New Roman" panose="02020603050405020304" pitchFamily="18" charset="0"/>
              <a:ea typeface="Times New Roman" panose="02020603050405020304" pitchFamily="18" charset="0"/>
            </a:endParaRPr>
          </a:p>
          <a:p>
            <a:r>
              <a:rPr lang="tr-TR" sz="2500" b="1" dirty="0">
                <a:solidFill>
                  <a:srgbClr val="FFFF00"/>
                </a:solidFill>
                <a:effectLst/>
                <a:latin typeface="Arial Narrow" panose="020B0606020202030204" pitchFamily="34" charset="0"/>
                <a:ea typeface="Times New Roman" panose="02020603050405020304" pitchFamily="18" charset="0"/>
              </a:rPr>
              <a:t>4.Teknolojik Yetkinlik;</a:t>
            </a:r>
            <a:r>
              <a:rPr lang="tr-TR" sz="2500" dirty="0">
                <a:solidFill>
                  <a:srgbClr val="FFFF00"/>
                </a:solidFill>
                <a:effectLst/>
                <a:latin typeface="Arial Narrow" panose="020B0606020202030204" pitchFamily="34" charset="0"/>
                <a:ea typeface="Times New Roman" panose="02020603050405020304" pitchFamily="18" charset="0"/>
              </a:rPr>
              <a:t> </a:t>
            </a:r>
            <a:r>
              <a:rPr lang="tr-TR" sz="2500" dirty="0">
                <a:effectLst/>
                <a:latin typeface="Arial Narrow" panose="020B0606020202030204" pitchFamily="34" charset="0"/>
                <a:ea typeface="Times New Roman" panose="02020603050405020304" pitchFamily="18" charset="0"/>
              </a:rPr>
              <a:t>Güvenlik meslek kültürü, teknoloji kullanımının önemini vurgular. Özel güvenlik görevlileri, güvenlik sistemlerini ve teknolojik araçları etkin şekilde kullanarak, güvenlik hizmetlerinin etkinliğini artırırlar.</a:t>
            </a:r>
            <a:endParaRPr lang="tr-TR" sz="2500" dirty="0">
              <a:effectLst/>
              <a:latin typeface="Times New Roman" panose="02020603050405020304" pitchFamily="18" charset="0"/>
              <a:ea typeface="Times New Roman" panose="02020603050405020304" pitchFamily="18" charset="0"/>
            </a:endParaRPr>
          </a:p>
          <a:p>
            <a:r>
              <a:rPr lang="tr-TR" sz="2500" b="1" dirty="0">
                <a:solidFill>
                  <a:srgbClr val="FFFF00"/>
                </a:solidFill>
                <a:effectLst/>
                <a:latin typeface="Arial Narrow" panose="020B0606020202030204" pitchFamily="34" charset="0"/>
                <a:ea typeface="Times New Roman" panose="02020603050405020304" pitchFamily="18" charset="0"/>
              </a:rPr>
              <a:t>5. Müşteri Memnuniyeti;</a:t>
            </a:r>
            <a:r>
              <a:rPr lang="tr-TR" sz="2500" dirty="0">
                <a:solidFill>
                  <a:srgbClr val="FFFF00"/>
                </a:solidFill>
                <a:effectLst/>
                <a:latin typeface="Arial Narrow" panose="020B0606020202030204" pitchFamily="34" charset="0"/>
                <a:ea typeface="Times New Roman" panose="02020603050405020304" pitchFamily="18" charset="0"/>
              </a:rPr>
              <a:t> </a:t>
            </a:r>
            <a:r>
              <a:rPr lang="tr-TR" sz="2500" dirty="0">
                <a:effectLst/>
                <a:latin typeface="Arial Narrow" panose="020B0606020202030204" pitchFamily="34" charset="0"/>
                <a:ea typeface="Times New Roman" panose="02020603050405020304" pitchFamily="18" charset="0"/>
              </a:rPr>
              <a:t>Güçlü bir meslek kültürü, güvenlik görevlilerinin müşteri memnuniyetine önem vermelerini sağlar. İyi hizmet sunma anlayışı, müşterilerle olan ilişkilerde güvenin ve memnuniyetin artmasına katkıda bulunur.</a:t>
            </a:r>
            <a:endParaRPr lang="tr-TR" sz="2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450807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D2320-EA6A-DE9B-5B2A-5A456259B164}"/>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2B41A02A-6AB6-2C94-B98D-C7C4E2C22F91}"/>
              </a:ext>
            </a:extLst>
          </p:cNvPr>
          <p:cNvSpPr txBox="1"/>
          <p:nvPr/>
        </p:nvSpPr>
        <p:spPr>
          <a:xfrm>
            <a:off x="600891" y="612845"/>
            <a:ext cx="10842172" cy="6001643"/>
          </a:xfrm>
          <a:prstGeom prst="rect">
            <a:avLst/>
          </a:prstGeom>
          <a:noFill/>
        </p:spPr>
        <p:txBody>
          <a:bodyPr wrap="square">
            <a:spAutoFit/>
          </a:bodyPr>
          <a:lstStyle/>
          <a:p>
            <a:r>
              <a:rPr lang="tr-TR" sz="2400" dirty="0">
                <a:solidFill>
                  <a:srgbClr val="00B0F0"/>
                </a:solidFill>
              </a:rPr>
              <a:t>Güvenlik</a:t>
            </a:r>
          </a:p>
          <a:p>
            <a:r>
              <a:rPr lang="tr-TR" sz="2400" dirty="0"/>
              <a:t>Güvenlik, devletlerin vatandaşlarını iç ve dış tehditlere karşı koruma sorumluluğunu ifade eder. Güvenlik, şu alanlarda önem taşır:</a:t>
            </a:r>
          </a:p>
          <a:p>
            <a:r>
              <a:rPr lang="tr-TR" sz="2400" dirty="0">
                <a:solidFill>
                  <a:srgbClr val="00B0F0"/>
                </a:solidFill>
              </a:rPr>
              <a:t>Kamusal Düzenin Korunması; </a:t>
            </a:r>
            <a:r>
              <a:rPr lang="tr-TR" sz="2400" dirty="0"/>
              <a:t>Suçların önlenmesi, kolluk kuvvetleri ve adli sistem aracılığıyla sağlanır.</a:t>
            </a:r>
          </a:p>
          <a:p>
            <a:r>
              <a:rPr lang="tr-TR" sz="2400" dirty="0">
                <a:solidFill>
                  <a:srgbClr val="00B0F0"/>
                </a:solidFill>
              </a:rPr>
              <a:t>Terörizm ve Şiddetle Mücadele; </a:t>
            </a:r>
            <a:r>
              <a:rPr lang="tr-TR" sz="2400" dirty="0"/>
              <a:t>Terör saldırılarına ve şiddet olaylarına karşı koruma sağlanır.</a:t>
            </a:r>
          </a:p>
          <a:p>
            <a:r>
              <a:rPr lang="tr-TR" sz="2400" dirty="0">
                <a:solidFill>
                  <a:srgbClr val="00B0F0"/>
                </a:solidFill>
              </a:rPr>
              <a:t>Sınır Güvenliği; </a:t>
            </a:r>
            <a:r>
              <a:rPr lang="tr-TR" sz="2400" dirty="0"/>
              <a:t>Ülkenin sınırlarını yasa dışı geçişlere ve tehditlere karşı koruma.</a:t>
            </a:r>
          </a:p>
          <a:p>
            <a:r>
              <a:rPr lang="tr-TR" sz="2400" dirty="0">
                <a:solidFill>
                  <a:srgbClr val="00B0F0"/>
                </a:solidFill>
              </a:rPr>
              <a:t>Siber Güvenlik; </a:t>
            </a:r>
            <a:r>
              <a:rPr lang="tr-TR" sz="2400" dirty="0"/>
              <a:t>Bilgi ve iletişim sistemlerinin güvenliğinin sağlanması.</a:t>
            </a:r>
          </a:p>
          <a:p>
            <a:r>
              <a:rPr lang="tr-TR" sz="2400" dirty="0">
                <a:solidFill>
                  <a:srgbClr val="00B0F0"/>
                </a:solidFill>
              </a:rPr>
              <a:t>İnsan Hakları ve Güvenlik Dengesi</a:t>
            </a:r>
          </a:p>
          <a:p>
            <a:r>
              <a:rPr lang="tr-TR" sz="2400" dirty="0"/>
              <a:t>Güvenlik ve insan hakları arasında sağlanması gereken hassas bir denge vardır. Devletlerin güvenliği sağlarken insan haklarına saygı göstermesi gerekmektedir. Örneğin:</a:t>
            </a:r>
          </a:p>
          <a:p>
            <a:r>
              <a:rPr lang="tr-TR" sz="2400" dirty="0">
                <a:solidFill>
                  <a:srgbClr val="00B0F0"/>
                </a:solidFill>
              </a:rPr>
              <a:t>Gözaltı ve Tutuklama; </a:t>
            </a:r>
            <a:r>
              <a:rPr lang="tr-TR" sz="2400" dirty="0"/>
              <a:t>Gözaltı ve tutuklama işlemlerinde insan haklarına uygun davranılmalı ve hukukun üstünlüğü ilkesine uyulmalıdır.</a:t>
            </a:r>
          </a:p>
        </p:txBody>
      </p:sp>
    </p:spTree>
    <p:extLst>
      <p:ext uri="{BB962C8B-B14F-4D97-AF65-F5344CB8AC3E}">
        <p14:creationId xmlns:p14="http://schemas.microsoft.com/office/powerpoint/2010/main" val="24391775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0D5A3-2E9B-DF35-1C16-EAE8AD0946EF}"/>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189BD7D2-CC72-C6E3-8AE2-D87792271063}"/>
              </a:ext>
            </a:extLst>
          </p:cNvPr>
          <p:cNvSpPr txBox="1"/>
          <p:nvPr/>
        </p:nvSpPr>
        <p:spPr>
          <a:xfrm>
            <a:off x="457200" y="363915"/>
            <a:ext cx="10894423" cy="6494085"/>
          </a:xfrm>
          <a:prstGeom prst="rect">
            <a:avLst/>
          </a:prstGeom>
          <a:noFill/>
        </p:spPr>
        <p:txBody>
          <a:bodyPr wrap="square">
            <a:spAutoFit/>
          </a:bodyPr>
          <a:lstStyle/>
          <a:p>
            <a:r>
              <a:rPr lang="tr-TR" sz="3200" dirty="0">
                <a:solidFill>
                  <a:srgbClr val="00B0F0"/>
                </a:solidFill>
              </a:rPr>
              <a:t>Gözetim ve İzleme; </a:t>
            </a:r>
            <a:r>
              <a:rPr lang="tr-TR" sz="3200" dirty="0"/>
              <a:t>Güvenlik önlemleri, bireylerin özel hayatlarına müdahale etmeden uygulanmalıdır.</a:t>
            </a:r>
          </a:p>
          <a:p>
            <a:r>
              <a:rPr lang="tr-TR" sz="3200" dirty="0"/>
              <a:t>     Bu dengenin korunması, demokratik bir toplumun temel ilkelerinden biridir. Güvenlik sağlanırken insan haklarının ihlal edilmemesi büyük önem taşır.</a:t>
            </a:r>
          </a:p>
          <a:p>
            <a:r>
              <a:rPr lang="tr-TR" sz="3200" dirty="0"/>
              <a:t>İnsanlar “insan” olmaları nedeniyle birtakım haklara sahiptir. Bütün insanlar bu haklara sahiptir ve haklar süreklidir, </a:t>
            </a:r>
            <a:r>
              <a:rPr lang="tr-TR" sz="3200" dirty="0">
                <a:solidFill>
                  <a:schemeClr val="accent4">
                    <a:lumMod val="60000"/>
                    <a:lumOff val="40000"/>
                  </a:schemeClr>
                </a:solidFill>
              </a:rPr>
              <a:t>insan haklarının temel özellikleri</a:t>
            </a:r>
          </a:p>
          <a:p>
            <a:r>
              <a:rPr lang="tr-TR" sz="3200" dirty="0"/>
              <a:t>•	Bireyseldir.</a:t>
            </a:r>
          </a:p>
          <a:p>
            <a:r>
              <a:rPr lang="tr-TR" sz="3200" dirty="0"/>
              <a:t>•	Doğuştan kazanılır.</a:t>
            </a:r>
          </a:p>
          <a:p>
            <a:r>
              <a:rPr lang="tr-TR" sz="3200" dirty="0"/>
              <a:t>•	Evrensel ve geneldir.</a:t>
            </a:r>
          </a:p>
          <a:p>
            <a:r>
              <a:rPr lang="tr-TR" sz="3200" dirty="0"/>
              <a:t>•	Dokunulmaz.</a:t>
            </a:r>
          </a:p>
          <a:p>
            <a:r>
              <a:rPr lang="tr-TR" sz="3200" dirty="0"/>
              <a:t>•	Vazgeçilemez ve devredilemez.</a:t>
            </a:r>
          </a:p>
        </p:txBody>
      </p:sp>
    </p:spTree>
    <p:extLst>
      <p:ext uri="{BB962C8B-B14F-4D97-AF65-F5344CB8AC3E}">
        <p14:creationId xmlns:p14="http://schemas.microsoft.com/office/powerpoint/2010/main" val="28500476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2CDE5-50C4-B533-A49E-8F195CF2ADFC}"/>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678C30CE-1B20-266D-74E8-6CA80218004F}"/>
              </a:ext>
            </a:extLst>
          </p:cNvPr>
          <p:cNvSpPr txBox="1"/>
          <p:nvPr/>
        </p:nvSpPr>
        <p:spPr>
          <a:xfrm>
            <a:off x="470263" y="140151"/>
            <a:ext cx="11560628" cy="6360716"/>
          </a:xfrm>
          <a:prstGeom prst="rect">
            <a:avLst/>
          </a:prstGeom>
          <a:noFill/>
        </p:spPr>
        <p:txBody>
          <a:bodyPr wrap="square">
            <a:spAutoFit/>
          </a:bodyPr>
          <a:lstStyle/>
          <a:p>
            <a:r>
              <a:rPr lang="tr-TR" sz="2000" b="1" dirty="0">
                <a:solidFill>
                  <a:srgbClr val="FFFF00"/>
                </a:solidFill>
                <a:effectLst/>
                <a:latin typeface="Arial Narrow" panose="020B0606020202030204" pitchFamily="34" charset="0"/>
                <a:ea typeface="Times New Roman" panose="02020603050405020304" pitchFamily="18" charset="0"/>
                <a:cs typeface="TimesNewRomanPSMT"/>
              </a:rPr>
              <a:t>Birinci Kuşak İnsan Hakları: </a:t>
            </a:r>
            <a:r>
              <a:rPr lang="tr-TR" sz="2000" dirty="0">
                <a:effectLst/>
                <a:latin typeface="Arial Narrow" panose="020B0606020202030204" pitchFamily="34" charset="0"/>
                <a:ea typeface="Times New Roman" panose="02020603050405020304" pitchFamily="18" charset="0"/>
              </a:rPr>
              <a:t>Birinci kuşak insan hakları, klasik haklar olarak da bilinir ve esasen özgürlük ve siyasi hayata katılımla ilgilidir. Bu haklar, bireyleri devletin müdahalelerine karşı korur ve devletin pasif bir tutum sergilemesini gerektirir. İşte birinci kuşak insan hakları</a:t>
            </a:r>
            <a:endParaRPr lang="tr-TR" sz="2000" dirty="0">
              <a:effectLst/>
              <a:latin typeface="Times New Roman" panose="02020603050405020304" pitchFamily="18" charset="0"/>
              <a:ea typeface="Times New Roman" panose="02020603050405020304" pitchFamily="18" charset="0"/>
            </a:endParaRPr>
          </a:p>
          <a:p>
            <a:pPr marL="342900" lvl="0" indent="-342900">
              <a:lnSpc>
                <a:spcPct val="115000"/>
              </a:lnSpc>
              <a:buSzPts val="1000"/>
              <a:buFont typeface="Symbol" panose="05050102010706020507" pitchFamily="18" charset="2"/>
              <a:buChar char=""/>
              <a:tabLst>
                <a:tab pos="318770" algn="l"/>
              </a:tabLst>
            </a:pPr>
            <a:r>
              <a:rPr lang="tr-TR" sz="2000" dirty="0">
                <a:effectLst/>
                <a:latin typeface="Arial Narrow" panose="020B0606020202030204" pitchFamily="34" charset="0"/>
                <a:ea typeface="Calibri" panose="020F0502020204030204" pitchFamily="34" charset="0"/>
                <a:cs typeface="TimesNewRomanPSMT"/>
              </a:rPr>
              <a:t>Yaşama hakkı ve kişi dokunulmazlığı,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318770" algn="l"/>
              </a:tabLst>
            </a:pPr>
            <a:r>
              <a:rPr lang="tr-TR" sz="2000" dirty="0">
                <a:effectLst/>
                <a:latin typeface="Arial Narrow" panose="020B0606020202030204" pitchFamily="34" charset="0"/>
                <a:ea typeface="Calibri" panose="020F0502020204030204" pitchFamily="34" charset="0"/>
                <a:cs typeface="TimesNewRomanPSMT"/>
              </a:rPr>
              <a:t>İşkence ve kötü muamele yasağı, Kişi özgürlüğü ve güvenliği,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318770" algn="l"/>
              </a:tabLst>
            </a:pPr>
            <a:r>
              <a:rPr lang="tr-TR" sz="2000" dirty="0">
                <a:effectLst/>
                <a:latin typeface="Arial Narrow" panose="020B0606020202030204" pitchFamily="34" charset="0"/>
                <a:ea typeface="Calibri" panose="020F0502020204030204" pitchFamily="34" charset="0"/>
                <a:cs typeface="TimesNewRomanPSMT"/>
              </a:rPr>
              <a:t>Düşünce ve ifade özgürlüğü,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318770" algn="l"/>
              </a:tabLst>
            </a:pPr>
            <a:r>
              <a:rPr lang="tr-TR" sz="2000" dirty="0">
                <a:effectLst/>
                <a:latin typeface="Arial Narrow" panose="020B0606020202030204" pitchFamily="34" charset="0"/>
                <a:ea typeface="Calibri" panose="020F0502020204030204" pitchFamily="34" charset="0"/>
                <a:cs typeface="TimesNewRomanPSMT"/>
              </a:rPr>
              <a:t>Din ve vicdan özgürlüğü,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318770" algn="l"/>
              </a:tabLst>
            </a:pPr>
            <a:r>
              <a:rPr lang="tr-TR" sz="2000" dirty="0">
                <a:effectLst/>
                <a:latin typeface="Arial Narrow" panose="020B0606020202030204" pitchFamily="34" charset="0"/>
                <a:ea typeface="Calibri" panose="020F0502020204030204" pitchFamily="34" charset="0"/>
                <a:cs typeface="TimesNewRomanPSMT"/>
              </a:rPr>
              <a:t>Özel hayatın gizliliği hakkı,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318770" algn="l"/>
              </a:tabLst>
            </a:pPr>
            <a:r>
              <a:rPr lang="tr-TR" sz="2000" dirty="0">
                <a:effectLst/>
                <a:latin typeface="Arial Narrow" panose="020B0606020202030204" pitchFamily="34" charset="0"/>
                <a:ea typeface="Calibri" panose="020F0502020204030204" pitchFamily="34" charset="0"/>
                <a:cs typeface="TimesNewRomanPSMT"/>
              </a:rPr>
              <a:t>Adil yargılanma hakkı,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318770" algn="l"/>
              </a:tabLst>
            </a:pPr>
            <a:r>
              <a:rPr lang="tr-TR" sz="2000" dirty="0">
                <a:effectLst/>
                <a:latin typeface="Arial Narrow" panose="020B0606020202030204" pitchFamily="34" charset="0"/>
                <a:ea typeface="Calibri" panose="020F0502020204030204" pitchFamily="34" charset="0"/>
                <a:cs typeface="TimesNewRomanPSMT"/>
              </a:rPr>
              <a:t>Mülkiyet hakkı,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318770" algn="l"/>
              </a:tabLst>
            </a:pPr>
            <a:r>
              <a:rPr lang="tr-TR" sz="2000" dirty="0">
                <a:effectLst/>
                <a:latin typeface="Arial Narrow" panose="020B0606020202030204" pitchFamily="34" charset="0"/>
                <a:ea typeface="Calibri" panose="020F0502020204030204" pitchFamily="34" charset="0"/>
                <a:cs typeface="TimesNewRomanPSMT"/>
              </a:rPr>
              <a:t>Ayrımcılık yasağı,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318770" algn="l"/>
              </a:tabLst>
            </a:pPr>
            <a:r>
              <a:rPr lang="tr-TR" sz="2000" dirty="0">
                <a:effectLst/>
                <a:latin typeface="Arial Narrow" panose="020B0606020202030204" pitchFamily="34" charset="0"/>
                <a:ea typeface="Calibri" panose="020F0502020204030204" pitchFamily="34" charset="0"/>
                <a:cs typeface="TimesNewRomanPSMT"/>
              </a:rPr>
              <a:t>Toplantı ve gösteri yürüyüşü hakkı,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318770" algn="l"/>
              </a:tabLst>
            </a:pPr>
            <a:r>
              <a:rPr lang="tr-TR" sz="2000" dirty="0">
                <a:effectLst/>
                <a:latin typeface="Arial Narrow" panose="020B0606020202030204" pitchFamily="34" charset="0"/>
                <a:ea typeface="Calibri" panose="020F0502020204030204" pitchFamily="34" charset="0"/>
                <a:cs typeface="TimesNewRomanPSMT"/>
              </a:rPr>
              <a:t>Çalışma özgürlüğü,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318770" algn="l"/>
              </a:tabLst>
            </a:pPr>
            <a:r>
              <a:rPr lang="tr-TR" sz="2000" dirty="0">
                <a:effectLst/>
                <a:latin typeface="Arial Narrow" panose="020B0606020202030204" pitchFamily="34" charset="0"/>
                <a:ea typeface="Calibri" panose="020F0502020204030204" pitchFamily="34" charset="0"/>
                <a:cs typeface="TimesNewRomanPSMT"/>
              </a:rPr>
              <a:t>Dilekçe hakkı,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318770" algn="l"/>
              </a:tabLst>
            </a:pPr>
            <a:r>
              <a:rPr lang="tr-TR" sz="2000" dirty="0">
                <a:effectLst/>
                <a:latin typeface="Arial Narrow" panose="020B0606020202030204" pitchFamily="34" charset="0"/>
                <a:ea typeface="Calibri" panose="020F0502020204030204" pitchFamily="34" charset="0"/>
                <a:cs typeface="TimesNewRomanPSMT"/>
              </a:rPr>
              <a:t>Seçme ve seçilme hakkı,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318770" algn="l"/>
              </a:tabLst>
            </a:pPr>
            <a:r>
              <a:rPr lang="tr-TR" sz="2000" dirty="0">
                <a:effectLst/>
                <a:latin typeface="Arial Narrow" panose="020B0606020202030204" pitchFamily="34" charset="0"/>
                <a:ea typeface="Calibri" panose="020F0502020204030204" pitchFamily="34" charset="0"/>
                <a:cs typeface="TimesNewRomanPSMT"/>
              </a:rPr>
              <a:t>Kamu hizmetlerine girme hakkı.</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90170"/>
            <a:r>
              <a:rPr lang="tr-TR" sz="2000" dirty="0">
                <a:effectLst/>
                <a:latin typeface="Arial Narrow" panose="020B0606020202030204" pitchFamily="34" charset="0"/>
                <a:ea typeface="Times New Roman" panose="02020603050405020304" pitchFamily="18" charset="0"/>
              </a:rPr>
              <a:t>Bu haklar, 1948 yılında kabul edilen İnsan Hakları Evrensel Bildirgesi'nin 3 ila 21. maddeleri arasında yer alır ve daha sonra 1966 Kişisel ve Siyasal Haklar Uluslararası Sözleşmesi ile uluslararası hukukta statü kazanmıştır</a:t>
            </a:r>
            <a:endParaRPr lang="tr-TR"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173958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86262-9807-6784-6367-5734C2DB4109}"/>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B2A0C516-29EC-23D5-4483-1E4C49C15DFF}"/>
              </a:ext>
            </a:extLst>
          </p:cNvPr>
          <p:cNvSpPr txBox="1"/>
          <p:nvPr/>
        </p:nvSpPr>
        <p:spPr>
          <a:xfrm>
            <a:off x="182879" y="400946"/>
            <a:ext cx="11495314" cy="6302238"/>
          </a:xfrm>
          <a:prstGeom prst="rect">
            <a:avLst/>
          </a:prstGeom>
          <a:noFill/>
        </p:spPr>
        <p:txBody>
          <a:bodyPr wrap="square">
            <a:spAutoFit/>
          </a:bodyPr>
          <a:lstStyle/>
          <a:p>
            <a:r>
              <a:rPr lang="tr-TR" sz="2600" b="1" dirty="0">
                <a:solidFill>
                  <a:srgbClr val="FFFF00"/>
                </a:solidFill>
                <a:effectLst/>
                <a:latin typeface="Arial Narrow" panose="020B0606020202030204" pitchFamily="34" charset="0"/>
                <a:ea typeface="Times New Roman" panose="02020603050405020304" pitchFamily="18" charset="0"/>
                <a:cs typeface="TimesNewRomanPSMT"/>
              </a:rPr>
              <a:t>İkinci Kuşak İnsan Hakları: </a:t>
            </a:r>
            <a:r>
              <a:rPr lang="tr-TR" sz="2600" dirty="0">
                <a:effectLst/>
                <a:latin typeface="Arial Narrow" panose="020B0606020202030204" pitchFamily="34" charset="0"/>
                <a:ea typeface="Times New Roman" panose="02020603050405020304" pitchFamily="18" charset="0"/>
              </a:rPr>
              <a:t>İkinci kuşak insan hakları, sosyal, ekonomik ve kültürel hakları kapsar. Bu haklar, bireylerin refahı ve yaşam kalitesini artırmak amacıyla devletlerin aktif olarak politika ve hizmetler geliştirmesini gerektirir. ikinci kuşak insan hakları;</a:t>
            </a:r>
            <a:endParaRPr lang="tr-TR" sz="2600" dirty="0">
              <a:effectLst/>
              <a:latin typeface="Times New Roman" panose="02020603050405020304" pitchFamily="18" charset="0"/>
              <a:ea typeface="Times New Roman" panose="02020603050405020304" pitchFamily="18" charset="0"/>
            </a:endParaRPr>
          </a:p>
          <a:p>
            <a:pPr marL="342900" lvl="0" indent="-342900">
              <a:lnSpc>
                <a:spcPct val="115000"/>
              </a:lnSpc>
              <a:buSzPts val="1000"/>
              <a:buFont typeface="Symbol" panose="05050102010706020507" pitchFamily="18" charset="2"/>
              <a:buChar char=""/>
              <a:tabLst>
                <a:tab pos="318770" algn="l"/>
              </a:tabLst>
            </a:pPr>
            <a:r>
              <a:rPr lang="tr-TR" sz="2600" dirty="0">
                <a:effectLst/>
                <a:latin typeface="Arial Narrow" panose="020B0606020202030204" pitchFamily="34" charset="0"/>
                <a:ea typeface="Calibri" panose="020F0502020204030204" pitchFamily="34" charset="0"/>
                <a:cs typeface="TimesNewRomanPSMT"/>
              </a:rPr>
              <a:t>Kültürel yaşama katılma hakkı, </a:t>
            </a:r>
            <a:endParaRPr lang="tr-TR"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318770" algn="l"/>
              </a:tabLst>
            </a:pPr>
            <a:r>
              <a:rPr lang="tr-TR" sz="2600" dirty="0">
                <a:effectLst/>
                <a:latin typeface="Arial Narrow" panose="020B0606020202030204" pitchFamily="34" charset="0"/>
                <a:ea typeface="Calibri" panose="020F0502020204030204" pitchFamily="34" charset="0"/>
                <a:cs typeface="TimesNewRomanPSMT"/>
              </a:rPr>
              <a:t>Sağlık hakkı, </a:t>
            </a:r>
            <a:endParaRPr lang="tr-TR"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318770" algn="l"/>
              </a:tabLst>
            </a:pPr>
            <a:r>
              <a:rPr lang="tr-TR" sz="2600" dirty="0">
                <a:effectLst/>
                <a:latin typeface="Arial Narrow" panose="020B0606020202030204" pitchFamily="34" charset="0"/>
                <a:ea typeface="Calibri" panose="020F0502020204030204" pitchFamily="34" charset="0"/>
                <a:cs typeface="TimesNewRomanPSMT"/>
              </a:rPr>
              <a:t>Eğitim hakkı, </a:t>
            </a:r>
            <a:endParaRPr lang="tr-TR"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318770" algn="l"/>
              </a:tabLst>
            </a:pPr>
            <a:r>
              <a:rPr lang="tr-TR" sz="2600" dirty="0">
                <a:effectLst/>
                <a:latin typeface="Arial Narrow" panose="020B0606020202030204" pitchFamily="34" charset="0"/>
                <a:ea typeface="Calibri" panose="020F0502020204030204" pitchFamily="34" charset="0"/>
                <a:cs typeface="TimesNewRomanPSMT"/>
              </a:rPr>
              <a:t>Yeterli yaşama düzeyi hakkı, </a:t>
            </a:r>
            <a:endParaRPr lang="tr-TR"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318770" algn="l"/>
              </a:tabLst>
            </a:pPr>
            <a:r>
              <a:rPr lang="tr-TR" sz="2600" dirty="0">
                <a:effectLst/>
                <a:latin typeface="Arial Narrow" panose="020B0606020202030204" pitchFamily="34" charset="0"/>
                <a:ea typeface="Calibri" panose="020F0502020204030204" pitchFamily="34" charset="0"/>
                <a:cs typeface="TimesNewRomanPSMT"/>
              </a:rPr>
              <a:t>Toplu sözleşme ve grev hakkı, </a:t>
            </a:r>
            <a:endParaRPr lang="tr-TR"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318770" algn="l"/>
              </a:tabLst>
            </a:pPr>
            <a:r>
              <a:rPr lang="tr-TR" sz="2600" dirty="0">
                <a:effectLst/>
                <a:latin typeface="Arial Narrow" panose="020B0606020202030204" pitchFamily="34" charset="0"/>
                <a:ea typeface="Calibri" panose="020F0502020204030204" pitchFamily="34" charset="0"/>
                <a:cs typeface="TimesNewRomanPSMT"/>
              </a:rPr>
              <a:t>Sendika kurma hakkı, </a:t>
            </a:r>
            <a:endParaRPr lang="tr-TR"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318770" algn="l"/>
              </a:tabLst>
            </a:pPr>
            <a:r>
              <a:rPr lang="tr-TR" sz="2600" dirty="0">
                <a:effectLst/>
                <a:latin typeface="Arial Narrow" panose="020B0606020202030204" pitchFamily="34" charset="0"/>
                <a:ea typeface="Calibri" panose="020F0502020204030204" pitchFamily="34" charset="0"/>
                <a:cs typeface="TimesNewRomanPSMT"/>
              </a:rPr>
              <a:t>Sosyal güvenlik hakkı, </a:t>
            </a:r>
            <a:endParaRPr lang="tr-TR"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318770" algn="l"/>
              </a:tabLst>
            </a:pPr>
            <a:r>
              <a:rPr lang="tr-TR" sz="2600" dirty="0">
                <a:effectLst/>
                <a:latin typeface="Arial Narrow" panose="020B0606020202030204" pitchFamily="34" charset="0"/>
                <a:ea typeface="Calibri" panose="020F0502020204030204" pitchFamily="34" charset="0"/>
                <a:cs typeface="TimesNewRomanPSMT"/>
              </a:rPr>
              <a:t>Çalışma hakkı.</a:t>
            </a:r>
            <a:endParaRPr lang="tr-TR" sz="2600" dirty="0">
              <a:effectLst/>
              <a:latin typeface="Calibri" panose="020F0502020204030204" pitchFamily="34" charset="0"/>
              <a:ea typeface="Calibri" panose="020F0502020204030204" pitchFamily="34" charset="0"/>
              <a:cs typeface="Times New Roman" panose="02020603050405020304" pitchFamily="18" charset="0"/>
            </a:endParaRPr>
          </a:p>
          <a:p>
            <a:pPr marL="90170"/>
            <a:r>
              <a:rPr lang="tr-TR" sz="2600" dirty="0">
                <a:effectLst/>
                <a:latin typeface="Arial Narrow" panose="020B0606020202030204" pitchFamily="34" charset="0"/>
                <a:ea typeface="Times New Roman" panose="02020603050405020304" pitchFamily="18" charset="0"/>
              </a:rPr>
              <a:t>Bu haklar, 1948 İnsan Hakları Evrensel Bildirgesi'nin 22 ila 27. maddeleri arasında yer alır ve daha sonra 1966 Ekonomik, Sosyal ve Kültürel Haklar Uluslararası Sözleşmesi ile uluslararası hukukta statü kazanmıştır.</a:t>
            </a:r>
            <a:endParaRPr lang="tr-TR" sz="2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98661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B7308-0C27-5F2D-F3B3-D20C9597448D}"/>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6816A60E-DC7F-B5D2-D41C-A3ABD4B6AAA2}"/>
              </a:ext>
            </a:extLst>
          </p:cNvPr>
          <p:cNvSpPr txBox="1"/>
          <p:nvPr/>
        </p:nvSpPr>
        <p:spPr>
          <a:xfrm>
            <a:off x="300446" y="449668"/>
            <a:ext cx="11247120" cy="5714385"/>
          </a:xfrm>
          <a:prstGeom prst="rect">
            <a:avLst/>
          </a:prstGeom>
          <a:noFill/>
        </p:spPr>
        <p:txBody>
          <a:bodyPr wrap="square">
            <a:spAutoFit/>
          </a:bodyPr>
          <a:lstStyle/>
          <a:p>
            <a:r>
              <a:rPr lang="tr-TR" sz="2800" b="1" dirty="0">
                <a:solidFill>
                  <a:srgbClr val="FFFF00"/>
                </a:solidFill>
                <a:effectLst/>
                <a:latin typeface="Arial Narrow" panose="020B0606020202030204" pitchFamily="34" charset="0"/>
                <a:ea typeface="Times New Roman" panose="02020603050405020304" pitchFamily="18" charset="0"/>
                <a:cs typeface="TimesNewRomanPSMT"/>
              </a:rPr>
              <a:t>Üçüncü Kuşak İnsan Hakları: </a:t>
            </a:r>
            <a:r>
              <a:rPr lang="tr-TR" sz="2800" dirty="0">
                <a:effectLst/>
                <a:latin typeface="Arial Narrow" panose="020B0606020202030204" pitchFamily="34" charset="0"/>
                <a:ea typeface="Times New Roman" panose="02020603050405020304" pitchFamily="18" charset="0"/>
              </a:rPr>
              <a:t>Üçüncü kuşak insan hakları, dayanışma hakları olarak da adlandırılır ve daha çok kolektif hakları ifade eder. Bu haklar, bireylerin yanı sıra toplumların ve milletlerin ortak çıkarlarını korur ve genellikle devletler arası işbirliği ve dayanışmayı gerektirir. Üçüncü kuşak insan hakları;</a:t>
            </a:r>
            <a:endParaRPr lang="tr-TR" sz="2800" dirty="0">
              <a:effectLst/>
              <a:latin typeface="Times New Roman" panose="02020603050405020304" pitchFamily="18" charset="0"/>
              <a:ea typeface="Times New Roman" panose="02020603050405020304" pitchFamily="18" charset="0"/>
            </a:endParaRPr>
          </a:p>
          <a:p>
            <a:pPr marL="342900" lvl="0" indent="-342900">
              <a:lnSpc>
                <a:spcPct val="115000"/>
              </a:lnSpc>
              <a:buSzPts val="1000"/>
              <a:buFont typeface="Symbol" panose="05050102010706020507" pitchFamily="18" charset="2"/>
              <a:buChar char=""/>
              <a:tabLst>
                <a:tab pos="318770" algn="l"/>
              </a:tabLst>
            </a:pPr>
            <a:r>
              <a:rPr lang="tr-TR" sz="2800" dirty="0">
                <a:effectLst/>
                <a:latin typeface="Arial Narrow" panose="020B0606020202030204" pitchFamily="34" charset="0"/>
                <a:ea typeface="Calibri" panose="020F0502020204030204" pitchFamily="34" charset="0"/>
                <a:cs typeface="TimesNewRomanPSMT"/>
              </a:rPr>
              <a:t>Temiz çevre hakkı, </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318770" algn="l"/>
              </a:tabLst>
            </a:pPr>
            <a:r>
              <a:rPr lang="tr-TR" sz="2800" dirty="0">
                <a:effectLst/>
                <a:latin typeface="Arial Narrow" panose="020B0606020202030204" pitchFamily="34" charset="0"/>
                <a:ea typeface="Calibri" panose="020F0502020204030204" pitchFamily="34" charset="0"/>
                <a:cs typeface="TimesNewRomanPSMT"/>
              </a:rPr>
              <a:t>Barış içinde yaşama hakkı, </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318770" algn="l"/>
              </a:tabLst>
            </a:pPr>
            <a:r>
              <a:rPr lang="tr-TR" sz="2800" dirty="0">
                <a:effectLst/>
                <a:latin typeface="Arial Narrow" panose="020B0606020202030204" pitchFamily="34" charset="0"/>
                <a:ea typeface="Calibri" panose="020F0502020204030204" pitchFamily="34" charset="0"/>
                <a:cs typeface="TimesNewRomanPSMT"/>
              </a:rPr>
              <a:t>Ekonomik ve sosyal olarak gelişme hakkı, </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318770" algn="l"/>
              </a:tabLst>
            </a:pPr>
            <a:r>
              <a:rPr lang="tr-TR" sz="2800" dirty="0">
                <a:effectLst/>
                <a:latin typeface="Arial Narrow" panose="020B0606020202030204" pitchFamily="34" charset="0"/>
                <a:ea typeface="Calibri" panose="020F0502020204030204" pitchFamily="34" charset="0"/>
                <a:cs typeface="TimesNewRomanPSMT"/>
              </a:rPr>
              <a:t>Kültürel mirası koruma hakkı, </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318770" algn="l"/>
              </a:tabLst>
            </a:pPr>
            <a:r>
              <a:rPr lang="tr-TR" sz="2800" dirty="0">
                <a:effectLst/>
                <a:latin typeface="Arial Narrow" panose="020B0606020202030204" pitchFamily="34" charset="0"/>
                <a:ea typeface="Calibri" panose="020F0502020204030204" pitchFamily="34" charset="0"/>
                <a:cs typeface="TimesNewRomanPSMT"/>
              </a:rPr>
              <a:t>Dayanışma hakkı. </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r>
              <a:rPr lang="tr-TR" sz="2800" dirty="0">
                <a:effectLst/>
                <a:latin typeface="Arial Narrow" panose="020B0606020202030204" pitchFamily="34" charset="0"/>
                <a:ea typeface="Times New Roman" panose="02020603050405020304" pitchFamily="18" charset="0"/>
              </a:rPr>
              <a:t>Bu haklar, bireylerin yanı sıra toplumsal ve küresel düzeyde kolektif sorumlulukları ve dayanışmayı vurgular. Üçüncü kuşak insan hakları, daha iyi bir dünya için uluslararası iş birliğini teşvik eder ve sürdürülebilir kalkınma ile insan refahını artırmayı hedefler</a:t>
            </a:r>
            <a:r>
              <a:rPr lang="tr-TR" sz="28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27548330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483E6-7ABC-0891-A2BE-22461163BBB7}"/>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7839FC63-3AA5-62B9-6E6D-15F322508FD2}"/>
              </a:ext>
            </a:extLst>
          </p:cNvPr>
          <p:cNvSpPr txBox="1"/>
          <p:nvPr/>
        </p:nvSpPr>
        <p:spPr>
          <a:xfrm>
            <a:off x="339635" y="323549"/>
            <a:ext cx="11155680" cy="6415667"/>
          </a:xfrm>
          <a:prstGeom prst="rect">
            <a:avLst/>
          </a:prstGeom>
          <a:noFill/>
        </p:spPr>
        <p:txBody>
          <a:bodyPr wrap="square">
            <a:spAutoFit/>
          </a:bodyPr>
          <a:lstStyle/>
          <a:p>
            <a:r>
              <a:rPr lang="tr-TR" sz="2800" dirty="0">
                <a:effectLst/>
                <a:latin typeface="Arial Narrow" panose="020B0606020202030204" pitchFamily="34" charset="0"/>
                <a:ea typeface="Times New Roman" panose="02020603050405020304" pitchFamily="18" charset="0"/>
                <a:cs typeface="TimesNewRomanPSMT"/>
              </a:rPr>
              <a:t>Demokratik devletlerde, devletler yukarıda ifade edilen hak ve özgürlüklerin korunması, hak ve özgürlükleri ihlal edenlerin cezalandırılması görevlerini üstlenmiştir.</a:t>
            </a:r>
            <a:endParaRPr lang="tr-TR" sz="2800" dirty="0">
              <a:effectLst/>
              <a:latin typeface="Times New Roman" panose="02020603050405020304" pitchFamily="18" charset="0"/>
              <a:ea typeface="Times New Roman" panose="02020603050405020304" pitchFamily="18" charset="0"/>
            </a:endParaRPr>
          </a:p>
          <a:p>
            <a:r>
              <a:rPr lang="tr-TR" sz="2800" dirty="0">
                <a:effectLst/>
                <a:latin typeface="Arial Narrow" panose="020B0606020202030204" pitchFamily="34" charset="0"/>
                <a:ea typeface="Times New Roman" panose="02020603050405020304" pitchFamily="18" charset="0"/>
                <a:cs typeface="TimesNewRomanPSMT"/>
              </a:rPr>
              <a:t>    Devletler, sınırları içerisinde yaşayan bireylerin suçlara karşı korunması, yukarıda ifade edilen haklarını rahatça kullanabilecekleri bir ortamın sağlanması ve hak ihlallerinin önüne geçmek için gerekli önlemlerin alınması ile görevlidir. Bu çerçevede sınırlarımız içerisinde aşağıda belirtilen sebeplerinden biri veya birkaçına bağlı olarak usulüne göre verilmiş hâkim kararı ve güvenlik güçleri vasıtasıyla hak ve özgürlüklerin kullanımının sınırlandırılması mümkündür. </a:t>
            </a:r>
            <a:endParaRPr lang="tr-TR" sz="2800" dirty="0">
              <a:effectLst/>
              <a:latin typeface="Times New Roman" panose="02020603050405020304" pitchFamily="18" charset="0"/>
              <a:ea typeface="Times New Roman" panose="02020603050405020304" pitchFamily="18" charset="0"/>
            </a:endParaRPr>
          </a:p>
          <a:p>
            <a:pPr marL="342900" lvl="0" indent="-342900">
              <a:lnSpc>
                <a:spcPct val="115000"/>
              </a:lnSpc>
              <a:buSzPts val="1000"/>
              <a:buFont typeface="Wingdings" panose="05000000000000000000" pitchFamily="2" charset="2"/>
              <a:buChar char=""/>
              <a:tabLst>
                <a:tab pos="318770" algn="l"/>
              </a:tabLst>
            </a:pPr>
            <a:r>
              <a:rPr lang="tr-TR" sz="2800" dirty="0">
                <a:effectLst/>
                <a:latin typeface="Arial Narrow" panose="020B0606020202030204" pitchFamily="34" charset="0"/>
                <a:ea typeface="Calibri" panose="020F0502020204030204" pitchFamily="34" charset="0"/>
                <a:cs typeface="TimesNewRomanPSMT"/>
              </a:rPr>
              <a:t>Millî güvenlik, </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Wingdings" panose="05000000000000000000" pitchFamily="2" charset="2"/>
              <a:buChar char=""/>
              <a:tabLst>
                <a:tab pos="318770" algn="l"/>
              </a:tabLst>
            </a:pPr>
            <a:r>
              <a:rPr lang="tr-TR" sz="2800" dirty="0">
                <a:effectLst/>
                <a:latin typeface="Arial Narrow" panose="020B0606020202030204" pitchFamily="34" charset="0"/>
                <a:ea typeface="Calibri" panose="020F0502020204030204" pitchFamily="34" charset="0"/>
                <a:cs typeface="TimesNewRomanPSMT"/>
              </a:rPr>
              <a:t>Kamu düzeni, </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Wingdings" panose="05000000000000000000" pitchFamily="2" charset="2"/>
              <a:buChar char=""/>
              <a:tabLst>
                <a:tab pos="318770" algn="l"/>
              </a:tabLst>
            </a:pPr>
            <a:r>
              <a:rPr lang="tr-TR" sz="2800" dirty="0">
                <a:effectLst/>
                <a:latin typeface="Arial Narrow" panose="020B0606020202030204" pitchFamily="34" charset="0"/>
                <a:ea typeface="Calibri" panose="020F0502020204030204" pitchFamily="34" charset="0"/>
                <a:cs typeface="TimesNewRomanPSMT"/>
              </a:rPr>
              <a:t>Suç işlenmesinin önlenmesi, </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SzPts val="1000"/>
              <a:buFont typeface="Wingdings" panose="05000000000000000000" pitchFamily="2" charset="2"/>
              <a:buChar char=""/>
              <a:tabLst>
                <a:tab pos="318770" algn="l"/>
              </a:tabLst>
            </a:pPr>
            <a:r>
              <a:rPr lang="tr-TR" sz="2800" dirty="0">
                <a:effectLst/>
                <a:latin typeface="Arial Narrow" panose="020B0606020202030204" pitchFamily="34" charset="0"/>
                <a:ea typeface="Calibri" panose="020F0502020204030204" pitchFamily="34" charset="0"/>
                <a:cs typeface="TimesNewRomanPSMT"/>
              </a:rPr>
              <a:t>Genel sağlık ve genel ahlakın korunması, </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Wingdings" panose="05000000000000000000" pitchFamily="2" charset="2"/>
              <a:buChar char=""/>
              <a:tabLst>
                <a:tab pos="318770" algn="l"/>
              </a:tabLst>
            </a:pPr>
            <a:r>
              <a:rPr lang="tr-TR" sz="2800" dirty="0">
                <a:effectLst/>
                <a:latin typeface="Arial Narrow" panose="020B0606020202030204" pitchFamily="34" charset="0"/>
                <a:ea typeface="Calibri" panose="020F0502020204030204" pitchFamily="34" charset="0"/>
                <a:cs typeface="TimesNewRomanPSMT"/>
              </a:rPr>
              <a:t>Bireylerin hak ve özgürlüklerinin korunması</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1118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F45E8-24CA-6168-EAED-0E5A92784693}"/>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D5BF3305-ECAE-85A4-47B8-12A536B37CDB}"/>
              </a:ext>
            </a:extLst>
          </p:cNvPr>
          <p:cNvSpPr txBox="1"/>
          <p:nvPr/>
        </p:nvSpPr>
        <p:spPr>
          <a:xfrm>
            <a:off x="352697" y="109486"/>
            <a:ext cx="11155680" cy="6748514"/>
          </a:xfrm>
          <a:prstGeom prst="rect">
            <a:avLst/>
          </a:prstGeom>
          <a:noFill/>
        </p:spPr>
        <p:txBody>
          <a:bodyPr wrap="square">
            <a:spAutoFit/>
          </a:bodyPr>
          <a:lstStyle/>
          <a:p>
            <a:pPr marL="318770">
              <a:lnSpc>
                <a:spcPct val="115000"/>
              </a:lnSpc>
              <a:spcAft>
                <a:spcPts val="1000"/>
              </a:spcAft>
            </a:pPr>
            <a:r>
              <a:rPr lang="tr-TR" sz="2800" b="1" dirty="0">
                <a:solidFill>
                  <a:srgbClr val="FFFF00"/>
                </a:solidFill>
                <a:effectLst/>
                <a:latin typeface="Arial Narrow" panose="020B0606020202030204" pitchFamily="34" charset="0"/>
                <a:ea typeface="Calibri" panose="020F0502020204030204" pitchFamily="34" charset="0"/>
                <a:cs typeface="Arial" panose="020B0604020202020204" pitchFamily="34" charset="0"/>
              </a:rPr>
              <a:t>Türk Toplumlarında İç Güvenlik Hizmetlerinin Kısa Tarihçesi</a:t>
            </a:r>
            <a:endParaRPr lang="tr-TR" sz="2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r>
              <a:rPr lang="tr-TR" sz="2800" dirty="0">
                <a:effectLst/>
                <a:latin typeface="Arial Narrow" panose="020B0606020202030204" pitchFamily="34" charset="0"/>
                <a:ea typeface="Times New Roman" panose="02020603050405020304" pitchFamily="18" charset="0"/>
              </a:rPr>
              <a:t>Türk toplumlarında iç güvenlik hizmetlerinin tarihi, oldukça eski dönemlere dayanır ve zamanla gelişerek modern bir yapıya kavuşmuştur.</a:t>
            </a:r>
            <a:r>
              <a:rPr lang="tr-TR" sz="2800" dirty="0">
                <a:effectLst/>
                <a:latin typeface="Times New Roman" panose="02020603050405020304" pitchFamily="18" charset="0"/>
                <a:ea typeface="Times New Roman" panose="02020603050405020304" pitchFamily="18" charset="0"/>
              </a:rPr>
              <a:t> </a:t>
            </a:r>
            <a:r>
              <a:rPr lang="tr-TR" sz="2800" dirty="0">
                <a:effectLst/>
                <a:latin typeface="Arial Narrow" panose="020B0606020202030204" pitchFamily="34" charset="0"/>
                <a:ea typeface="Times New Roman" panose="02020603050405020304" pitchFamily="18" charset="0"/>
              </a:rPr>
              <a:t>İşte bu sürecin kısa bir özeti:</a:t>
            </a:r>
            <a:endParaRPr lang="tr-TR" sz="2800" dirty="0">
              <a:effectLst/>
              <a:latin typeface="Times New Roman" panose="02020603050405020304" pitchFamily="18" charset="0"/>
              <a:ea typeface="Times New Roman" panose="02020603050405020304" pitchFamily="18" charset="0"/>
            </a:endParaRPr>
          </a:p>
          <a:p>
            <a:r>
              <a:rPr lang="tr-TR" sz="2800" b="1" dirty="0">
                <a:solidFill>
                  <a:srgbClr val="00B0F0"/>
                </a:solidFill>
                <a:effectLst/>
                <a:latin typeface="Arial Narrow" panose="020B0606020202030204" pitchFamily="34" charset="0"/>
                <a:ea typeface="Times New Roman" panose="02020603050405020304" pitchFamily="18" charset="0"/>
              </a:rPr>
              <a:t>Eski Türkler Dönemi; </a:t>
            </a:r>
            <a:r>
              <a:rPr lang="tr-TR" sz="2800" dirty="0">
                <a:effectLst/>
                <a:latin typeface="Arial Narrow" panose="020B0606020202030204" pitchFamily="34" charset="0"/>
                <a:ea typeface="Times New Roman" panose="02020603050405020304" pitchFamily="18" charset="0"/>
              </a:rPr>
              <a:t>Eski Türklerde kamu düzeni ve güvenliği, "Subaşı" adı verilen askeri komutanlar tarafından sağlanırdı. Subaşılar, barış zamanında bulundukları bölgenin güvenliğini sağlarken, savaş zamanında ise askeri birliklere komuta ederlerdi.</a:t>
            </a:r>
            <a:endParaRPr lang="tr-TR" sz="2800" dirty="0">
              <a:effectLst/>
              <a:latin typeface="Times New Roman" panose="02020603050405020304" pitchFamily="18" charset="0"/>
              <a:ea typeface="Times New Roman" panose="02020603050405020304" pitchFamily="18" charset="0"/>
            </a:endParaRPr>
          </a:p>
          <a:p>
            <a:r>
              <a:rPr lang="tr-TR" sz="2800" b="1" dirty="0">
                <a:solidFill>
                  <a:srgbClr val="00B0F0"/>
                </a:solidFill>
                <a:effectLst/>
                <a:latin typeface="Arial Narrow" panose="020B0606020202030204" pitchFamily="34" charset="0"/>
                <a:ea typeface="Times New Roman" panose="02020603050405020304" pitchFamily="18" charset="0"/>
              </a:rPr>
              <a:t>Osmanlı Dönemi; </a:t>
            </a:r>
            <a:r>
              <a:rPr lang="tr-TR" sz="2800" dirty="0">
                <a:effectLst/>
                <a:latin typeface="Arial Narrow" panose="020B0606020202030204" pitchFamily="34" charset="0"/>
                <a:ea typeface="Times New Roman" panose="02020603050405020304" pitchFamily="18" charset="0"/>
              </a:rPr>
              <a:t>Osmanlı İmparatorluğu döneminde iç güvenlik hizmetleri, Zaptiye Teşkilatı ve Yeniçeri Ocağı gibi askeri ve sivil kurumlar tarafından yürütülürdü. 1839 yılında Tanzimat Fermanı ile modernleşme süreci başlamış ve Zaptiye Müşirliği adıyla iç güvenlik teşkilatı kurulmuştur</a:t>
            </a:r>
            <a:r>
              <a:rPr lang="tr-TR" sz="2800" dirty="0">
                <a:effectLst/>
                <a:latin typeface="Times New Roman" panose="02020603050405020304" pitchFamily="18" charset="0"/>
                <a:ea typeface="Times New Roman" panose="02020603050405020304" pitchFamily="18" charset="0"/>
              </a:rPr>
              <a:t>.</a:t>
            </a:r>
          </a:p>
          <a:p>
            <a:r>
              <a:rPr lang="tr-TR" sz="2800" b="1" dirty="0">
                <a:solidFill>
                  <a:srgbClr val="00B0F0"/>
                </a:solidFill>
                <a:effectLst/>
                <a:latin typeface="Arial Narrow" panose="020B0606020202030204" pitchFamily="34" charset="0"/>
                <a:ea typeface="Times New Roman" panose="02020603050405020304" pitchFamily="18" charset="0"/>
              </a:rPr>
              <a:t>Cumhuriyet Dönemi; </a:t>
            </a:r>
            <a:r>
              <a:rPr lang="tr-TR" sz="2800" dirty="0">
                <a:effectLst/>
                <a:latin typeface="Arial Narrow" panose="020B0606020202030204" pitchFamily="34" charset="0"/>
                <a:ea typeface="Times New Roman" panose="02020603050405020304" pitchFamily="18" charset="0"/>
              </a:rPr>
              <a:t>Türkiye Cumhuriyeti'nin kurulmasıyla birlikte iç güvenlik hizmetleri yeniden yapılandırılmıştır. 1938 yılında Emniyet Genel Müdürlüğü kurulmuş ve polis teşkilatı modern bir yapıya kavuşturulmuştur. Jandarma Teşkilatı da iç güvenlik ve asayişi sağlama görevini sürdürmüştür.</a:t>
            </a:r>
            <a:endParaRPr lang="tr-TR"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147803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6496B-B0E7-F7A9-81F3-9CB23BBE6AC0}"/>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F377ED7D-AC7A-F62F-9C62-2AC5AA51316D}"/>
              </a:ext>
            </a:extLst>
          </p:cNvPr>
          <p:cNvSpPr txBox="1"/>
          <p:nvPr/>
        </p:nvSpPr>
        <p:spPr>
          <a:xfrm>
            <a:off x="222068" y="382012"/>
            <a:ext cx="11547567" cy="6093976"/>
          </a:xfrm>
          <a:prstGeom prst="rect">
            <a:avLst/>
          </a:prstGeom>
          <a:noFill/>
        </p:spPr>
        <p:txBody>
          <a:bodyPr wrap="square">
            <a:spAutoFit/>
          </a:bodyPr>
          <a:lstStyle/>
          <a:p>
            <a:r>
              <a:rPr lang="tr-TR" sz="2600" b="1" dirty="0">
                <a:solidFill>
                  <a:srgbClr val="00B0F0"/>
                </a:solidFill>
                <a:effectLst/>
                <a:latin typeface="Arial Narrow" panose="020B0606020202030204" pitchFamily="34" charset="0"/>
                <a:ea typeface="SimSun" panose="02010600030101010101" pitchFamily="2" charset="-122"/>
                <a:cs typeface="Verdana" panose="020B0604030504040204" pitchFamily="34" charset="0"/>
              </a:rPr>
              <a:t>Subaşılar; </a:t>
            </a:r>
            <a:r>
              <a:rPr lang="tr-TR" sz="2600" dirty="0">
                <a:solidFill>
                  <a:schemeClr val="tx1">
                    <a:lumMod val="95000"/>
                  </a:schemeClr>
                </a:solidFill>
                <a:effectLst/>
                <a:latin typeface="Arial Narrow" panose="020B0606020202030204" pitchFamily="34" charset="0"/>
                <a:ea typeface="SimSun" panose="02010600030101010101" pitchFamily="2" charset="-122"/>
                <a:cs typeface="Verdana" panose="020B0604030504040204" pitchFamily="34" charset="0"/>
              </a:rPr>
              <a:t>Osmanlı Devleti’nde Subaşılar, kadıların asayişin sağlanması noktasında en önemli icra kuvveti olarak görev yapmaktaydı. Subaşıların, suç işlenmesini önlemek, devriye hizmetlerini gerçekleştirmek gibi görevleri bulunmaktaydı.</a:t>
            </a:r>
            <a:endParaRPr lang="tr-TR" sz="2600" dirty="0">
              <a:solidFill>
                <a:schemeClr val="tx1">
                  <a:lumMod val="95000"/>
                </a:schemeClr>
              </a:solidFill>
              <a:effectLst/>
              <a:latin typeface="Verdana" panose="020B0604030504040204" pitchFamily="34" charset="0"/>
              <a:ea typeface="SimSun" panose="02010600030101010101" pitchFamily="2" charset="-122"/>
              <a:cs typeface="Verdana" panose="020B0604030504040204" pitchFamily="34" charset="0"/>
            </a:endParaRPr>
          </a:p>
          <a:p>
            <a:r>
              <a:rPr lang="tr-TR" sz="2600" b="1" dirty="0">
                <a:solidFill>
                  <a:srgbClr val="00B0F0"/>
                </a:solidFill>
                <a:effectLst/>
                <a:latin typeface="Arial Narrow" panose="020B0606020202030204" pitchFamily="34" charset="0"/>
                <a:ea typeface="SimSun" panose="02010600030101010101" pitchFamily="2" charset="-122"/>
                <a:cs typeface="Verdana" panose="020B0604030504040204" pitchFamily="34" charset="0"/>
              </a:rPr>
              <a:t>Kadılar;</a:t>
            </a:r>
            <a:r>
              <a:rPr lang="tr-TR" sz="2600" dirty="0">
                <a:solidFill>
                  <a:srgbClr val="00B0F0"/>
                </a:solidFill>
                <a:effectLst/>
                <a:latin typeface="Arial Narrow" panose="020B0606020202030204" pitchFamily="34" charset="0"/>
                <a:ea typeface="SimSun" panose="02010600030101010101" pitchFamily="2" charset="-122"/>
                <a:cs typeface="Verdana" panose="020B0604030504040204" pitchFamily="34" charset="0"/>
              </a:rPr>
              <a:t> </a:t>
            </a:r>
            <a:r>
              <a:rPr lang="tr-TR" sz="2600" dirty="0">
                <a:solidFill>
                  <a:schemeClr val="tx1">
                    <a:lumMod val="95000"/>
                  </a:schemeClr>
                </a:solidFill>
                <a:effectLst/>
                <a:latin typeface="Arial Narrow" panose="020B0606020202030204" pitchFamily="34" charset="0"/>
                <a:ea typeface="SimSun" panose="02010600030101010101" pitchFamily="2" charset="-122"/>
                <a:cs typeface="Verdana" panose="020B0604030504040204" pitchFamily="34" charset="0"/>
              </a:rPr>
              <a:t>Kadılar, toplum ahlakına yönelik konular üzerinde emirler verir, örfî ve </a:t>
            </a:r>
            <a:r>
              <a:rPr lang="tr-TR" sz="2600" dirty="0" err="1">
                <a:solidFill>
                  <a:schemeClr val="tx1">
                    <a:lumMod val="95000"/>
                  </a:schemeClr>
                </a:solidFill>
                <a:effectLst/>
                <a:latin typeface="Arial Narrow" panose="020B0606020202030204" pitchFamily="34" charset="0"/>
                <a:ea typeface="SimSun" panose="02010600030101010101" pitchFamily="2" charset="-122"/>
                <a:cs typeface="Verdana" panose="020B0604030504040204" pitchFamily="34" charset="0"/>
              </a:rPr>
              <a:t>şerî</a:t>
            </a:r>
            <a:r>
              <a:rPr lang="tr-TR" sz="2600" dirty="0">
                <a:solidFill>
                  <a:schemeClr val="tx1">
                    <a:lumMod val="95000"/>
                  </a:schemeClr>
                </a:solidFill>
                <a:effectLst/>
                <a:latin typeface="Arial Narrow" panose="020B0606020202030204" pitchFamily="34" charset="0"/>
                <a:ea typeface="SimSun" panose="02010600030101010101" pitchFamily="2" charset="-122"/>
                <a:cs typeface="Verdana" panose="020B0604030504040204" pitchFamily="34" charset="0"/>
              </a:rPr>
              <a:t> hükümlere uygun olmayan davranışlar sergileyenler hakkında cezai işlemler yaparlardı. </a:t>
            </a:r>
            <a:endParaRPr lang="tr-TR" sz="2600" dirty="0">
              <a:solidFill>
                <a:schemeClr val="tx1">
                  <a:lumMod val="95000"/>
                </a:schemeClr>
              </a:solidFill>
              <a:effectLst/>
              <a:latin typeface="Verdana" panose="020B0604030504040204" pitchFamily="34" charset="0"/>
              <a:ea typeface="SimSun" panose="02010600030101010101" pitchFamily="2" charset="-122"/>
              <a:cs typeface="Verdana" panose="020B0604030504040204" pitchFamily="34" charset="0"/>
            </a:endParaRPr>
          </a:p>
          <a:p>
            <a:r>
              <a:rPr lang="tr-TR" sz="2600" b="1" dirty="0">
                <a:solidFill>
                  <a:srgbClr val="00B0F0"/>
                </a:solidFill>
                <a:effectLst/>
                <a:latin typeface="Arial Narrow" panose="020B0606020202030204" pitchFamily="34" charset="0"/>
                <a:ea typeface="SimSun" panose="02010600030101010101" pitchFamily="2" charset="-122"/>
                <a:cs typeface="Verdana" panose="020B0604030504040204" pitchFamily="34" charset="0"/>
              </a:rPr>
              <a:t>Yeniçeri ağaları; </a:t>
            </a:r>
            <a:r>
              <a:rPr lang="tr-TR" sz="2600" dirty="0">
                <a:solidFill>
                  <a:schemeClr val="tx1">
                    <a:lumMod val="95000"/>
                  </a:schemeClr>
                </a:solidFill>
                <a:effectLst/>
                <a:latin typeface="Arial Narrow" panose="020B0606020202030204" pitchFamily="34" charset="0"/>
                <a:ea typeface="SimSun" panose="02010600030101010101" pitchFamily="2" charset="-122"/>
                <a:cs typeface="Verdana" panose="020B0604030504040204" pitchFamily="34" charset="0"/>
              </a:rPr>
              <a:t>Osmanlı Devleti’nde İstanbul’da emniyet ve asayişin sağlanması görevi genel olarak Subaşı ile birlikte Yeniçeri Ağası, Asesbaşı ve </a:t>
            </a:r>
            <a:r>
              <a:rPr lang="tr-TR" sz="2600" dirty="0" err="1">
                <a:solidFill>
                  <a:schemeClr val="tx1">
                    <a:lumMod val="95000"/>
                  </a:schemeClr>
                </a:solidFill>
                <a:effectLst/>
                <a:latin typeface="Arial Narrow" panose="020B0606020202030204" pitchFamily="34" charset="0"/>
                <a:ea typeface="SimSun" panose="02010600030101010101" pitchFamily="2" charset="-122"/>
                <a:cs typeface="Verdana" panose="020B0604030504040204" pitchFamily="34" charset="0"/>
              </a:rPr>
              <a:t>Bostancıbaşı</a:t>
            </a:r>
            <a:r>
              <a:rPr lang="tr-TR" sz="2600" dirty="0">
                <a:solidFill>
                  <a:schemeClr val="tx1">
                    <a:lumMod val="95000"/>
                  </a:schemeClr>
                </a:solidFill>
                <a:effectLst/>
                <a:latin typeface="Arial Narrow" panose="020B0606020202030204" pitchFamily="34" charset="0"/>
                <a:ea typeface="SimSun" panose="02010600030101010101" pitchFamily="2" charset="-122"/>
                <a:cs typeface="Verdana" panose="020B0604030504040204" pitchFamily="34" charset="0"/>
              </a:rPr>
              <a:t> tarafından yürütülmekteydi.</a:t>
            </a:r>
            <a:endParaRPr lang="tr-TR" sz="2600" dirty="0">
              <a:solidFill>
                <a:schemeClr val="tx1">
                  <a:lumMod val="95000"/>
                </a:schemeClr>
              </a:solidFill>
              <a:effectLst/>
              <a:latin typeface="Verdana" panose="020B0604030504040204" pitchFamily="34" charset="0"/>
              <a:ea typeface="SimSun" panose="02010600030101010101" pitchFamily="2" charset="-122"/>
              <a:cs typeface="Verdana" panose="020B0604030504040204" pitchFamily="34" charset="0"/>
            </a:endParaRPr>
          </a:p>
          <a:p>
            <a:r>
              <a:rPr lang="tr-TR" sz="2600" dirty="0">
                <a:solidFill>
                  <a:schemeClr val="tx1">
                    <a:lumMod val="95000"/>
                  </a:schemeClr>
                </a:solidFill>
                <a:effectLst/>
                <a:latin typeface="Arial Narrow" panose="020B0606020202030204" pitchFamily="34" charset="0"/>
                <a:ea typeface="SimSun" panose="02010600030101010101" pitchFamily="2" charset="-122"/>
                <a:cs typeface="Verdana" panose="020B0604030504040204" pitchFamily="34" charset="0"/>
              </a:rPr>
              <a:t>  Yeniçeri ağaları, şehir çevresinde suç işlenmesini önlemek için gerekli tedbirleri alır, yasalara aykırı hareket edenleri mahiyetinde görev yapan falakacılar aracılığı ile cezalandırırlardı. </a:t>
            </a:r>
            <a:endParaRPr lang="tr-TR" sz="2600" dirty="0">
              <a:solidFill>
                <a:schemeClr val="tx1">
                  <a:lumMod val="95000"/>
                </a:schemeClr>
              </a:solidFill>
              <a:effectLst/>
              <a:latin typeface="Verdana" panose="020B0604030504040204" pitchFamily="34" charset="0"/>
              <a:ea typeface="SimSun" panose="02010600030101010101" pitchFamily="2" charset="-122"/>
              <a:cs typeface="Verdana" panose="020B0604030504040204" pitchFamily="34" charset="0"/>
            </a:endParaRPr>
          </a:p>
          <a:p>
            <a:r>
              <a:rPr lang="tr-TR" sz="2600" b="1" dirty="0">
                <a:solidFill>
                  <a:srgbClr val="00B0F0"/>
                </a:solidFill>
                <a:effectLst/>
                <a:latin typeface="Arial Narrow" panose="020B0606020202030204" pitchFamily="34" charset="0"/>
                <a:ea typeface="SimSun" panose="02010600030101010101" pitchFamily="2" charset="-122"/>
                <a:cs typeface="Verdana" panose="020B0604030504040204" pitchFamily="34" charset="0"/>
              </a:rPr>
              <a:t>Falakacılar</a:t>
            </a:r>
            <a:r>
              <a:rPr lang="tr-TR" sz="2600" dirty="0">
                <a:solidFill>
                  <a:srgbClr val="00B0F0"/>
                </a:solidFill>
                <a:effectLst/>
                <a:latin typeface="Arial Narrow" panose="020B0606020202030204" pitchFamily="34" charset="0"/>
                <a:ea typeface="SimSun" panose="02010600030101010101" pitchFamily="2" charset="-122"/>
                <a:cs typeface="Verdana" panose="020B0604030504040204" pitchFamily="34" charset="0"/>
              </a:rPr>
              <a:t>; </a:t>
            </a:r>
            <a:r>
              <a:rPr lang="tr-TR" sz="2600" dirty="0">
                <a:solidFill>
                  <a:schemeClr val="tx1">
                    <a:lumMod val="95000"/>
                  </a:schemeClr>
                </a:solidFill>
                <a:effectLst/>
                <a:latin typeface="Arial Narrow" panose="020B0606020202030204" pitchFamily="34" charset="0"/>
                <a:ea typeface="SimSun" panose="02010600030101010101" pitchFamily="2" charset="-122"/>
                <a:cs typeface="Verdana" panose="020B0604030504040204" pitchFamily="34" charset="0"/>
              </a:rPr>
              <a:t>Yeniçeri Ağasının emrinde çalışır, Yeniçeri Ağası denetlemeye çıktığında onunla birlikte giderek kanunsuzluk yapanlara, Ağanın emri üzerine falaka cezasını uygulardı.</a:t>
            </a:r>
            <a:endParaRPr lang="tr-TR" sz="2600" dirty="0">
              <a:solidFill>
                <a:schemeClr val="tx1">
                  <a:lumMod val="95000"/>
                </a:schemeClr>
              </a:solidFill>
              <a:effectLst/>
              <a:latin typeface="Verdana" panose="020B0604030504040204" pitchFamily="34" charset="0"/>
              <a:ea typeface="SimSun" panose="02010600030101010101" pitchFamily="2" charset="-122"/>
              <a:cs typeface="Verdana" panose="020B0604030504040204" pitchFamily="34" charset="0"/>
            </a:endParaRPr>
          </a:p>
          <a:p>
            <a:r>
              <a:rPr lang="tr-TR" sz="2600" b="1" dirty="0">
                <a:solidFill>
                  <a:srgbClr val="00B0F0"/>
                </a:solidFill>
                <a:effectLst/>
                <a:latin typeface="Arial Narrow" panose="020B0606020202030204" pitchFamily="34" charset="0"/>
                <a:ea typeface="SimSun" panose="02010600030101010101" pitchFamily="2" charset="-122"/>
                <a:cs typeface="Verdana" panose="020B0604030504040204" pitchFamily="34" charset="0"/>
              </a:rPr>
              <a:t>Asesbaşılar</a:t>
            </a:r>
            <a:r>
              <a:rPr lang="tr-TR" sz="2600" b="1" dirty="0">
                <a:solidFill>
                  <a:schemeClr val="tx1">
                    <a:lumMod val="95000"/>
                  </a:schemeClr>
                </a:solidFill>
                <a:effectLst/>
                <a:latin typeface="Arial Narrow" panose="020B0606020202030204" pitchFamily="34" charset="0"/>
                <a:ea typeface="SimSun" panose="02010600030101010101" pitchFamily="2" charset="-122"/>
                <a:cs typeface="Verdana" panose="020B0604030504040204" pitchFamily="34" charset="0"/>
              </a:rPr>
              <a:t> </a:t>
            </a:r>
            <a:r>
              <a:rPr lang="tr-TR" sz="2600" dirty="0">
                <a:solidFill>
                  <a:schemeClr val="tx1">
                    <a:lumMod val="95000"/>
                  </a:schemeClr>
                </a:solidFill>
                <a:effectLst/>
                <a:latin typeface="Arial Narrow" panose="020B0606020202030204" pitchFamily="34" charset="0"/>
                <a:ea typeface="SimSun" panose="02010600030101010101" pitchFamily="2" charset="-122"/>
                <a:cs typeface="Verdana" panose="020B0604030504040204" pitchFamily="34" charset="0"/>
              </a:rPr>
              <a:t>Suç işlenmesini önleme ve suç işleyenleri yakalama görevleri bulunmaktaydı çarşı ve mahalle aralarında geceleri devriye atar ve nöbet tutarlardı. Savaşlarda yeniçeriye katılır, barış zamanlarında da kolluk görevini yürütürlerdi.</a:t>
            </a:r>
            <a:endParaRPr lang="tr-TR" sz="2600" dirty="0">
              <a:solidFill>
                <a:schemeClr val="tx1">
                  <a:lumMod val="95000"/>
                </a:schemeClr>
              </a:solidFill>
              <a:effectLst/>
              <a:latin typeface="Verdana" panose="020B0604030504040204" pitchFamily="34" charset="0"/>
              <a:ea typeface="SimSun" panose="02010600030101010101" pitchFamily="2" charset="-122"/>
              <a:cs typeface="Verdana" panose="020B0604030504040204" pitchFamily="34" charset="0"/>
            </a:endParaRPr>
          </a:p>
        </p:txBody>
      </p:sp>
    </p:spTree>
    <p:extLst>
      <p:ext uri="{BB962C8B-B14F-4D97-AF65-F5344CB8AC3E}">
        <p14:creationId xmlns:p14="http://schemas.microsoft.com/office/powerpoint/2010/main" val="23452809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144C0-4015-E5A5-267A-7521F1E16F16}"/>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678DE022-D026-8861-9552-AAA2537730C4}"/>
              </a:ext>
            </a:extLst>
          </p:cNvPr>
          <p:cNvSpPr txBox="1"/>
          <p:nvPr/>
        </p:nvSpPr>
        <p:spPr>
          <a:xfrm>
            <a:off x="590005" y="999704"/>
            <a:ext cx="11011989" cy="5262979"/>
          </a:xfrm>
          <a:prstGeom prst="rect">
            <a:avLst/>
          </a:prstGeom>
          <a:noFill/>
        </p:spPr>
        <p:txBody>
          <a:bodyPr wrap="square">
            <a:spAutoFit/>
          </a:bodyPr>
          <a:lstStyle/>
          <a:p>
            <a:r>
              <a:rPr lang="tr-TR" sz="2800" b="1" dirty="0" err="1">
                <a:solidFill>
                  <a:srgbClr val="00B0F0"/>
                </a:solidFill>
                <a:effectLst/>
                <a:latin typeface="Arial Narrow" panose="020B0606020202030204" pitchFamily="34" charset="0"/>
                <a:ea typeface="SimSun" panose="02010600030101010101" pitchFamily="2" charset="-122"/>
                <a:cs typeface="Verdana" panose="020B0604030504040204" pitchFamily="34" charset="0"/>
              </a:rPr>
              <a:t>Bostancıbaşılar</a:t>
            </a:r>
            <a:r>
              <a:rPr lang="tr-TR" sz="2800" b="1" dirty="0">
                <a:solidFill>
                  <a:srgbClr val="00B0F0"/>
                </a:solidFill>
                <a:effectLst/>
                <a:latin typeface="Arial Narrow" panose="020B0606020202030204" pitchFamily="34" charset="0"/>
                <a:ea typeface="SimSun" panose="02010600030101010101" pitchFamily="2" charset="-122"/>
                <a:cs typeface="Verdana" panose="020B0604030504040204" pitchFamily="34" charset="0"/>
              </a:rPr>
              <a:t>, </a:t>
            </a:r>
            <a:r>
              <a:rPr lang="tr-TR" sz="2800" dirty="0">
                <a:effectLst/>
                <a:latin typeface="Arial Narrow" panose="020B0606020202030204" pitchFamily="34" charset="0"/>
                <a:ea typeface="SimSun" panose="02010600030101010101" pitchFamily="2" charset="-122"/>
                <a:cs typeface="Verdana" panose="020B0604030504040204" pitchFamily="34" charset="0"/>
              </a:rPr>
              <a:t>İstanbul’da su ve ormanların korunması için görev yaparlardı. Aynı zamanda sarayda ve belediye hizmetlerinde de görevlendirilirlerdi.</a:t>
            </a:r>
            <a:endParaRPr lang="tr-TR" sz="2800" dirty="0">
              <a:effectLst/>
              <a:latin typeface="Verdana" panose="020B0604030504040204" pitchFamily="34" charset="0"/>
              <a:ea typeface="SimSun" panose="02010600030101010101" pitchFamily="2" charset="-122"/>
              <a:cs typeface="Verdana" panose="020B0604030504040204" pitchFamily="34" charset="0"/>
            </a:endParaRPr>
          </a:p>
          <a:p>
            <a:r>
              <a:rPr lang="tr-TR" sz="2800" b="1" dirty="0">
                <a:solidFill>
                  <a:srgbClr val="00B0F0"/>
                </a:solidFill>
                <a:effectLst/>
                <a:latin typeface="Arial Narrow" panose="020B0606020202030204" pitchFamily="34" charset="0"/>
                <a:ea typeface="SimSun" panose="02010600030101010101" pitchFamily="2" charset="-122"/>
                <a:cs typeface="Verdana" panose="020B0604030504040204" pitchFamily="34" charset="0"/>
              </a:rPr>
              <a:t>Böcekbaşılar, </a:t>
            </a:r>
            <a:r>
              <a:rPr lang="tr-TR" sz="2800" dirty="0">
                <a:effectLst/>
                <a:latin typeface="Arial Narrow" panose="020B0606020202030204" pitchFamily="34" charset="0"/>
                <a:ea typeface="SimSun" panose="02010600030101010101" pitchFamily="2" charset="-122"/>
                <a:cs typeface="Verdana" panose="020B0604030504040204" pitchFamily="34" charset="0"/>
              </a:rPr>
              <a:t>Daha önceleri sabıkalı olup ancak tövbe etmiş kişilerden oluşurdu. Osmanlı Devleti’nde failleri yakalanamayan suçlarla, ilgilenirdi. </a:t>
            </a:r>
            <a:r>
              <a:rPr lang="tr-TR" sz="2800" dirty="0" err="1">
                <a:effectLst/>
                <a:latin typeface="Arial Narrow" panose="020B0606020202030204" pitchFamily="34" charset="0"/>
                <a:ea typeface="SimSun" panose="02010600030101010101" pitchFamily="2" charset="-122"/>
                <a:cs typeface="Verdana" panose="020B0604030504040204" pitchFamily="34" charset="0"/>
              </a:rPr>
              <a:t>Böcekbaşıların</a:t>
            </a:r>
            <a:r>
              <a:rPr lang="tr-TR" sz="2800" dirty="0">
                <a:effectLst/>
                <a:latin typeface="Arial Narrow" panose="020B0606020202030204" pitchFamily="34" charset="0"/>
                <a:ea typeface="SimSun" panose="02010600030101010101" pitchFamily="2" charset="-122"/>
                <a:cs typeface="Verdana" panose="020B0604030504040204" pitchFamily="34" charset="0"/>
              </a:rPr>
              <a:t> yaptığı görev, günümüzdeki sivil polislik görevine karşılık gelmektedir.</a:t>
            </a:r>
            <a:endParaRPr lang="tr-TR" sz="2800" dirty="0">
              <a:effectLst/>
              <a:latin typeface="Verdana" panose="020B0604030504040204" pitchFamily="34" charset="0"/>
              <a:ea typeface="SimSun" panose="02010600030101010101" pitchFamily="2" charset="-122"/>
              <a:cs typeface="Verdana" panose="020B0604030504040204" pitchFamily="34" charset="0"/>
            </a:endParaRPr>
          </a:p>
          <a:p>
            <a:r>
              <a:rPr lang="tr-TR" sz="2800" b="1" dirty="0">
                <a:solidFill>
                  <a:srgbClr val="00B0F0"/>
                </a:solidFill>
                <a:effectLst/>
                <a:latin typeface="Arial Narrow" panose="020B0606020202030204" pitchFamily="34" charset="0"/>
                <a:ea typeface="SimSun" panose="02010600030101010101" pitchFamily="2" charset="-122"/>
                <a:cs typeface="Verdana" panose="020B0604030504040204" pitchFamily="34" charset="0"/>
              </a:rPr>
              <a:t>Kullukçu </a:t>
            </a:r>
            <a:r>
              <a:rPr lang="tr-TR" sz="2800" dirty="0">
                <a:solidFill>
                  <a:srgbClr val="00B0F0"/>
                </a:solidFill>
                <a:effectLst/>
                <a:latin typeface="Arial Narrow" panose="020B0606020202030204" pitchFamily="34" charset="0"/>
                <a:ea typeface="SimSun" panose="02010600030101010101" pitchFamily="2" charset="-122"/>
                <a:cs typeface="Verdana" panose="020B0604030504040204" pitchFamily="34" charset="0"/>
              </a:rPr>
              <a:t>veya </a:t>
            </a:r>
            <a:r>
              <a:rPr lang="tr-TR" sz="2800" dirty="0">
                <a:effectLst/>
                <a:latin typeface="Arial Narrow" panose="020B0606020202030204" pitchFamily="34" charset="0"/>
                <a:ea typeface="SimSun" panose="02010600030101010101" pitchFamily="2" charset="-122"/>
                <a:cs typeface="Verdana" panose="020B0604030504040204" pitchFamily="34" charset="0"/>
              </a:rPr>
              <a:t>diğer adıyla</a:t>
            </a:r>
            <a:r>
              <a:rPr lang="tr-TR" sz="2800" b="1" dirty="0">
                <a:effectLst/>
                <a:latin typeface="Arial Narrow" panose="020B0606020202030204" pitchFamily="34" charset="0"/>
                <a:ea typeface="SimSun" panose="02010600030101010101" pitchFamily="2" charset="-122"/>
                <a:cs typeface="Verdana" panose="020B0604030504040204" pitchFamily="34" charset="0"/>
              </a:rPr>
              <a:t> yasakçılar </a:t>
            </a:r>
            <a:r>
              <a:rPr lang="tr-TR" sz="2800" dirty="0">
                <a:effectLst/>
                <a:latin typeface="Arial Narrow" panose="020B0606020202030204" pitchFamily="34" charset="0"/>
                <a:ea typeface="SimSun" panose="02010600030101010101" pitchFamily="2" charset="-122"/>
                <a:cs typeface="Verdana" panose="020B0604030504040204" pitchFamily="34" charset="0"/>
              </a:rPr>
              <a:t>da günümüzdeki polis merkezlerinin görevlerini yürütmekteydi.</a:t>
            </a:r>
            <a:endParaRPr lang="tr-TR" sz="2800" dirty="0">
              <a:effectLst/>
              <a:latin typeface="Verdana" panose="020B0604030504040204" pitchFamily="34" charset="0"/>
              <a:ea typeface="SimSun" panose="02010600030101010101" pitchFamily="2" charset="-122"/>
              <a:cs typeface="Verdana" panose="020B0604030504040204" pitchFamily="34" charset="0"/>
            </a:endParaRPr>
          </a:p>
          <a:p>
            <a:r>
              <a:rPr lang="tr-TR" sz="2800" b="1" dirty="0" err="1">
                <a:solidFill>
                  <a:srgbClr val="00B0F0"/>
                </a:solidFill>
                <a:effectLst/>
                <a:latin typeface="Arial Narrow" panose="020B0606020202030204" pitchFamily="34" charset="0"/>
                <a:ea typeface="SimSun" panose="02010600030101010101" pitchFamily="2" charset="-122"/>
                <a:cs typeface="Verdana" panose="020B0604030504040204" pitchFamily="34" charset="0"/>
              </a:rPr>
              <a:t>Kavasbaşılar</a:t>
            </a:r>
            <a:r>
              <a:rPr lang="tr-TR" sz="2800" b="1" dirty="0">
                <a:effectLst/>
                <a:latin typeface="Arial Narrow" panose="020B0606020202030204" pitchFamily="34" charset="0"/>
                <a:ea typeface="SimSun" panose="02010600030101010101" pitchFamily="2" charset="-122"/>
                <a:cs typeface="Verdana" panose="020B0604030504040204" pitchFamily="34" charset="0"/>
              </a:rPr>
              <a:t> </a:t>
            </a:r>
            <a:r>
              <a:rPr lang="tr-TR" sz="2800" dirty="0">
                <a:effectLst/>
                <a:latin typeface="Arial Narrow" panose="020B0606020202030204" pitchFamily="34" charset="0"/>
                <a:ea typeface="SimSun" panose="02010600030101010101" pitchFamily="2" charset="-122"/>
                <a:cs typeface="Verdana" panose="020B0604030504040204" pitchFamily="34" charset="0"/>
              </a:rPr>
              <a:t>vezirlerin mahiyetinde görev yaparlar ve onlara refakat ederlerdi. </a:t>
            </a:r>
            <a:r>
              <a:rPr lang="tr-TR" sz="2800" dirty="0" err="1">
                <a:effectLst/>
                <a:latin typeface="Arial Narrow" panose="020B0606020202030204" pitchFamily="34" charset="0"/>
                <a:ea typeface="SimSun" panose="02010600030101010101" pitchFamily="2" charset="-122"/>
                <a:cs typeface="Verdana" panose="020B0604030504040204" pitchFamily="34" charset="0"/>
              </a:rPr>
              <a:t>Kavasbaşıların</a:t>
            </a:r>
            <a:r>
              <a:rPr lang="tr-TR" sz="2800" dirty="0">
                <a:effectLst/>
                <a:latin typeface="Arial Narrow" panose="020B0606020202030204" pitchFamily="34" charset="0"/>
                <a:ea typeface="SimSun" panose="02010600030101010101" pitchFamily="2" charset="-122"/>
                <a:cs typeface="Verdana" panose="020B0604030504040204" pitchFamily="34" charset="0"/>
              </a:rPr>
              <a:t> aynı zamanda çarşı ve mahalle aralarındaki ahlaka aykırı hareketleri önleme görevleri bulunmaktaydı.</a:t>
            </a:r>
            <a:endParaRPr lang="tr-TR" sz="2800" dirty="0">
              <a:effectLst/>
              <a:latin typeface="Verdana" panose="020B0604030504040204" pitchFamily="34" charset="0"/>
              <a:ea typeface="SimSun" panose="02010600030101010101" pitchFamily="2" charset="-122"/>
              <a:cs typeface="Verdana" panose="020B0604030504040204" pitchFamily="34" charset="0"/>
            </a:endParaRPr>
          </a:p>
          <a:p>
            <a:r>
              <a:rPr lang="tr-TR" sz="2800" b="1" dirty="0">
                <a:solidFill>
                  <a:srgbClr val="00B0F0"/>
                </a:solidFill>
                <a:effectLst/>
                <a:latin typeface="Arial Narrow" panose="020B0606020202030204" pitchFamily="34" charset="0"/>
                <a:ea typeface="SimSun" panose="02010600030101010101" pitchFamily="2" charset="-122"/>
                <a:cs typeface="Verdana" panose="020B0604030504040204" pitchFamily="34" charset="0"/>
              </a:rPr>
              <a:t>Sekbanbaşılar</a:t>
            </a:r>
            <a:r>
              <a:rPr lang="tr-TR" sz="2800" b="1" dirty="0">
                <a:effectLst/>
                <a:latin typeface="Arial Narrow" panose="020B0606020202030204" pitchFamily="34" charset="0"/>
                <a:ea typeface="SimSun" panose="02010600030101010101" pitchFamily="2" charset="-122"/>
                <a:cs typeface="Verdana" panose="020B0604030504040204" pitchFamily="34" charset="0"/>
              </a:rPr>
              <a:t> </a:t>
            </a:r>
            <a:r>
              <a:rPr lang="tr-TR" sz="2800" dirty="0">
                <a:effectLst/>
                <a:latin typeface="Arial Narrow" panose="020B0606020202030204" pitchFamily="34" charset="0"/>
                <a:ea typeface="SimSun" panose="02010600030101010101" pitchFamily="2" charset="-122"/>
                <a:cs typeface="Verdana" panose="020B0604030504040204" pitchFamily="34" charset="0"/>
              </a:rPr>
              <a:t>ise saray muhafızlığının yanı sıra İstanbul’un emniyeti ile ilgili görevlerde bulunmaktaydı.</a:t>
            </a:r>
            <a:endParaRPr lang="tr-TR" sz="2800" dirty="0">
              <a:effectLst/>
              <a:latin typeface="Verdana" panose="020B0604030504040204" pitchFamily="34" charset="0"/>
              <a:ea typeface="SimSun" panose="02010600030101010101" pitchFamily="2" charset="-122"/>
              <a:cs typeface="Verdana" panose="020B0604030504040204" pitchFamily="34" charset="0"/>
            </a:endParaRPr>
          </a:p>
        </p:txBody>
      </p:sp>
    </p:spTree>
    <p:extLst>
      <p:ext uri="{BB962C8B-B14F-4D97-AF65-F5344CB8AC3E}">
        <p14:creationId xmlns:p14="http://schemas.microsoft.com/office/powerpoint/2010/main" val="32203557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E0611-3EC8-C257-373B-10FBDC2F6568}"/>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945D7184-694F-B6F6-06F4-41AE6CE8F016}"/>
              </a:ext>
            </a:extLst>
          </p:cNvPr>
          <p:cNvSpPr txBox="1"/>
          <p:nvPr/>
        </p:nvSpPr>
        <p:spPr>
          <a:xfrm>
            <a:off x="404949" y="519057"/>
            <a:ext cx="11011988" cy="5509200"/>
          </a:xfrm>
          <a:prstGeom prst="rect">
            <a:avLst/>
          </a:prstGeom>
          <a:noFill/>
        </p:spPr>
        <p:txBody>
          <a:bodyPr wrap="square">
            <a:spAutoFit/>
          </a:bodyPr>
          <a:lstStyle/>
          <a:p>
            <a:pPr marL="450215" algn="ctr"/>
            <a:r>
              <a:rPr lang="tr-TR" sz="3200" b="1" dirty="0">
                <a:solidFill>
                  <a:srgbClr val="FFFF00"/>
                </a:solidFill>
                <a:effectLst/>
                <a:latin typeface="Arial Narrow" panose="020B0606020202030204" pitchFamily="34" charset="0"/>
                <a:ea typeface="SimSun" panose="02010600030101010101" pitchFamily="2" charset="-122"/>
                <a:cs typeface="Verdana" panose="020B0604030504040204" pitchFamily="34" charset="0"/>
              </a:rPr>
              <a:t>İç Güvenlik Hizmetleri ve Özellikleri</a:t>
            </a:r>
            <a:endParaRPr lang="tr-TR" sz="3200" dirty="0">
              <a:solidFill>
                <a:srgbClr val="FFFF00"/>
              </a:solidFill>
              <a:effectLst/>
              <a:latin typeface="Verdana" panose="020B0604030504040204" pitchFamily="34" charset="0"/>
              <a:ea typeface="SimSun" panose="02010600030101010101" pitchFamily="2" charset="-122"/>
              <a:cs typeface="Verdana" panose="020B0604030504040204" pitchFamily="34" charset="0"/>
            </a:endParaRPr>
          </a:p>
          <a:p>
            <a:r>
              <a:rPr lang="tr-TR" sz="3200" dirty="0">
                <a:solidFill>
                  <a:schemeClr val="tx1">
                    <a:lumMod val="95000"/>
                  </a:schemeClr>
                </a:solidFill>
                <a:effectLst/>
                <a:latin typeface="Arial Narrow" panose="020B0606020202030204" pitchFamily="34" charset="0"/>
                <a:ea typeface="SimSun" panose="02010600030101010101" pitchFamily="2" charset="-122"/>
                <a:cs typeface="Verdana" panose="020B0604030504040204" pitchFamily="34" charset="0"/>
              </a:rPr>
              <a:t>      İç güvenlik hizmetleri, devlet sınırları içerisinde yaşayan bireylerin yasal metinlerde suç olarak ifade edilmiş her türlü eyleme karşı korunması, olası suçlara karşı yeterli önlemlerin alınması, suç işleyenlerin yakalanması, temel </a:t>
            </a:r>
            <a:r>
              <a:rPr lang="tr-TR" sz="3200" u="sng" dirty="0">
                <a:solidFill>
                  <a:schemeClr val="tx1">
                    <a:lumMod val="95000"/>
                  </a:schemeClr>
                </a:solidFill>
                <a:effectLst/>
                <a:latin typeface="Arial Narrow" panose="020B0606020202030204" pitchFamily="34" charset="0"/>
                <a:ea typeface="SimSun" panose="02010600030101010101" pitchFamily="2" charset="-122"/>
                <a:cs typeface="Verdana" panose="020B0604030504040204" pitchFamily="34" charset="0"/>
              </a:rPr>
              <a:t>hak ve özgürlüklerin kullanılmasını sağlayacak </a:t>
            </a:r>
            <a:r>
              <a:rPr lang="tr-TR" sz="3200" dirty="0">
                <a:solidFill>
                  <a:schemeClr val="tx1">
                    <a:lumMod val="95000"/>
                  </a:schemeClr>
                </a:solidFill>
                <a:effectLst/>
                <a:latin typeface="Arial Narrow" panose="020B0606020202030204" pitchFamily="34" charset="0"/>
                <a:ea typeface="SimSun" panose="02010600030101010101" pitchFamily="2" charset="-122"/>
                <a:cs typeface="Verdana" panose="020B0604030504040204" pitchFamily="34" charset="0"/>
              </a:rPr>
              <a:t>gerekli ortamın tesis edilmesi faaliyetlerini içermektedir.</a:t>
            </a:r>
            <a:endParaRPr lang="tr-TR" sz="3200" dirty="0">
              <a:solidFill>
                <a:schemeClr val="tx1">
                  <a:lumMod val="95000"/>
                </a:schemeClr>
              </a:solidFill>
              <a:effectLst/>
              <a:latin typeface="Verdana" panose="020B0604030504040204" pitchFamily="34" charset="0"/>
              <a:ea typeface="SimSun" panose="02010600030101010101" pitchFamily="2" charset="-122"/>
              <a:cs typeface="Verdana" panose="020B0604030504040204" pitchFamily="34" charset="0"/>
            </a:endParaRPr>
          </a:p>
          <a:p>
            <a:r>
              <a:rPr lang="tr-TR" sz="3200" dirty="0">
                <a:solidFill>
                  <a:schemeClr val="tx1">
                    <a:lumMod val="95000"/>
                  </a:schemeClr>
                </a:solidFill>
                <a:effectLst/>
                <a:latin typeface="Arial Narrow" panose="020B0606020202030204" pitchFamily="34" charset="0"/>
                <a:ea typeface="Times New Roman" panose="02020603050405020304" pitchFamily="18" charset="0"/>
                <a:cs typeface="TimesNewRomanPSMT"/>
              </a:rPr>
              <a:t>     </a:t>
            </a:r>
            <a:r>
              <a:rPr lang="tr-TR" sz="3200" dirty="0">
                <a:solidFill>
                  <a:schemeClr val="tx1">
                    <a:lumMod val="95000"/>
                  </a:schemeClr>
                </a:solidFill>
                <a:effectLst/>
                <a:latin typeface="Arial Narrow" panose="020B0606020202030204" pitchFamily="34" charset="0"/>
                <a:ea typeface="Times New Roman" panose="02020603050405020304" pitchFamily="18" charset="0"/>
              </a:rPr>
              <a:t>Devlet sınırları içerisinde meşru şiddet kullanma yetkisi devlete aittir. </a:t>
            </a:r>
            <a:r>
              <a:rPr lang="tr-TR" sz="3200" u="sng" dirty="0">
                <a:solidFill>
                  <a:schemeClr val="tx1">
                    <a:lumMod val="95000"/>
                  </a:schemeClr>
                </a:solidFill>
                <a:effectLst/>
                <a:latin typeface="Arial Narrow" panose="020B0606020202030204" pitchFamily="34" charset="0"/>
                <a:ea typeface="Times New Roman" panose="02020603050405020304" pitchFamily="18" charset="0"/>
              </a:rPr>
              <a:t>İç güvenlik hizmetleri, kolluk güçleri vasıtasıyla </a:t>
            </a:r>
            <a:r>
              <a:rPr lang="tr-TR" sz="3200" dirty="0">
                <a:solidFill>
                  <a:schemeClr val="tx1">
                    <a:lumMod val="95000"/>
                  </a:schemeClr>
                </a:solidFill>
                <a:effectLst/>
                <a:latin typeface="Arial Narrow" panose="020B0606020202030204" pitchFamily="34" charset="0"/>
                <a:ea typeface="Times New Roman" panose="02020603050405020304" pitchFamily="18" charset="0"/>
              </a:rPr>
              <a:t>yerine getirilmektedir.</a:t>
            </a:r>
            <a:endParaRPr lang="tr-TR" sz="3200" dirty="0">
              <a:solidFill>
                <a:schemeClr val="tx1">
                  <a:lumMod val="95000"/>
                </a:schemeClr>
              </a:solidFill>
              <a:effectLst/>
              <a:latin typeface="Times New Roman" panose="02020603050405020304" pitchFamily="18" charset="0"/>
              <a:ea typeface="Times New Roman" panose="02020603050405020304" pitchFamily="18" charset="0"/>
            </a:endParaRPr>
          </a:p>
          <a:p>
            <a:r>
              <a:rPr lang="tr-TR" sz="3200" dirty="0">
                <a:solidFill>
                  <a:schemeClr val="tx1">
                    <a:lumMod val="95000"/>
                  </a:schemeClr>
                </a:solidFill>
                <a:effectLst/>
                <a:latin typeface="Arial Narrow" panose="020B0606020202030204" pitchFamily="34" charset="0"/>
                <a:ea typeface="SimSun" panose="02010600030101010101" pitchFamily="2" charset="-122"/>
                <a:cs typeface="Verdana" panose="020B0604030504040204" pitchFamily="34" charset="0"/>
              </a:rPr>
              <a:t>     İç güvenlik hizmetine ilişkin faaliyetlere bakıldığında genel olarak </a:t>
            </a:r>
            <a:r>
              <a:rPr lang="tr-TR" sz="3200" u="sng" dirty="0">
                <a:solidFill>
                  <a:schemeClr val="tx1">
                    <a:lumMod val="95000"/>
                  </a:schemeClr>
                </a:solidFill>
                <a:effectLst/>
                <a:latin typeface="Arial Narrow" panose="020B0606020202030204" pitchFamily="34" charset="0"/>
                <a:ea typeface="SimSun" panose="02010600030101010101" pitchFamily="2" charset="-122"/>
                <a:cs typeface="Verdana" panose="020B0604030504040204" pitchFamily="34" charset="0"/>
              </a:rPr>
              <a:t>suç öncesi ve suç sonrası olmak üzere ikili </a:t>
            </a:r>
            <a:r>
              <a:rPr lang="tr-TR" sz="3200" dirty="0">
                <a:solidFill>
                  <a:schemeClr val="tx1">
                    <a:lumMod val="95000"/>
                  </a:schemeClr>
                </a:solidFill>
                <a:effectLst/>
                <a:latin typeface="Arial Narrow" panose="020B0606020202030204" pitchFamily="34" charset="0"/>
                <a:ea typeface="SimSun" panose="02010600030101010101" pitchFamily="2" charset="-122"/>
                <a:cs typeface="Verdana" panose="020B0604030504040204" pitchFamily="34" charset="0"/>
              </a:rPr>
              <a:t>bir görev tanımı ortaya çıkmaktadır.</a:t>
            </a:r>
            <a:endParaRPr lang="tr-TR" sz="3200" dirty="0">
              <a:solidFill>
                <a:schemeClr val="tx1">
                  <a:lumMod val="95000"/>
                </a:schemeClr>
              </a:solidFill>
              <a:effectLst/>
              <a:latin typeface="Verdana" panose="020B0604030504040204" pitchFamily="34" charset="0"/>
              <a:ea typeface="SimSun" panose="02010600030101010101" pitchFamily="2" charset="-122"/>
              <a:cs typeface="Verdana" panose="020B0604030504040204" pitchFamily="34" charset="0"/>
            </a:endParaRPr>
          </a:p>
        </p:txBody>
      </p:sp>
    </p:spTree>
    <p:extLst>
      <p:ext uri="{BB962C8B-B14F-4D97-AF65-F5344CB8AC3E}">
        <p14:creationId xmlns:p14="http://schemas.microsoft.com/office/powerpoint/2010/main" val="815347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51655-E8D6-BCDB-62AA-B7A8E9533019}"/>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F0D919F3-3F0F-8C5F-12D2-39E3C43264DE}"/>
              </a:ext>
            </a:extLst>
          </p:cNvPr>
          <p:cNvSpPr txBox="1"/>
          <p:nvPr/>
        </p:nvSpPr>
        <p:spPr>
          <a:xfrm>
            <a:off x="182880" y="299336"/>
            <a:ext cx="11612880" cy="6370975"/>
          </a:xfrm>
          <a:prstGeom prst="rect">
            <a:avLst/>
          </a:prstGeom>
          <a:noFill/>
        </p:spPr>
        <p:txBody>
          <a:bodyPr wrap="square">
            <a:spAutoFit/>
          </a:bodyPr>
          <a:lstStyle/>
          <a:p>
            <a:r>
              <a:rPr lang="tr-TR" sz="2800" b="1" dirty="0">
                <a:solidFill>
                  <a:srgbClr val="FFFF00"/>
                </a:solidFill>
                <a:effectLst/>
                <a:latin typeface="Arial Narrow" panose="020B0606020202030204" pitchFamily="34" charset="0"/>
                <a:ea typeface="Times New Roman" panose="02020603050405020304" pitchFamily="18" charset="0"/>
              </a:rPr>
              <a:t>6. Hukuki Bilinç;</a:t>
            </a:r>
            <a:r>
              <a:rPr lang="tr-TR" sz="2800" dirty="0">
                <a:solidFill>
                  <a:srgbClr val="FFFF00"/>
                </a:solidFill>
                <a:effectLst/>
                <a:latin typeface="Arial Narrow" panose="020B0606020202030204" pitchFamily="34" charset="0"/>
                <a:ea typeface="Times New Roman" panose="02020603050405020304" pitchFamily="18" charset="0"/>
              </a:rPr>
              <a:t> </a:t>
            </a:r>
            <a:r>
              <a:rPr lang="tr-TR" sz="2800" dirty="0">
                <a:effectLst/>
                <a:latin typeface="Arial Narrow" panose="020B0606020202030204" pitchFamily="34" charset="0"/>
                <a:ea typeface="Times New Roman" panose="02020603050405020304" pitchFamily="18" charset="0"/>
              </a:rPr>
              <a:t>Meslek kültürü, güvenlik görevlilerinin hukuki bilinç düzeylerini artırır. Görevlerini yasal çerçeveler içinde yerine getirme ve haklarını bilme konusunda bilgi sahibi olmaları, meslektaşlarıyla ve hizmet verdikleri kişilerle olan ilişkilerinde yasal sorumluluklarını yerine getirmelerine yardımcı olur.</a:t>
            </a:r>
            <a:endParaRPr lang="tr-TR" sz="4400" dirty="0">
              <a:effectLst/>
              <a:latin typeface="Times New Roman" panose="02020603050405020304" pitchFamily="18" charset="0"/>
              <a:ea typeface="Times New Roman" panose="02020603050405020304" pitchFamily="18" charset="0"/>
            </a:endParaRPr>
          </a:p>
          <a:p>
            <a:r>
              <a:rPr lang="tr-TR" sz="2800" b="1" dirty="0">
                <a:solidFill>
                  <a:srgbClr val="FFFF00"/>
                </a:solidFill>
                <a:effectLst/>
                <a:latin typeface="Arial Narrow" panose="020B0606020202030204" pitchFamily="34" charset="0"/>
                <a:ea typeface="Times New Roman" panose="02020603050405020304" pitchFamily="18" charset="0"/>
              </a:rPr>
              <a:t>7. Mesleki Etik; </a:t>
            </a:r>
            <a:r>
              <a:rPr lang="tr-TR" sz="2800" dirty="0">
                <a:effectLst/>
                <a:latin typeface="Arial Narrow" panose="020B0606020202030204" pitchFamily="34" charset="0"/>
                <a:ea typeface="Times New Roman" panose="02020603050405020304" pitchFamily="18" charset="0"/>
              </a:rPr>
              <a:t>Meslek kültürü, güvenlik görevlilerinin etik değerlerini şekillendirir. Meslektaşlarına, işverenlerine ve hizmet verdikleri kişilere karşı dürüst ve adil olmalarını sağlar. Bu etik değerler, meslektaşlarının ve toplumun güvenini kazanmalarına yardımcı olur.</a:t>
            </a:r>
            <a:endParaRPr lang="tr-TR" sz="4400" dirty="0">
              <a:effectLst/>
              <a:latin typeface="Times New Roman" panose="02020603050405020304" pitchFamily="18" charset="0"/>
              <a:ea typeface="Times New Roman" panose="02020603050405020304" pitchFamily="18" charset="0"/>
            </a:endParaRPr>
          </a:p>
          <a:p>
            <a:r>
              <a:rPr lang="tr-TR" sz="2800" b="1" dirty="0">
                <a:solidFill>
                  <a:srgbClr val="FFFF00"/>
                </a:solidFill>
                <a:effectLst/>
                <a:latin typeface="Arial Narrow" panose="020B0606020202030204" pitchFamily="34" charset="0"/>
                <a:ea typeface="Times New Roman" panose="02020603050405020304" pitchFamily="18" charset="0"/>
              </a:rPr>
              <a:t>8.Psikolojik Dayanıklılık; </a:t>
            </a:r>
            <a:r>
              <a:rPr lang="tr-TR" sz="2800" dirty="0">
                <a:effectLst/>
                <a:latin typeface="Arial Narrow" panose="020B0606020202030204" pitchFamily="34" charset="0"/>
                <a:ea typeface="Times New Roman" panose="02020603050405020304" pitchFamily="18" charset="0"/>
              </a:rPr>
              <a:t>Güvenlik görevlileri, meslek kültürünün etkisiyle zorlu ve stresli durumlarla başa çıkma yeteneklerini geliştirir. Bu, onların psikolojik olarak daha dayanıklı olmalarını ve görevlerini başarıyla yerine getirmelerini sağlar.</a:t>
            </a:r>
          </a:p>
          <a:p>
            <a:endParaRPr lang="tr-TR" sz="4400" dirty="0">
              <a:effectLst/>
              <a:latin typeface="Times New Roman" panose="02020603050405020304" pitchFamily="18" charset="0"/>
              <a:ea typeface="Times New Roman" panose="02020603050405020304" pitchFamily="18" charset="0"/>
            </a:endParaRPr>
          </a:p>
          <a:p>
            <a:r>
              <a:rPr lang="tr-TR" sz="2800" dirty="0">
                <a:solidFill>
                  <a:srgbClr val="00B0F0"/>
                </a:solidFill>
                <a:effectLst/>
                <a:latin typeface="Arial Narrow" panose="020B0606020202030204" pitchFamily="34" charset="0"/>
                <a:ea typeface="Times New Roman" panose="02020603050405020304" pitchFamily="18" charset="0"/>
              </a:rPr>
              <a:t>Özetle, özel güvenlik meslek kültürü, güvenlik görevlilerinin meslek uygulamalarını olumlu yönde etkileyerek, hizmet kalitesini ve profesyonellik düzeyini artırır.</a:t>
            </a:r>
            <a:endParaRPr lang="tr-TR" sz="4400" dirty="0">
              <a:solidFill>
                <a:srgbClr val="00B0F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342412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AC73C-9D54-3B61-CABC-F305C369AE0C}"/>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AFC58D16-5E27-D266-AABA-A243FD743202}"/>
              </a:ext>
            </a:extLst>
          </p:cNvPr>
          <p:cNvSpPr txBox="1"/>
          <p:nvPr/>
        </p:nvSpPr>
        <p:spPr>
          <a:xfrm>
            <a:off x="457200" y="712321"/>
            <a:ext cx="10711542" cy="5693866"/>
          </a:xfrm>
          <a:prstGeom prst="rect">
            <a:avLst/>
          </a:prstGeom>
          <a:noFill/>
        </p:spPr>
        <p:txBody>
          <a:bodyPr wrap="square">
            <a:spAutoFit/>
          </a:bodyPr>
          <a:lstStyle/>
          <a:p>
            <a:r>
              <a:rPr lang="tr-TR" sz="2800" dirty="0">
                <a:solidFill>
                  <a:schemeClr val="tx1">
                    <a:lumMod val="95000"/>
                  </a:schemeClr>
                </a:solidFill>
                <a:effectLst/>
                <a:latin typeface="Arial Narrow" panose="020B0606020202030204" pitchFamily="34" charset="0"/>
                <a:ea typeface="SimSun" panose="02010600030101010101" pitchFamily="2" charset="-122"/>
                <a:cs typeface="Verdana" panose="020B0604030504040204" pitchFamily="34" charset="0"/>
              </a:rPr>
              <a:t> Suç işlenmeden önce gerçekleştirilen güvenlik hizmetleri, idari, önleyici ya da proaktif, suç sonrası yürütülen hizmetler ise adli güvenlik hizmeti olarak tanımlanmaktadır.</a:t>
            </a:r>
            <a:endParaRPr lang="tr-TR" sz="2800" dirty="0">
              <a:solidFill>
                <a:schemeClr val="tx1">
                  <a:lumMod val="95000"/>
                </a:schemeClr>
              </a:solidFill>
              <a:effectLst/>
              <a:latin typeface="Verdana" panose="020B0604030504040204" pitchFamily="34" charset="0"/>
              <a:ea typeface="SimSun" panose="02010600030101010101" pitchFamily="2" charset="-122"/>
              <a:cs typeface="Verdana" panose="020B0604030504040204" pitchFamily="34" charset="0"/>
            </a:endParaRPr>
          </a:p>
          <a:p>
            <a:r>
              <a:rPr lang="tr-TR" sz="2800" dirty="0">
                <a:solidFill>
                  <a:schemeClr val="tx1">
                    <a:lumMod val="95000"/>
                  </a:schemeClr>
                </a:solidFill>
                <a:effectLst/>
                <a:latin typeface="Arial Narrow" panose="020B0606020202030204" pitchFamily="34" charset="0"/>
                <a:ea typeface="SimSun" panose="02010600030101010101" pitchFamily="2" charset="-122"/>
                <a:cs typeface="Verdana" panose="020B0604030504040204" pitchFamily="34" charset="0"/>
              </a:rPr>
              <a:t>    Suç öncesi ve sonrası güvenlik hizmetlerini yerine getiren kolluk birimleri de adli ve idari kolluk olarak ifade edilmektedir.</a:t>
            </a:r>
            <a:endParaRPr lang="tr-TR" sz="2800" dirty="0">
              <a:solidFill>
                <a:schemeClr val="tx1">
                  <a:lumMod val="95000"/>
                </a:schemeClr>
              </a:solidFill>
              <a:effectLst/>
              <a:latin typeface="Verdana" panose="020B0604030504040204" pitchFamily="34" charset="0"/>
              <a:ea typeface="SimSun" panose="02010600030101010101" pitchFamily="2" charset="-122"/>
              <a:cs typeface="Verdana" panose="020B0604030504040204" pitchFamily="34" charset="0"/>
            </a:endParaRPr>
          </a:p>
          <a:p>
            <a:r>
              <a:rPr lang="tr-TR" sz="2800" dirty="0">
                <a:solidFill>
                  <a:schemeClr val="tx1">
                    <a:lumMod val="95000"/>
                  </a:schemeClr>
                </a:solidFill>
                <a:effectLst/>
                <a:latin typeface="Arial Narrow" panose="020B0606020202030204" pitchFamily="34" charset="0"/>
                <a:ea typeface="SimSun" panose="02010600030101010101" pitchFamily="2" charset="-122"/>
                <a:cs typeface="Verdana" panose="020B0604030504040204" pitchFamily="34" charset="0"/>
              </a:rPr>
              <a:t>    </a:t>
            </a:r>
            <a:r>
              <a:rPr lang="tr-TR" sz="2800" b="1" dirty="0">
                <a:solidFill>
                  <a:srgbClr val="00B0F0"/>
                </a:solidFill>
                <a:effectLst/>
                <a:latin typeface="Arial Narrow" panose="020B0606020202030204" pitchFamily="34" charset="0"/>
                <a:ea typeface="SimSun" panose="02010600030101010101" pitchFamily="2" charset="-122"/>
                <a:cs typeface="Verdana" panose="020B0604030504040204" pitchFamily="34" charset="0"/>
              </a:rPr>
              <a:t>İdari kolluk</a:t>
            </a:r>
            <a:r>
              <a:rPr lang="tr-TR" sz="2800" dirty="0">
                <a:solidFill>
                  <a:srgbClr val="00B0F0"/>
                </a:solidFill>
                <a:effectLst/>
                <a:latin typeface="Arial Narrow" panose="020B0606020202030204" pitchFamily="34" charset="0"/>
                <a:ea typeface="SimSun" panose="02010600030101010101" pitchFamily="2" charset="-122"/>
                <a:cs typeface="Verdana" panose="020B0604030504040204" pitchFamily="34" charset="0"/>
              </a:rPr>
              <a:t>, </a:t>
            </a:r>
            <a:r>
              <a:rPr lang="tr-TR" sz="2800" u="sng" dirty="0">
                <a:solidFill>
                  <a:schemeClr val="tx1">
                    <a:lumMod val="95000"/>
                  </a:schemeClr>
                </a:solidFill>
                <a:effectLst/>
                <a:latin typeface="Arial Narrow" panose="020B0606020202030204" pitchFamily="34" charset="0"/>
                <a:ea typeface="SimSun" panose="02010600030101010101" pitchFamily="2" charset="-122"/>
                <a:cs typeface="Verdana" panose="020B0604030504040204" pitchFamily="34" charset="0"/>
              </a:rPr>
              <a:t>kamu düzeninin korunması</a:t>
            </a:r>
            <a:r>
              <a:rPr lang="tr-TR" sz="2800" dirty="0">
                <a:solidFill>
                  <a:schemeClr val="tx1">
                    <a:lumMod val="95000"/>
                  </a:schemeClr>
                </a:solidFill>
                <a:effectLst/>
                <a:latin typeface="Arial Narrow" panose="020B0606020202030204" pitchFamily="34" charset="0"/>
                <a:ea typeface="SimSun" panose="02010600030101010101" pitchFamily="2" charset="-122"/>
                <a:cs typeface="Verdana" panose="020B0604030504040204" pitchFamily="34" charset="0"/>
              </a:rPr>
              <a:t> amacına hizmet ederken, </a:t>
            </a:r>
          </a:p>
          <a:p>
            <a:r>
              <a:rPr lang="tr-TR" sz="2800" b="1" dirty="0">
                <a:solidFill>
                  <a:schemeClr val="tx1">
                    <a:lumMod val="95000"/>
                  </a:schemeClr>
                </a:solidFill>
                <a:latin typeface="Arial Narrow" panose="020B0606020202030204" pitchFamily="34" charset="0"/>
                <a:ea typeface="SimSun" panose="02010600030101010101" pitchFamily="2" charset="-122"/>
                <a:cs typeface="Verdana" panose="020B0604030504040204" pitchFamily="34" charset="0"/>
              </a:rPr>
              <a:t>    </a:t>
            </a:r>
            <a:r>
              <a:rPr lang="tr-TR" sz="2800" b="1" dirty="0">
                <a:solidFill>
                  <a:srgbClr val="00B0F0"/>
                </a:solidFill>
                <a:latin typeface="Arial Narrow" panose="020B0606020202030204" pitchFamily="34" charset="0"/>
                <a:ea typeface="SimSun" panose="02010600030101010101" pitchFamily="2" charset="-122"/>
                <a:cs typeface="Verdana" panose="020B0604030504040204" pitchFamily="34" charset="0"/>
              </a:rPr>
              <a:t>A</a:t>
            </a:r>
            <a:r>
              <a:rPr lang="tr-TR" sz="2800" b="1" dirty="0">
                <a:solidFill>
                  <a:srgbClr val="00B0F0"/>
                </a:solidFill>
                <a:effectLst/>
                <a:latin typeface="Arial Narrow" panose="020B0606020202030204" pitchFamily="34" charset="0"/>
                <a:ea typeface="SimSun" panose="02010600030101010101" pitchFamily="2" charset="-122"/>
                <a:cs typeface="Verdana" panose="020B0604030504040204" pitchFamily="34" charset="0"/>
              </a:rPr>
              <a:t>dli kolluk;</a:t>
            </a:r>
            <a:r>
              <a:rPr lang="tr-TR" sz="2800" dirty="0">
                <a:solidFill>
                  <a:srgbClr val="00B0F0"/>
                </a:solidFill>
                <a:effectLst/>
                <a:latin typeface="Arial Narrow" panose="020B0606020202030204" pitchFamily="34" charset="0"/>
                <a:ea typeface="SimSun" panose="02010600030101010101" pitchFamily="2" charset="-122"/>
                <a:cs typeface="Verdana" panose="020B0604030504040204" pitchFamily="34" charset="0"/>
              </a:rPr>
              <a:t> </a:t>
            </a:r>
            <a:r>
              <a:rPr lang="tr-TR" sz="2800" u="sng" dirty="0">
                <a:solidFill>
                  <a:schemeClr val="tx1">
                    <a:lumMod val="95000"/>
                  </a:schemeClr>
                </a:solidFill>
                <a:effectLst/>
                <a:latin typeface="Arial Narrow" panose="020B0606020202030204" pitchFamily="34" charset="0"/>
                <a:ea typeface="SimSun" panose="02010600030101010101" pitchFamily="2" charset="-122"/>
                <a:cs typeface="Verdana" panose="020B0604030504040204" pitchFamily="34" charset="0"/>
              </a:rPr>
              <a:t>kamu düzeninin bozulmasına</a:t>
            </a:r>
            <a:r>
              <a:rPr lang="tr-TR" sz="2800" dirty="0">
                <a:solidFill>
                  <a:schemeClr val="tx1">
                    <a:lumMod val="95000"/>
                  </a:schemeClr>
                </a:solidFill>
                <a:effectLst/>
                <a:latin typeface="Arial Narrow" panose="020B0606020202030204" pitchFamily="34" charset="0"/>
                <a:ea typeface="SimSun" panose="02010600030101010101" pitchFamily="2" charset="-122"/>
                <a:cs typeface="Verdana" panose="020B0604030504040204" pitchFamily="34" charset="0"/>
              </a:rPr>
              <a:t> neden olan suçluları yakalamak ve suçu aydınlatacak delilleri tespit etmek görevlerini yerine getirmektedir.</a:t>
            </a:r>
            <a:endParaRPr lang="tr-TR" sz="2800" dirty="0">
              <a:solidFill>
                <a:schemeClr val="tx1">
                  <a:lumMod val="95000"/>
                </a:schemeClr>
              </a:solidFill>
              <a:effectLst/>
              <a:latin typeface="Verdana" panose="020B0604030504040204" pitchFamily="34" charset="0"/>
              <a:ea typeface="SimSun" panose="02010600030101010101" pitchFamily="2" charset="-122"/>
              <a:cs typeface="Verdana" panose="020B0604030504040204" pitchFamily="34" charset="0"/>
            </a:endParaRPr>
          </a:p>
          <a:p>
            <a:r>
              <a:rPr lang="tr-TR" sz="2800" dirty="0">
                <a:solidFill>
                  <a:schemeClr val="tx1">
                    <a:lumMod val="95000"/>
                  </a:schemeClr>
                </a:solidFill>
                <a:effectLst/>
                <a:latin typeface="Arial Narrow" panose="020B0606020202030204" pitchFamily="34" charset="0"/>
                <a:ea typeface="Times New Roman" panose="02020603050405020304" pitchFamily="18" charset="0"/>
                <a:cs typeface="TimesNewRomanPSMT"/>
              </a:rPr>
              <a:t>    Kamu düzeni kavramı, anayasa ve diğer yasal metinlerde devlet ve toplum düzeninin işleyişine tehdit oluşturabilecek her türlü eylemin engellenmesini ifade eder.</a:t>
            </a:r>
            <a:endParaRPr lang="tr-TR" sz="2800" dirty="0">
              <a:solidFill>
                <a:schemeClr val="tx1">
                  <a:lumMod val="95000"/>
                </a:schemeClr>
              </a:solidFill>
              <a:effectLst/>
              <a:latin typeface="Times New Roman" panose="02020603050405020304" pitchFamily="18" charset="0"/>
              <a:ea typeface="Times New Roman" panose="02020603050405020304" pitchFamily="18" charset="0"/>
            </a:endParaRPr>
          </a:p>
          <a:p>
            <a:r>
              <a:rPr lang="tr-TR" sz="2800" dirty="0">
                <a:solidFill>
                  <a:schemeClr val="tx1">
                    <a:lumMod val="95000"/>
                  </a:schemeClr>
                </a:solidFill>
                <a:effectLst/>
                <a:latin typeface="Arial Narrow" panose="020B0606020202030204" pitchFamily="34" charset="0"/>
                <a:ea typeface="SimSun" panose="02010600030101010101" pitchFamily="2" charset="-122"/>
                <a:cs typeface="Verdana" panose="020B0604030504040204" pitchFamily="34" charset="0"/>
              </a:rPr>
              <a:t>    Kamu görevlilerinin davranışlarına yön veren temel ilke kamu</a:t>
            </a:r>
            <a:r>
              <a:rPr lang="tr-TR" sz="2800" u="sng" dirty="0">
                <a:solidFill>
                  <a:schemeClr val="tx1">
                    <a:lumMod val="95000"/>
                  </a:schemeClr>
                </a:solidFill>
                <a:effectLst/>
                <a:latin typeface="Arial Narrow" panose="020B0606020202030204" pitchFamily="34" charset="0"/>
                <a:ea typeface="SimSun" panose="02010600030101010101" pitchFamily="2" charset="-122"/>
                <a:cs typeface="Verdana" panose="020B0604030504040204" pitchFamily="34" charset="0"/>
              </a:rPr>
              <a:t> yararını gözeten hizmet bilincidir</a:t>
            </a:r>
            <a:r>
              <a:rPr lang="tr-TR" sz="2800" dirty="0">
                <a:solidFill>
                  <a:schemeClr val="tx1">
                    <a:lumMod val="95000"/>
                  </a:schemeClr>
                </a:solidFill>
                <a:effectLst/>
                <a:latin typeface="Arial Narrow" panose="020B0606020202030204" pitchFamily="34" charset="0"/>
                <a:ea typeface="SimSun" panose="02010600030101010101" pitchFamily="2" charset="-122"/>
                <a:cs typeface="Verdana" panose="020B0604030504040204" pitchFamily="34" charset="0"/>
              </a:rPr>
              <a:t>. </a:t>
            </a:r>
            <a:endParaRPr lang="tr-TR" sz="2800" dirty="0">
              <a:solidFill>
                <a:schemeClr val="tx1">
                  <a:lumMod val="95000"/>
                </a:schemeClr>
              </a:solidFill>
            </a:endParaRPr>
          </a:p>
        </p:txBody>
      </p:sp>
    </p:spTree>
    <p:extLst>
      <p:ext uri="{BB962C8B-B14F-4D97-AF65-F5344CB8AC3E}">
        <p14:creationId xmlns:p14="http://schemas.microsoft.com/office/powerpoint/2010/main" val="35279432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E7ABB-9C3B-A620-199F-5832A438C83B}"/>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211D8BF7-8B7B-09A4-2A8C-A7AEA4D3ACEE}"/>
              </a:ext>
            </a:extLst>
          </p:cNvPr>
          <p:cNvSpPr txBox="1"/>
          <p:nvPr/>
        </p:nvSpPr>
        <p:spPr>
          <a:xfrm>
            <a:off x="783771" y="586719"/>
            <a:ext cx="10946674" cy="6001643"/>
          </a:xfrm>
          <a:prstGeom prst="rect">
            <a:avLst/>
          </a:prstGeom>
          <a:noFill/>
        </p:spPr>
        <p:txBody>
          <a:bodyPr wrap="square">
            <a:spAutoFit/>
          </a:bodyPr>
          <a:lstStyle/>
          <a:p>
            <a:pPr algn="ctr"/>
            <a:r>
              <a:rPr lang="tr-TR" sz="2400" b="1" dirty="0">
                <a:solidFill>
                  <a:srgbClr val="FFFF00"/>
                </a:solidFill>
                <a:effectLst/>
                <a:latin typeface="Arial Narrow" panose="020B0606020202030204" pitchFamily="34" charset="0"/>
                <a:ea typeface="SimSun" panose="02010600030101010101" pitchFamily="2" charset="-122"/>
                <a:cs typeface="Verdana" panose="020B0604030504040204" pitchFamily="34" charset="0"/>
              </a:rPr>
              <a:t>ÖZEL GÜVENLİĞİN ANLAMI VE KAPSAMI</a:t>
            </a:r>
            <a:endParaRPr lang="tr-TR" sz="2400" dirty="0">
              <a:solidFill>
                <a:srgbClr val="FFFF00"/>
              </a:solidFill>
              <a:effectLst/>
              <a:latin typeface="Verdana" panose="020B0604030504040204" pitchFamily="34" charset="0"/>
              <a:ea typeface="SimSun" panose="02010600030101010101" pitchFamily="2" charset="-122"/>
              <a:cs typeface="Verdana" panose="020B0604030504040204" pitchFamily="34" charset="0"/>
            </a:endParaRPr>
          </a:p>
          <a:p>
            <a:pPr algn="just"/>
            <a:r>
              <a:rPr lang="tr-TR" sz="2400" dirty="0">
                <a:effectLst/>
                <a:latin typeface="Arial Narrow" panose="020B0606020202030204" pitchFamily="34" charset="0"/>
                <a:ea typeface="Times New Roman" panose="02020603050405020304" pitchFamily="18" charset="0"/>
                <a:cs typeface="Helvetica" panose="020B0604020202020204" pitchFamily="34" charset="0"/>
              </a:rPr>
              <a:t>       Genel idari kolluğun bütünüyle kamuya açık alanların dışında güvenliği sağlama ve koruma hizmetleri vermesinin yerine, özel hukuk kapsamında kurulan birimlerin bu faaliyetleri üstlenmesi genel kolluğun yükünün, sınırlı da olsa, azalmasını sağlanmış olmaktadır. </a:t>
            </a:r>
            <a:endParaRPr lang="tr-TR" sz="2400" dirty="0">
              <a:effectLst/>
              <a:latin typeface="Times New Roman" panose="02020603050405020304" pitchFamily="18" charset="0"/>
              <a:ea typeface="Times New Roman" panose="02020603050405020304" pitchFamily="18" charset="0"/>
            </a:endParaRPr>
          </a:p>
          <a:p>
            <a:pPr algn="just"/>
            <a:r>
              <a:rPr lang="tr-TR" sz="2400" dirty="0">
                <a:effectLst/>
                <a:latin typeface="Arial Narrow" panose="020B0606020202030204" pitchFamily="34" charset="0"/>
                <a:ea typeface="Times New Roman" panose="02020603050405020304" pitchFamily="18" charset="0"/>
                <a:cs typeface="Helvetica" panose="020B0604020202020204" pitchFamily="34" charset="0"/>
              </a:rPr>
              <a:t>       Alanı ve konusu itibariyle geniş görevler üstlenmiş bulunan genel kolluk birimlerinin bu görevlerini yerine getirmesi ek olarak, özel hukuk kişilerinin bireysel olarak güvenliklerinin sağlanması ve korunma gereksinimlerinin karşılanmasına yönelik görevler de üstlenmesi durumunda hem asli görevleri hem de özel hukuk kişilerinin bireysel olarak güvenliklerinin sağlanması ve korunma gereksinimlerinin karşılanması görevlerini tam olarak yerine getirmeleri olanaksızdır. </a:t>
            </a:r>
            <a:endParaRPr lang="tr-TR" sz="2400" dirty="0">
              <a:effectLst/>
              <a:latin typeface="Times New Roman" panose="02020603050405020304" pitchFamily="18" charset="0"/>
              <a:ea typeface="Times New Roman" panose="02020603050405020304" pitchFamily="18" charset="0"/>
            </a:endParaRPr>
          </a:p>
          <a:p>
            <a:pPr algn="just"/>
            <a:r>
              <a:rPr lang="tr-TR" sz="2400" dirty="0">
                <a:effectLst/>
                <a:latin typeface="Arial Narrow" panose="020B0606020202030204" pitchFamily="34" charset="0"/>
                <a:ea typeface="Times New Roman" panose="02020603050405020304" pitchFamily="18" charset="0"/>
                <a:cs typeface="Helvetica" panose="020B0604020202020204" pitchFamily="34" charset="0"/>
              </a:rPr>
              <a:t>       Özel hukuk kişilerinin kişisel korunma gereksinimleri konusunda özel güvenlik faaliyetlerinin yasa koyucu tarafından düzenlenmesi, genel kolluk birimlerinin görevlerini daha iyi bir şekilde yerine getirmelerine katkı sağlayacaktır. Bu katkı hem genel kolluk birimlerinin iş yükünün azalmasına bağlı olarak görev/hizmet kalitesinin yükselmesi şeklinde ortaya çıkacak hem de, özel güvenlik faaliyeti yürüten özel hukuk kişilerinin genel kolluğa yardımcı olması yoluyla yaşanacak işbirliği şeklinde gerçekleşecektir.</a:t>
            </a:r>
            <a:endParaRPr lang="tr-TR"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075178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739ED-B8AE-8777-8CD5-33C169C5136E}"/>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9C94EBF0-0B72-0C2D-CBAC-71EE3F53212E}"/>
              </a:ext>
            </a:extLst>
          </p:cNvPr>
          <p:cNvSpPr txBox="1"/>
          <p:nvPr/>
        </p:nvSpPr>
        <p:spPr>
          <a:xfrm>
            <a:off x="326572" y="466640"/>
            <a:ext cx="11168743" cy="6124754"/>
          </a:xfrm>
          <a:prstGeom prst="rect">
            <a:avLst/>
          </a:prstGeom>
          <a:noFill/>
        </p:spPr>
        <p:txBody>
          <a:bodyPr wrap="square">
            <a:spAutoFit/>
          </a:bodyPr>
          <a:lstStyle/>
          <a:p>
            <a:r>
              <a:rPr lang="tr-TR" sz="2800" b="1" dirty="0">
                <a:solidFill>
                  <a:srgbClr val="00B0F0"/>
                </a:solidFill>
                <a:effectLst/>
                <a:latin typeface="Arial Narrow" panose="020B0606020202030204" pitchFamily="34" charset="0"/>
                <a:ea typeface="Times New Roman" panose="02020603050405020304" pitchFamily="18" charset="0"/>
                <a:cs typeface="Arial" panose="020B0604020202020204" pitchFamily="34" charset="0"/>
              </a:rPr>
              <a:t>Özel Güvenliğin Tanımı</a:t>
            </a:r>
            <a:r>
              <a:rPr lang="tr-TR" sz="2800" dirty="0">
                <a:solidFill>
                  <a:srgbClr val="00B0F0"/>
                </a:solidFill>
                <a:effectLst/>
                <a:latin typeface="Arial Narrow" panose="020B0606020202030204" pitchFamily="34" charset="0"/>
                <a:ea typeface="Times New Roman" panose="02020603050405020304" pitchFamily="18" charset="0"/>
                <a:cs typeface="Arial" panose="020B0604020202020204" pitchFamily="34" charset="0"/>
              </a:rPr>
              <a:t>: </a:t>
            </a:r>
            <a:r>
              <a:rPr lang="tr-TR" sz="2800" dirty="0">
                <a:effectLst/>
                <a:latin typeface="Arial Narrow" panose="020B0606020202030204" pitchFamily="34" charset="0"/>
                <a:ea typeface="Times New Roman" panose="02020603050405020304" pitchFamily="18" charset="0"/>
                <a:cs typeface="Arial" panose="020B0604020202020204" pitchFamily="34" charset="0"/>
              </a:rPr>
              <a:t>Gerçek ve tüzel kişilere ait yaşam hakkı, zilyetlik hakkı, işletme yönetimi hakları ve mülkiyet hakkı ile diğer hav ve hürriyetlerin saldırıya uğramaması amacıyla kamu güvenliğini tamamlayıcı mahiyette verilen güvenlik ve koruma hizmetlerine </a:t>
            </a:r>
            <a:r>
              <a:rPr lang="tr-TR" sz="2800" b="1" i="1" dirty="0">
                <a:effectLst/>
                <a:latin typeface="Arial Narrow" panose="020B0606020202030204" pitchFamily="34" charset="0"/>
                <a:ea typeface="Times New Roman" panose="02020603050405020304" pitchFamily="18" charset="0"/>
                <a:cs typeface="Arial" panose="020B0604020202020204" pitchFamily="34" charset="0"/>
              </a:rPr>
              <a:t>Özel Güvenlik</a:t>
            </a:r>
            <a:r>
              <a:rPr lang="tr-TR" sz="2800" dirty="0">
                <a:effectLst/>
                <a:latin typeface="Arial Narrow" panose="020B0606020202030204" pitchFamily="34" charset="0"/>
                <a:ea typeface="Times New Roman" panose="02020603050405020304" pitchFamily="18" charset="0"/>
                <a:cs typeface="Arial" panose="020B0604020202020204" pitchFamily="34" charset="0"/>
              </a:rPr>
              <a:t> denir.</a:t>
            </a:r>
            <a:endParaRPr lang="tr-TR" sz="2800" dirty="0">
              <a:effectLst/>
              <a:latin typeface="Times New Roman" panose="02020603050405020304" pitchFamily="18" charset="0"/>
              <a:ea typeface="Times New Roman" panose="02020603050405020304" pitchFamily="18" charset="0"/>
            </a:endParaRPr>
          </a:p>
          <a:p>
            <a:pPr algn="just"/>
            <a:r>
              <a:rPr lang="tr-TR" sz="2800" b="1" dirty="0">
                <a:solidFill>
                  <a:srgbClr val="00B0F0"/>
                </a:solidFill>
                <a:effectLst/>
                <a:latin typeface="Arial Narrow" panose="020B0606020202030204" pitchFamily="34" charset="0"/>
                <a:ea typeface="Times New Roman" panose="02020603050405020304" pitchFamily="18" charset="0"/>
              </a:rPr>
              <a:t>Özel güvenlik hizmetlerinin temel amacı</a:t>
            </a:r>
            <a:r>
              <a:rPr lang="tr-TR" sz="2800" dirty="0">
                <a:solidFill>
                  <a:srgbClr val="00B0F0"/>
                </a:solidFill>
                <a:effectLst/>
                <a:latin typeface="Arial Narrow" panose="020B0606020202030204" pitchFamily="34" charset="0"/>
                <a:ea typeface="Times New Roman" panose="02020603050405020304" pitchFamily="18" charset="0"/>
              </a:rPr>
              <a:t>; </a:t>
            </a:r>
            <a:r>
              <a:rPr lang="tr-TR" sz="2800" dirty="0">
                <a:effectLst/>
                <a:latin typeface="Arial Narrow" panose="020B0606020202030204" pitchFamily="34" charset="0"/>
                <a:ea typeface="Times New Roman" panose="02020603050405020304" pitchFamily="18" charset="0"/>
              </a:rPr>
              <a:t>5188 Sayılı Özel Güvenlik Hizmetlerine Dair Kanunu’nun 1. maddesinde: “</a:t>
            </a:r>
            <a:r>
              <a:rPr lang="tr-TR" sz="2800" i="1" dirty="0">
                <a:effectLst/>
                <a:latin typeface="Arial Narrow" panose="020B0606020202030204" pitchFamily="34" charset="0"/>
                <a:ea typeface="Times New Roman" panose="02020603050405020304" pitchFamily="18" charset="0"/>
              </a:rPr>
              <a:t>Bu Kanunun</a:t>
            </a:r>
            <a:r>
              <a:rPr lang="tr-TR" sz="2800" b="1" i="1" dirty="0">
                <a:effectLst/>
                <a:latin typeface="Arial Narrow" panose="020B0606020202030204" pitchFamily="34" charset="0"/>
                <a:ea typeface="Times New Roman" panose="02020603050405020304" pitchFamily="18" charset="0"/>
              </a:rPr>
              <a:t> amacı</a:t>
            </a:r>
            <a:r>
              <a:rPr lang="tr-TR" sz="2800" i="1" dirty="0">
                <a:effectLst/>
                <a:latin typeface="Arial Narrow" panose="020B0606020202030204" pitchFamily="34" charset="0"/>
                <a:ea typeface="Times New Roman" panose="02020603050405020304" pitchFamily="18" charset="0"/>
              </a:rPr>
              <a:t>, kamu güvenliğini </a:t>
            </a:r>
            <a:r>
              <a:rPr lang="tr-TR" sz="2800" b="1" i="1" dirty="0">
                <a:effectLst/>
                <a:latin typeface="Arial Narrow" panose="020B0606020202030204" pitchFamily="34" charset="0"/>
                <a:ea typeface="Times New Roman" panose="02020603050405020304" pitchFamily="18" charset="0"/>
              </a:rPr>
              <a:t>tamamlayıcı mahiyetteki </a:t>
            </a:r>
            <a:r>
              <a:rPr lang="tr-TR" sz="2800" i="1" dirty="0">
                <a:effectLst/>
                <a:latin typeface="Arial Narrow" panose="020B0606020202030204" pitchFamily="34" charset="0"/>
                <a:ea typeface="Times New Roman" panose="02020603050405020304" pitchFamily="18" charset="0"/>
              </a:rPr>
              <a:t>özel güvenlik hizmetlerinin yerine getirilmesine ilişkin esas ve usulleri belirlemektir</a:t>
            </a:r>
            <a:r>
              <a:rPr lang="tr-TR" sz="2800" dirty="0">
                <a:effectLst/>
                <a:latin typeface="Arial Narrow" panose="020B0606020202030204" pitchFamily="34" charset="0"/>
                <a:ea typeface="Times New Roman" panose="02020603050405020304" pitchFamily="18" charset="0"/>
              </a:rPr>
              <a:t>” denilmektedir. </a:t>
            </a:r>
            <a:r>
              <a:rPr lang="tr-TR" sz="2800" b="1" dirty="0">
                <a:effectLst/>
                <a:latin typeface="Arial Narrow" panose="020B0606020202030204" pitchFamily="34" charset="0"/>
                <a:ea typeface="Times New Roman" panose="02020603050405020304" pitchFamily="18" charset="0"/>
              </a:rPr>
              <a:t>Özel güvenliğin amacı</a:t>
            </a:r>
            <a:r>
              <a:rPr lang="tr-TR" sz="2800" dirty="0">
                <a:effectLst/>
                <a:latin typeface="Arial Narrow" panose="020B0606020202030204" pitchFamily="34" charset="0"/>
                <a:ea typeface="Times New Roman" panose="02020603050405020304" pitchFamily="18" charset="0"/>
              </a:rPr>
              <a:t>, </a:t>
            </a:r>
            <a:r>
              <a:rPr lang="tr-TR" sz="2800" u="sng" dirty="0">
                <a:effectLst/>
                <a:latin typeface="Arial Narrow" panose="020B0606020202030204" pitchFamily="34" charset="0"/>
                <a:ea typeface="Times New Roman" panose="02020603050405020304" pitchFamily="18" charset="0"/>
              </a:rPr>
              <a:t>kamu güvenliğini tamamlayıcı mahiyette kalmak kaydıyla</a:t>
            </a:r>
            <a:r>
              <a:rPr lang="tr-TR" sz="2800" dirty="0">
                <a:effectLst/>
                <a:latin typeface="Arial Narrow" panose="020B0606020202030204" pitchFamily="34" charset="0"/>
                <a:ea typeface="Times New Roman" panose="02020603050405020304" pitchFamily="18" charset="0"/>
              </a:rPr>
              <a:t>, </a:t>
            </a:r>
            <a:r>
              <a:rPr lang="tr-TR" sz="2800" u="sng" dirty="0">
                <a:effectLst/>
                <a:latin typeface="Arial Narrow" panose="020B0606020202030204" pitchFamily="34" charset="0"/>
                <a:ea typeface="Times New Roman" panose="02020603050405020304" pitchFamily="18" charset="0"/>
              </a:rPr>
              <a:t>güvenlik hizmetinin uygulanmasında genel kolluk görevlilerine yardımcı</a:t>
            </a:r>
            <a:r>
              <a:rPr lang="tr-TR" sz="2800" dirty="0">
                <a:effectLst/>
                <a:latin typeface="Arial Narrow" panose="020B0606020202030204" pitchFamily="34" charset="0"/>
                <a:ea typeface="Times New Roman" panose="02020603050405020304" pitchFamily="18" charset="0"/>
              </a:rPr>
              <a:t> olacak şekilde yürütülmesidir.</a:t>
            </a:r>
            <a:endParaRPr lang="tr-TR" sz="2800" dirty="0">
              <a:effectLst/>
              <a:latin typeface="Times New Roman" panose="02020603050405020304" pitchFamily="18" charset="0"/>
              <a:ea typeface="Times New Roman" panose="02020603050405020304" pitchFamily="18" charset="0"/>
            </a:endParaRPr>
          </a:p>
          <a:p>
            <a:pPr algn="just"/>
            <a:r>
              <a:rPr lang="tr-TR" sz="2800" dirty="0">
                <a:effectLst/>
                <a:latin typeface="Arial Narrow" panose="020B0606020202030204" pitchFamily="34" charset="0"/>
                <a:ea typeface="Times New Roman" panose="02020603050405020304" pitchFamily="18" charset="0"/>
              </a:rPr>
              <a:t>       Kişiler veya işletmeler özel güvenlik hizmeti almada veya almamada tamamen serbesttir. Kişiler veya kurumlar güvenlik hizmetinden direk özel güvenlik görevlisi istihdam ederek veya kendi bünyelerinde özel güvenlik birimi kurarak veya özel güvenlik şirketinden hizmet satın alarak faydalanırlar. </a:t>
            </a:r>
            <a:endParaRPr lang="tr-TR"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880362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B0EAB-1AE6-0E46-419A-5EA0DAB3001C}"/>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DC444F61-5476-5923-339D-591DAAC24D59}"/>
              </a:ext>
            </a:extLst>
          </p:cNvPr>
          <p:cNvSpPr txBox="1"/>
          <p:nvPr/>
        </p:nvSpPr>
        <p:spPr>
          <a:xfrm>
            <a:off x="535577" y="0"/>
            <a:ext cx="10593977" cy="6967548"/>
          </a:xfrm>
          <a:prstGeom prst="rect">
            <a:avLst/>
          </a:prstGeom>
          <a:noFill/>
        </p:spPr>
        <p:txBody>
          <a:bodyPr wrap="square">
            <a:spAutoFit/>
          </a:bodyPr>
          <a:lstStyle/>
          <a:p>
            <a:pPr algn="ctr"/>
            <a:r>
              <a:rPr lang="tr-TR" sz="2800" b="1" dirty="0">
                <a:solidFill>
                  <a:srgbClr val="FFFF00"/>
                </a:solidFill>
                <a:effectLst/>
                <a:latin typeface="Arial Narrow" panose="020B0606020202030204" pitchFamily="34" charset="0"/>
                <a:ea typeface="Times New Roman" panose="02020603050405020304" pitchFamily="18" charset="0"/>
              </a:rPr>
              <a:t>TEMEL HUKUK BİLGİSİ</a:t>
            </a:r>
            <a:endParaRPr lang="tr-TR" sz="2800" dirty="0">
              <a:solidFill>
                <a:srgbClr val="FFFF00"/>
              </a:solidFill>
              <a:effectLst/>
              <a:latin typeface="Times New Roman" panose="02020603050405020304" pitchFamily="18" charset="0"/>
              <a:ea typeface="Times New Roman" panose="02020603050405020304" pitchFamily="18" charset="0"/>
            </a:endParaRPr>
          </a:p>
          <a:p>
            <a:r>
              <a:rPr lang="tr-TR" sz="2800" b="1" dirty="0">
                <a:effectLst/>
                <a:latin typeface="Arial Narrow" panose="020B0606020202030204" pitchFamily="34" charset="0"/>
                <a:ea typeface="Calibri" panose="020F0502020204030204" pitchFamily="34" charset="0"/>
              </a:rPr>
              <a:t>Hukuk; </a:t>
            </a:r>
            <a:r>
              <a:rPr lang="tr-TR" sz="2800" dirty="0">
                <a:effectLst/>
                <a:latin typeface="Arial Narrow" panose="020B0606020202030204" pitchFamily="34" charset="0"/>
                <a:ea typeface="Calibri" panose="020F0502020204030204" pitchFamily="34" charset="0"/>
              </a:rPr>
              <a:t>Devletin yetkili organları tarafından toplumsal ilişkileri düzenlemek amacıyla konulan, uyulmadığı takdirde çeşitli yaptırımlara bağlanmış olan yazılı kurallar bütünüdür. </a:t>
            </a:r>
            <a:endParaRPr lang="tr-TR" sz="2800" dirty="0">
              <a:effectLst/>
              <a:latin typeface="Times New Roman" panose="02020603050405020304" pitchFamily="18" charset="0"/>
              <a:ea typeface="Times New Roman" panose="02020603050405020304" pitchFamily="18" charset="0"/>
            </a:endParaRPr>
          </a:p>
          <a:p>
            <a:r>
              <a:rPr lang="tr-TR" sz="2800" dirty="0">
                <a:effectLst/>
                <a:latin typeface="Arial Narrow" panose="020B0606020202030204" pitchFamily="34" charset="0"/>
                <a:ea typeface="Calibri" panose="020F0502020204030204" pitchFamily="34" charset="0"/>
              </a:rPr>
              <a:t>Hukuk kuralları, toplumun genel yararını sağlama amacına yönelik olarak devlet tarafından oluşturulmuş ve ihlalleri yaptırıma bağlanmış kurallardır. Bu kurallara uyulması zorunludur.</a:t>
            </a:r>
            <a:endParaRPr lang="tr-TR" sz="2800" dirty="0">
              <a:effectLst/>
              <a:latin typeface="Times New Roman" panose="02020603050405020304" pitchFamily="18" charset="0"/>
              <a:ea typeface="Times New Roman" panose="02020603050405020304" pitchFamily="18" charset="0"/>
            </a:endParaRPr>
          </a:p>
          <a:p>
            <a:r>
              <a:rPr lang="tr-TR" sz="2800" b="1" dirty="0">
                <a:solidFill>
                  <a:schemeClr val="tx2">
                    <a:lumMod val="90000"/>
                  </a:schemeClr>
                </a:solidFill>
                <a:effectLst/>
                <a:latin typeface="Arial Narrow" panose="020B0606020202030204" pitchFamily="34" charset="0"/>
                <a:ea typeface="Calibri" panose="020F0502020204030204" pitchFamily="34" charset="0"/>
              </a:rPr>
              <a:t>Toplumu düzenleyen kuralları; </a:t>
            </a:r>
            <a:endParaRPr lang="tr-TR" sz="2800" dirty="0">
              <a:solidFill>
                <a:schemeClr val="tx2">
                  <a:lumMod val="90000"/>
                </a:schemeClr>
              </a:solidFill>
              <a:effectLst/>
              <a:latin typeface="Times New Roman" panose="02020603050405020304" pitchFamily="18" charset="0"/>
              <a:ea typeface="Times New Roman" panose="02020603050405020304" pitchFamily="18" charset="0"/>
            </a:endParaRPr>
          </a:p>
          <a:p>
            <a:pPr marL="342900" lvl="0" indent="-342900">
              <a:lnSpc>
                <a:spcPct val="115000"/>
              </a:lnSpc>
              <a:buFont typeface="Symbol" panose="05050102010706020507" pitchFamily="18" charset="2"/>
              <a:buChar char=""/>
            </a:pPr>
            <a:r>
              <a:rPr lang="tr-TR" sz="2800" dirty="0">
                <a:effectLst/>
                <a:latin typeface="Arial Narrow" panose="020B0606020202030204" pitchFamily="34" charset="0"/>
                <a:ea typeface="Calibri" panose="020F0502020204030204" pitchFamily="34" charset="0"/>
              </a:rPr>
              <a:t>Hukuk kuralları, </a:t>
            </a:r>
            <a:endParaRPr lang="tr-TR" sz="28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Symbol" panose="05050102010706020507" pitchFamily="18" charset="2"/>
              <a:buChar char=""/>
            </a:pPr>
            <a:r>
              <a:rPr lang="tr-TR" sz="2800" dirty="0">
                <a:effectLst/>
                <a:latin typeface="Arial Narrow" panose="020B0606020202030204" pitchFamily="34" charset="0"/>
                <a:ea typeface="Calibri" panose="020F0502020204030204" pitchFamily="34" charset="0"/>
              </a:rPr>
              <a:t>Görgü kuralları,</a:t>
            </a:r>
            <a:endParaRPr lang="tr-TR" sz="28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Symbol" panose="05050102010706020507" pitchFamily="18" charset="2"/>
              <a:buChar char=""/>
            </a:pPr>
            <a:r>
              <a:rPr lang="tr-TR" sz="2800" dirty="0">
                <a:effectLst/>
                <a:latin typeface="Arial Narrow" panose="020B0606020202030204" pitchFamily="34" charset="0"/>
                <a:ea typeface="Calibri" panose="020F0502020204030204" pitchFamily="34" charset="0"/>
              </a:rPr>
              <a:t>Ahlak kuralları,</a:t>
            </a:r>
            <a:endParaRPr lang="tr-TR" sz="28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Symbol" panose="05050102010706020507" pitchFamily="18" charset="2"/>
              <a:buChar char=""/>
            </a:pPr>
            <a:r>
              <a:rPr lang="tr-TR" sz="2800" dirty="0">
                <a:effectLst/>
                <a:latin typeface="Arial Narrow" panose="020B0606020202030204" pitchFamily="34" charset="0"/>
                <a:ea typeface="Calibri" panose="020F0502020204030204" pitchFamily="34" charset="0"/>
              </a:rPr>
              <a:t>Din kuralları,</a:t>
            </a:r>
            <a:endParaRPr lang="tr-TR" sz="28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Symbol" panose="05050102010706020507" pitchFamily="18" charset="2"/>
              <a:buChar char=""/>
            </a:pPr>
            <a:r>
              <a:rPr lang="tr-TR" sz="2800" dirty="0">
                <a:effectLst/>
                <a:latin typeface="Arial Narrow" panose="020B0606020202030204" pitchFamily="34" charset="0"/>
                <a:ea typeface="Calibri" panose="020F0502020204030204" pitchFamily="34" charset="0"/>
              </a:rPr>
              <a:t>Örf-Adet kuralları, olarak beş grupta sınıflandırmak mümkündür. Kurallar bir davranışta bulunmayı ya da ondan kaçınmayı ifade eder. Bu anlamda emir ve yasaklar biçiminde ifade edilir.</a:t>
            </a:r>
            <a:endParaRPr lang="tr-TR"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065996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07F6E-E096-36E9-3423-788401557B70}"/>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BA143244-BDAE-DF29-7A44-59652E6C7F52}"/>
              </a:ext>
            </a:extLst>
          </p:cNvPr>
          <p:cNvSpPr txBox="1"/>
          <p:nvPr/>
        </p:nvSpPr>
        <p:spPr>
          <a:xfrm>
            <a:off x="222069" y="411544"/>
            <a:ext cx="11534503" cy="6370975"/>
          </a:xfrm>
          <a:prstGeom prst="rect">
            <a:avLst/>
          </a:prstGeom>
          <a:noFill/>
        </p:spPr>
        <p:txBody>
          <a:bodyPr wrap="square">
            <a:spAutoFit/>
          </a:bodyPr>
          <a:lstStyle/>
          <a:p>
            <a:r>
              <a:rPr lang="tr-TR" sz="2400" dirty="0">
                <a:effectLst/>
                <a:latin typeface="Arial Narrow" panose="020B0606020202030204" pitchFamily="34" charset="0"/>
                <a:ea typeface="Calibri" panose="020F0502020204030204" pitchFamily="34" charset="0"/>
              </a:rPr>
              <a:t>Hukuk bir kurallar bütünüdür. Bu kuralların ne olduğunu hukuk kaynakları belirtir. Hukuk kaynakları asıl (bağlayıcı) kaynaklar ve yardımcı (bağlayıcı olmayan) kaynaklar olarak ikiye ayrılır. Asıl kaynaklar uyulması zorunlu olan kuralları gösterir. Dolayısıyla bunlar bağlayıcıdır. Yardımcı kaynaklar hukuk kuralının ne olması gerektiği hususunda yol göstericidir. Hukuku uygulamakla yükümlü olan yerler bunları dikkate alabilirler, ancak onları uygulamak zorunda değillerdir. Bu yönüyle yardımcı kaynaklar bağlayıcı değildir. </a:t>
            </a:r>
            <a:endParaRPr lang="tr-TR" sz="2400" dirty="0">
              <a:effectLst/>
              <a:latin typeface="Times New Roman" panose="02020603050405020304" pitchFamily="18" charset="0"/>
              <a:ea typeface="Times New Roman" panose="02020603050405020304" pitchFamily="18" charset="0"/>
            </a:endParaRPr>
          </a:p>
          <a:p>
            <a:r>
              <a:rPr lang="tr-TR" sz="2400" dirty="0">
                <a:effectLst/>
                <a:latin typeface="Arial Narrow" panose="020B0606020202030204" pitchFamily="34" charset="0"/>
                <a:ea typeface="Calibri" panose="020F0502020204030204" pitchFamily="34" charset="0"/>
              </a:rPr>
              <a:t>        Ayrıca hukuk kaynakları yazılı olan ve yazılı olmayan kaynaklar olarak da sınıflandırılabilir. Kanunlar, Cumhurbaşkanlığı kararnameleri ve yönetmelikler yazılı kaynakların örnekleridir. Gelenek hukuku ve hukukun genel ilkeleri ise yazılı olmayan bir kaynaktır. Yazılı kaynaklarda kural bulunmadığında, bunların hükümleriyle çelişmediği müddetçe, yazılı olmayan kaynakların uygulanması söz konusu olabilmektedir. </a:t>
            </a:r>
            <a:endParaRPr lang="tr-TR" sz="2400" dirty="0">
              <a:effectLst/>
              <a:latin typeface="Times New Roman" panose="02020603050405020304" pitchFamily="18" charset="0"/>
              <a:ea typeface="Times New Roman" panose="02020603050405020304" pitchFamily="18" charset="0"/>
            </a:endParaRPr>
          </a:p>
          <a:p>
            <a:r>
              <a:rPr lang="tr-TR" sz="2400" dirty="0">
                <a:effectLst/>
                <a:latin typeface="Arial Narrow" panose="020B0606020202030204" pitchFamily="34" charset="0"/>
                <a:ea typeface="Calibri" panose="020F0502020204030204" pitchFamily="34" charset="0"/>
              </a:rPr>
              <a:t>        Kaynaklar arasında bir sıralanış sistemi bulunmaktadır. </a:t>
            </a:r>
            <a:r>
              <a:rPr lang="tr-TR" sz="2400" b="1" u="sng" dirty="0">
                <a:effectLst/>
                <a:latin typeface="Arial Narrow" panose="020B0606020202030204" pitchFamily="34" charset="0"/>
                <a:ea typeface="Calibri" panose="020F0502020204030204" pitchFamily="34" charset="0"/>
              </a:rPr>
              <a:t>En üstte</a:t>
            </a:r>
            <a:r>
              <a:rPr lang="tr-TR" sz="2400" u="sng" dirty="0">
                <a:effectLst/>
                <a:latin typeface="Arial Narrow" panose="020B0606020202030204" pitchFamily="34" charset="0"/>
                <a:ea typeface="Calibri" panose="020F0502020204030204" pitchFamily="34" charset="0"/>
              </a:rPr>
              <a:t> Anayasa bulunmaktadır</a:t>
            </a:r>
            <a:r>
              <a:rPr lang="tr-TR" sz="2400" dirty="0">
                <a:effectLst/>
                <a:latin typeface="Arial Narrow" panose="020B0606020202030204" pitchFamily="34" charset="0"/>
                <a:ea typeface="Calibri" panose="020F0502020204030204" pitchFamily="34" charset="0"/>
              </a:rPr>
              <a:t>. Onu takiben aşağıya doğru </a:t>
            </a:r>
            <a:r>
              <a:rPr lang="tr-TR" sz="2400" b="1" u="sng" dirty="0">
                <a:effectLst/>
                <a:latin typeface="Arial Narrow" panose="020B0606020202030204" pitchFamily="34" charset="0"/>
                <a:ea typeface="Calibri" panose="020F0502020204030204" pitchFamily="34" charset="0"/>
              </a:rPr>
              <a:t>Kanun</a:t>
            </a:r>
            <a:r>
              <a:rPr lang="tr-TR" sz="2400" b="1" dirty="0">
                <a:effectLst/>
                <a:latin typeface="Arial Narrow" panose="020B0606020202030204" pitchFamily="34" charset="0"/>
                <a:ea typeface="Calibri" panose="020F0502020204030204" pitchFamily="34" charset="0"/>
              </a:rPr>
              <a:t>,</a:t>
            </a:r>
            <a:r>
              <a:rPr lang="tr-TR" sz="2400" dirty="0">
                <a:effectLst/>
                <a:latin typeface="Arial Narrow" panose="020B0606020202030204" pitchFamily="34" charset="0"/>
                <a:ea typeface="Calibri" panose="020F0502020204030204" pitchFamily="34" charset="0"/>
              </a:rPr>
              <a:t> </a:t>
            </a:r>
            <a:r>
              <a:rPr lang="tr-TR" sz="2400" b="1" u="sng" dirty="0">
                <a:effectLst/>
                <a:latin typeface="Arial Narrow" panose="020B0606020202030204" pitchFamily="34" charset="0"/>
                <a:ea typeface="Calibri" panose="020F0502020204030204" pitchFamily="34" charset="0"/>
              </a:rPr>
              <a:t>Cumhurbaşkanlığı kararnamesi</a:t>
            </a:r>
            <a:r>
              <a:rPr lang="tr-TR" sz="2400" dirty="0">
                <a:effectLst/>
                <a:latin typeface="Arial Narrow" panose="020B0606020202030204" pitchFamily="34" charset="0"/>
                <a:ea typeface="Calibri" panose="020F0502020204030204" pitchFamily="34" charset="0"/>
              </a:rPr>
              <a:t> ve </a:t>
            </a:r>
            <a:r>
              <a:rPr lang="tr-TR" sz="2400" b="1" u="sng" dirty="0">
                <a:effectLst/>
                <a:latin typeface="Arial Narrow" panose="020B0606020202030204" pitchFamily="34" charset="0"/>
                <a:ea typeface="Calibri" panose="020F0502020204030204" pitchFamily="34" charset="0"/>
              </a:rPr>
              <a:t>Yönetmelikler</a:t>
            </a:r>
            <a:r>
              <a:rPr lang="tr-TR" sz="2400" dirty="0">
                <a:effectLst/>
                <a:latin typeface="Arial Narrow" panose="020B0606020202030204" pitchFamily="34" charset="0"/>
                <a:ea typeface="Calibri" panose="020F0502020204030204" pitchFamily="34" charset="0"/>
              </a:rPr>
              <a:t> gelmektedir. Uluslararası antlaşmalar kanunlarla eşit düzeydedir. Normlar hiyerarşisinin mantığına göre alttaki kural geçerliliğini üstteki kuraldan almaktadır ve onunla uyumlu olmak durumundadır. Diğer bir deyişle yasalar anayasaya, yönetmelikler de yasalara uygun olmak durumundadır. Piramit mantığı gereği üstteki kurallar genel olup alttaki kurallar daha ayrıntılı düzenlemeler içerir</a:t>
            </a:r>
            <a:endParaRPr lang="tr-TR"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958746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48503-26B9-82AE-6D7F-9E77B4ACABDA}"/>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2AECDE10-00D3-C6DA-49DE-518D984BC218}"/>
              </a:ext>
            </a:extLst>
          </p:cNvPr>
          <p:cNvSpPr txBox="1"/>
          <p:nvPr/>
        </p:nvSpPr>
        <p:spPr>
          <a:xfrm>
            <a:off x="603068" y="640544"/>
            <a:ext cx="10985863" cy="5576911"/>
          </a:xfrm>
          <a:prstGeom prst="rect">
            <a:avLst/>
          </a:prstGeom>
          <a:noFill/>
        </p:spPr>
        <p:txBody>
          <a:bodyPr wrap="square">
            <a:spAutoFit/>
          </a:bodyPr>
          <a:lstStyle/>
          <a:p>
            <a:r>
              <a:rPr lang="tr-TR" sz="3600" b="1" dirty="0">
                <a:solidFill>
                  <a:srgbClr val="FFFF00"/>
                </a:solidFill>
                <a:effectLst/>
                <a:latin typeface="Arial Narrow" panose="020B0606020202030204" pitchFamily="34" charset="0"/>
                <a:ea typeface="Calibri" panose="020F0502020204030204" pitchFamily="34" charset="0"/>
              </a:rPr>
              <a:t>Ülkemizdeki Hukuk Düzenine Göre Normlar Hiyerarşisi</a:t>
            </a:r>
            <a:endParaRPr lang="tr-TR" sz="3600" dirty="0">
              <a:solidFill>
                <a:srgbClr val="FFFF00"/>
              </a:solidFill>
              <a:effectLst/>
              <a:latin typeface="Times New Roman" panose="02020603050405020304" pitchFamily="18" charset="0"/>
              <a:ea typeface="Times New Roman" panose="02020603050405020304" pitchFamily="18" charset="0"/>
            </a:endParaRPr>
          </a:p>
          <a:p>
            <a:pPr marL="342900" lvl="0" indent="-342900">
              <a:lnSpc>
                <a:spcPct val="115000"/>
              </a:lnSpc>
              <a:buFont typeface="Symbol" panose="05050102010706020507" pitchFamily="18" charset="2"/>
              <a:buChar char=""/>
            </a:pPr>
            <a:r>
              <a:rPr lang="tr-TR" sz="3600" dirty="0">
                <a:effectLst/>
                <a:latin typeface="Arial Narrow" panose="020B0606020202030204" pitchFamily="34" charset="0"/>
                <a:ea typeface="Calibri" panose="020F0502020204030204" pitchFamily="34" charset="0"/>
              </a:rPr>
              <a:t>Anayasa</a:t>
            </a:r>
            <a:endParaRPr lang="tr-TR" sz="36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Symbol" panose="05050102010706020507" pitchFamily="18" charset="2"/>
              <a:buChar char=""/>
            </a:pPr>
            <a:r>
              <a:rPr lang="tr-TR" sz="3600" dirty="0">
                <a:effectLst/>
                <a:latin typeface="Arial Narrow" panose="020B0606020202030204" pitchFamily="34" charset="0"/>
                <a:ea typeface="Calibri" panose="020F0502020204030204" pitchFamily="34" charset="0"/>
              </a:rPr>
              <a:t>Temel Hak ve Hürriyetlere İlişkin Milletlerarası Antlaşma Kanun/OHAL’de çıkarılacak Cumhurbaşkanlığı Kararnameleri / Milletlerarası Antlaşma </a:t>
            </a:r>
            <a:endParaRPr lang="tr-TR" sz="36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Symbol" panose="05050102010706020507" pitchFamily="18" charset="2"/>
              <a:buChar char=""/>
            </a:pPr>
            <a:r>
              <a:rPr lang="tr-TR" sz="3600" dirty="0">
                <a:effectLst/>
                <a:latin typeface="Arial Narrow" panose="020B0606020202030204" pitchFamily="34" charset="0"/>
                <a:ea typeface="Calibri" panose="020F0502020204030204" pitchFamily="34" charset="0"/>
              </a:rPr>
              <a:t>Yürütmeye İlişkin Cumhurbaşkanlığı Kararnamesi </a:t>
            </a:r>
            <a:endParaRPr lang="tr-TR" sz="36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Symbol" panose="05050102010706020507" pitchFamily="18" charset="2"/>
              <a:buChar char=""/>
            </a:pPr>
            <a:r>
              <a:rPr lang="tr-TR" sz="3600" dirty="0">
                <a:effectLst/>
                <a:latin typeface="Arial Narrow" panose="020B0606020202030204" pitchFamily="34" charset="0"/>
                <a:ea typeface="Calibri" panose="020F0502020204030204" pitchFamily="34" charset="0"/>
              </a:rPr>
              <a:t>Yönetmelik</a:t>
            </a:r>
            <a:endParaRPr lang="tr-TR" sz="36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tr-TR" sz="3600" dirty="0">
                <a:effectLst/>
                <a:latin typeface="Arial Narrow" panose="020B0606020202030204" pitchFamily="34" charset="0"/>
                <a:ea typeface="Calibri" panose="020F0502020204030204" pitchFamily="34" charset="0"/>
              </a:rPr>
              <a:t>Adsız Düzenleyici İşlemler (Genel Tebliğler, Tebliğler, Genelgeler vb.)</a:t>
            </a:r>
            <a:endParaRPr lang="tr-TR"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83300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5DFC1-8217-E052-4009-A1E846AAA0A3}"/>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B5E1012F-A8A4-4D98-D9FD-FB0938787695}"/>
              </a:ext>
            </a:extLst>
          </p:cNvPr>
          <p:cNvSpPr txBox="1"/>
          <p:nvPr/>
        </p:nvSpPr>
        <p:spPr>
          <a:xfrm>
            <a:off x="666205" y="181957"/>
            <a:ext cx="10593977" cy="6494085"/>
          </a:xfrm>
          <a:prstGeom prst="rect">
            <a:avLst/>
          </a:prstGeom>
          <a:noFill/>
        </p:spPr>
        <p:txBody>
          <a:bodyPr wrap="square">
            <a:spAutoFit/>
          </a:bodyPr>
          <a:lstStyle/>
          <a:p>
            <a:r>
              <a:rPr lang="tr-TR" sz="3200" b="1" dirty="0">
                <a:solidFill>
                  <a:srgbClr val="FFFF00"/>
                </a:solidFill>
                <a:effectLst/>
                <a:latin typeface="Arial Narrow" panose="020B0606020202030204" pitchFamily="34" charset="0"/>
                <a:ea typeface="SimSun" panose="02010600030101010101" pitchFamily="2" charset="-122"/>
                <a:cs typeface="Verdana" panose="020B0604030504040204" pitchFamily="34" charset="0"/>
              </a:rPr>
              <a:t>Türkiye’de İç Güvenlik Hizmetlerinin Kurumsal Yapısı</a:t>
            </a:r>
            <a:endParaRPr lang="tr-TR" sz="3200" dirty="0">
              <a:solidFill>
                <a:srgbClr val="FFFF00"/>
              </a:solidFill>
              <a:effectLst/>
              <a:latin typeface="Verdana" panose="020B0604030504040204" pitchFamily="34" charset="0"/>
              <a:ea typeface="SimSun" panose="02010600030101010101" pitchFamily="2" charset="-122"/>
              <a:cs typeface="Verdana" panose="020B0604030504040204" pitchFamily="34" charset="0"/>
            </a:endParaRPr>
          </a:p>
          <a:p>
            <a:r>
              <a:rPr lang="tr-TR" sz="3200" dirty="0">
                <a:effectLst/>
                <a:latin typeface="Arial Narrow" panose="020B0606020202030204" pitchFamily="34" charset="0"/>
                <a:ea typeface="SimSun" panose="02010600030101010101" pitchFamily="2" charset="-122"/>
                <a:cs typeface="Verdana" panose="020B0604030504040204" pitchFamily="34" charset="0"/>
              </a:rPr>
              <a:t>● 3201 Sayılı Emniyet Teşkilatı Kanunu’nun 1.maddesine göre, ülkenin genel emniyet ve asayişinden </a:t>
            </a:r>
            <a:r>
              <a:rPr lang="tr-TR" sz="3200" u="sng" dirty="0">
                <a:effectLst/>
                <a:latin typeface="Arial Narrow" panose="020B0606020202030204" pitchFamily="34" charset="0"/>
                <a:ea typeface="SimSun" panose="02010600030101010101" pitchFamily="2" charset="-122"/>
                <a:cs typeface="Verdana" panose="020B0604030504040204" pitchFamily="34" charset="0"/>
              </a:rPr>
              <a:t>İçişleri Bakanlığı </a:t>
            </a:r>
            <a:r>
              <a:rPr lang="tr-TR" sz="3200" dirty="0">
                <a:effectLst/>
                <a:latin typeface="Arial Narrow" panose="020B0606020202030204" pitchFamily="34" charset="0"/>
                <a:ea typeface="SimSun" panose="02010600030101010101" pitchFamily="2" charset="-122"/>
                <a:cs typeface="Verdana" panose="020B0604030504040204" pitchFamily="34" charset="0"/>
              </a:rPr>
              <a:t>sorumludur</a:t>
            </a:r>
            <a:r>
              <a:rPr lang="tr-TR" sz="3200" dirty="0">
                <a:effectLst/>
                <a:latin typeface="Verdana" panose="020B0604030504040204" pitchFamily="34" charset="0"/>
                <a:ea typeface="SimSun" panose="02010600030101010101" pitchFamily="2" charset="-122"/>
                <a:cs typeface="Verdana" panose="020B0604030504040204" pitchFamily="34" charset="0"/>
              </a:rPr>
              <a:t>.</a:t>
            </a:r>
          </a:p>
          <a:p>
            <a:r>
              <a:rPr lang="tr-TR" sz="3200" dirty="0">
                <a:effectLst/>
                <a:latin typeface="Arial Narrow" panose="020B0606020202030204" pitchFamily="34" charset="0"/>
                <a:ea typeface="SimSun" panose="02010600030101010101" pitchFamily="2" charset="-122"/>
                <a:cs typeface="Verdana" panose="020B0604030504040204" pitchFamily="34" charset="0"/>
              </a:rPr>
              <a:t>● İçişleri Bakanlığı iç güvenlik ile ilgili işlemlerde, Emniyet Genel Müdürlüğü, Jandarma ve Sahil Güvenlik Komutanlığı, gerektiğinde Cumhurbaşkanı’nın kararı ile ordu kuvvetlerini kullanmaya yetkili kılınmıştır.</a:t>
            </a:r>
            <a:endParaRPr lang="tr-TR" sz="3200" dirty="0">
              <a:effectLst/>
              <a:latin typeface="Verdana" panose="020B0604030504040204" pitchFamily="34" charset="0"/>
              <a:ea typeface="SimSun" panose="02010600030101010101" pitchFamily="2" charset="-122"/>
              <a:cs typeface="Verdana" panose="020B0604030504040204" pitchFamily="34" charset="0"/>
            </a:endParaRPr>
          </a:p>
          <a:p>
            <a:r>
              <a:rPr lang="tr-TR" sz="3200" dirty="0">
                <a:effectLst/>
                <a:latin typeface="Arial Narrow" panose="020B0606020202030204" pitchFamily="34" charset="0"/>
                <a:ea typeface="SimSun" panose="02010600030101010101" pitchFamily="2" charset="-122"/>
                <a:cs typeface="Verdana" panose="020B0604030504040204" pitchFamily="34" charset="0"/>
              </a:rPr>
              <a:t>● 5442 sayılı İl İdaresi Kanunu’nun 11.maddesine göre Valiler; il sınırları içinde bulunan genel ve özel bütün kolluk kuvvet ve teşkilatının amiridir.</a:t>
            </a:r>
            <a:endParaRPr lang="tr-TR" sz="3200" dirty="0">
              <a:effectLst/>
              <a:latin typeface="Verdana" panose="020B0604030504040204" pitchFamily="34" charset="0"/>
              <a:ea typeface="SimSun" panose="02010600030101010101" pitchFamily="2" charset="-122"/>
              <a:cs typeface="Verdana" panose="020B0604030504040204" pitchFamily="34" charset="0"/>
            </a:endParaRPr>
          </a:p>
          <a:p>
            <a:r>
              <a:rPr lang="tr-TR" sz="3200" dirty="0">
                <a:effectLst/>
                <a:latin typeface="Arial Narrow" panose="020B0606020202030204" pitchFamily="34" charset="0"/>
                <a:ea typeface="SimSun" panose="02010600030101010101" pitchFamily="2" charset="-122"/>
                <a:cs typeface="Verdana" panose="020B0604030504040204" pitchFamily="34" charset="0"/>
              </a:rPr>
              <a:t>● Suç işlenmesini önlemek, kamu düzeni ve güvenliğini korumak için gerekli tedbirleri almak ve bu amaçla devletin genel ve özel kolluk kuvvetlerini istihdam etmektedir.</a:t>
            </a:r>
            <a:endParaRPr lang="tr-TR" sz="3200" dirty="0">
              <a:effectLst/>
              <a:latin typeface="Verdana" panose="020B0604030504040204" pitchFamily="34" charset="0"/>
              <a:ea typeface="SimSun" panose="02010600030101010101" pitchFamily="2" charset="-122"/>
              <a:cs typeface="Verdana" panose="020B0604030504040204" pitchFamily="34" charset="0"/>
            </a:endParaRPr>
          </a:p>
        </p:txBody>
      </p:sp>
    </p:spTree>
    <p:extLst>
      <p:ext uri="{BB962C8B-B14F-4D97-AF65-F5344CB8AC3E}">
        <p14:creationId xmlns:p14="http://schemas.microsoft.com/office/powerpoint/2010/main" val="16941397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0D936-1F2A-D4D1-E57E-740CF1B35460}"/>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FDE6E92C-6E58-3603-6146-0F8866BD7D32}"/>
              </a:ext>
            </a:extLst>
          </p:cNvPr>
          <p:cNvSpPr txBox="1"/>
          <p:nvPr/>
        </p:nvSpPr>
        <p:spPr>
          <a:xfrm>
            <a:off x="313509" y="299169"/>
            <a:ext cx="11878491" cy="6109365"/>
          </a:xfrm>
          <a:prstGeom prst="rect">
            <a:avLst/>
          </a:prstGeom>
          <a:noFill/>
        </p:spPr>
        <p:txBody>
          <a:bodyPr wrap="square">
            <a:spAutoFit/>
          </a:bodyPr>
          <a:lstStyle/>
          <a:p>
            <a:r>
              <a:rPr lang="tr-TR" sz="2300" b="1" dirty="0">
                <a:solidFill>
                  <a:srgbClr val="FFFF00"/>
                </a:solidFill>
                <a:effectLst/>
                <a:latin typeface="Arial Narrow" panose="020B0606020202030204" pitchFamily="34" charset="0"/>
                <a:ea typeface="SimSun" panose="02010600030101010101" pitchFamily="2" charset="-122"/>
                <a:cs typeface="Verdana" panose="020B0604030504040204" pitchFamily="34" charset="0"/>
              </a:rPr>
              <a:t>ÖZEL GÜVENLİK</a:t>
            </a:r>
            <a:endParaRPr lang="tr-TR" sz="2300" dirty="0">
              <a:solidFill>
                <a:srgbClr val="FFFF00"/>
              </a:solidFill>
              <a:effectLst/>
              <a:latin typeface="Verdana" panose="020B0604030504040204" pitchFamily="34" charset="0"/>
              <a:ea typeface="SimSun" panose="02010600030101010101" pitchFamily="2" charset="-122"/>
              <a:cs typeface="Verdana" panose="020B0604030504040204" pitchFamily="34" charset="0"/>
            </a:endParaRPr>
          </a:p>
          <a:p>
            <a:r>
              <a:rPr lang="tr-TR" sz="2300" dirty="0">
                <a:effectLst/>
                <a:latin typeface="Arial Narrow" panose="020B0606020202030204" pitchFamily="34" charset="0"/>
                <a:ea typeface="Times New Roman" panose="02020603050405020304" pitchFamily="18" charset="0"/>
                <a:cs typeface="Arial" panose="020B0604020202020204" pitchFamily="34" charset="0"/>
              </a:rPr>
              <a:t>Özel güvenlik, </a:t>
            </a:r>
            <a:r>
              <a:rPr lang="tr-TR" sz="2300" u="sng" dirty="0">
                <a:effectLst/>
                <a:latin typeface="Arial Narrow" panose="020B0606020202030204" pitchFamily="34" charset="0"/>
                <a:ea typeface="Times New Roman" panose="02020603050405020304" pitchFamily="18" charset="0"/>
                <a:cs typeface="Arial" panose="020B0604020202020204" pitchFamily="34" charset="0"/>
              </a:rPr>
              <a:t>son yıllarda iç güvenlik hizmetlerinde özellikle koruma faaliyetlerinde</a:t>
            </a:r>
            <a:r>
              <a:rPr lang="tr-TR" sz="2300" dirty="0">
                <a:effectLst/>
                <a:latin typeface="Arial Narrow" panose="020B0606020202030204" pitchFamily="34" charset="0"/>
                <a:ea typeface="Times New Roman" panose="02020603050405020304" pitchFamily="18" charset="0"/>
                <a:cs typeface="Arial" panose="020B0604020202020204" pitchFamily="34" charset="0"/>
              </a:rPr>
              <a:t> önemli bir gelişme göstermiştir. Özel güvenlik, koruma görevinin yanı sıra genel kolluğa yardımcı olma niteliği de taşır. Adli işlemleri sonlandırma yetkisi olmamakla beraber genel kolluk, adli olaylara müdahale edene kadar özel güvenlik </a:t>
            </a:r>
            <a:r>
              <a:rPr lang="tr-TR" sz="2300" u="sng" dirty="0">
                <a:effectLst/>
                <a:latin typeface="Arial Narrow" panose="020B0606020202030204" pitchFamily="34" charset="0"/>
                <a:ea typeface="Times New Roman" panose="02020603050405020304" pitchFamily="18" charset="0"/>
                <a:cs typeface="Arial" panose="020B0604020202020204" pitchFamily="34" charset="0"/>
              </a:rPr>
              <a:t>ilk müdahalede bulunur ve konuyu genel kolluğa </a:t>
            </a:r>
            <a:r>
              <a:rPr lang="tr-TR" sz="2300" dirty="0">
                <a:effectLst/>
                <a:latin typeface="Arial Narrow" panose="020B0606020202030204" pitchFamily="34" charset="0"/>
                <a:ea typeface="Times New Roman" panose="02020603050405020304" pitchFamily="18" charset="0"/>
                <a:cs typeface="Arial" panose="020B0604020202020204" pitchFamily="34" charset="0"/>
              </a:rPr>
              <a:t>devreder. Özel hukuk tüzel kişilerinin özel güvenlik alanında hizmet sunma isteği İçişleri Bakanlığının iznine bağlıdır.</a:t>
            </a:r>
            <a:endParaRPr lang="tr-TR" sz="2300" dirty="0">
              <a:effectLst/>
              <a:latin typeface="Times New Roman" panose="02020603050405020304" pitchFamily="18" charset="0"/>
              <a:ea typeface="Times New Roman" panose="02020603050405020304" pitchFamily="18" charset="0"/>
            </a:endParaRPr>
          </a:p>
          <a:p>
            <a:r>
              <a:rPr lang="tr-TR" sz="2300" dirty="0">
                <a:effectLst/>
                <a:latin typeface="Arial Narrow" panose="020B0606020202030204" pitchFamily="34" charset="0"/>
                <a:ea typeface="SimSun" panose="02010600030101010101" pitchFamily="2" charset="-122"/>
                <a:cs typeface="Verdana" panose="020B0604030504040204" pitchFamily="34" charset="0"/>
              </a:rPr>
              <a:t>●Türkiye’de iç güvenlik hizmetleri </a:t>
            </a:r>
            <a:r>
              <a:rPr lang="tr-TR" sz="2300" u="sng" dirty="0">
                <a:effectLst/>
                <a:latin typeface="Arial Narrow" panose="020B0606020202030204" pitchFamily="34" charset="0"/>
                <a:ea typeface="SimSun" panose="02010600030101010101" pitchFamily="2" charset="-122"/>
                <a:cs typeface="Verdana" panose="020B0604030504040204" pitchFamily="34" charset="0"/>
              </a:rPr>
              <a:t>devlet kontrolünde ve genel itibarıyla genel kolluk görevlileri </a:t>
            </a:r>
            <a:r>
              <a:rPr lang="tr-TR" sz="2300" dirty="0">
                <a:effectLst/>
                <a:latin typeface="Arial Narrow" panose="020B0606020202030204" pitchFamily="34" charset="0"/>
                <a:ea typeface="SimSun" panose="02010600030101010101" pitchFamily="2" charset="-122"/>
                <a:cs typeface="Verdana" panose="020B0604030504040204" pitchFamily="34" charset="0"/>
              </a:rPr>
              <a:t>aracılığı ile yürütülmektedir.</a:t>
            </a:r>
            <a:endParaRPr lang="tr-TR" sz="2300" dirty="0">
              <a:effectLst/>
              <a:latin typeface="Verdana" panose="020B0604030504040204" pitchFamily="34" charset="0"/>
              <a:ea typeface="SimSun" panose="02010600030101010101" pitchFamily="2" charset="-122"/>
              <a:cs typeface="Verdana" panose="020B0604030504040204" pitchFamily="34" charset="0"/>
            </a:endParaRPr>
          </a:p>
          <a:p>
            <a:r>
              <a:rPr lang="tr-TR" sz="2300" dirty="0">
                <a:effectLst/>
                <a:latin typeface="Arial Narrow" panose="020B0606020202030204" pitchFamily="34" charset="0"/>
                <a:ea typeface="SimSun" panose="02010600030101010101" pitchFamily="2" charset="-122"/>
                <a:cs typeface="Verdana" panose="020B0604030504040204" pitchFamily="34" charset="0"/>
              </a:rPr>
              <a:t>●Özel güvenlik, </a:t>
            </a:r>
            <a:r>
              <a:rPr lang="tr-TR" sz="2300" u="sng" dirty="0">
                <a:effectLst/>
                <a:latin typeface="Arial Narrow" panose="020B0606020202030204" pitchFamily="34" charset="0"/>
                <a:ea typeface="SimSun" panose="02010600030101010101" pitchFamily="2" charset="-122"/>
                <a:cs typeface="Verdana" panose="020B0604030504040204" pitchFamily="34" charset="0"/>
              </a:rPr>
              <a:t>son yıllarda iç güvenlik hizmetlerinde özellikle koruma </a:t>
            </a:r>
            <a:r>
              <a:rPr lang="tr-TR" sz="2300" dirty="0">
                <a:effectLst/>
                <a:latin typeface="Arial Narrow" panose="020B0606020202030204" pitchFamily="34" charset="0"/>
                <a:ea typeface="SimSun" panose="02010600030101010101" pitchFamily="2" charset="-122"/>
                <a:cs typeface="Verdana" panose="020B0604030504040204" pitchFamily="34" charset="0"/>
              </a:rPr>
              <a:t>faaliyetlerinde önemli bir gelişme göstermiştir.</a:t>
            </a:r>
            <a:endParaRPr lang="tr-TR" sz="2300" dirty="0">
              <a:effectLst/>
              <a:latin typeface="Verdana" panose="020B0604030504040204" pitchFamily="34" charset="0"/>
              <a:ea typeface="SimSun" panose="02010600030101010101" pitchFamily="2" charset="-122"/>
              <a:cs typeface="Verdana" panose="020B0604030504040204" pitchFamily="34" charset="0"/>
            </a:endParaRPr>
          </a:p>
          <a:p>
            <a:r>
              <a:rPr lang="tr-TR" sz="2300" dirty="0">
                <a:effectLst/>
                <a:latin typeface="Arial Narrow" panose="020B0606020202030204" pitchFamily="34" charset="0"/>
                <a:ea typeface="SimSun" panose="02010600030101010101" pitchFamily="2" charset="-122"/>
                <a:cs typeface="Verdana" panose="020B0604030504040204" pitchFamily="34" charset="0"/>
              </a:rPr>
              <a:t>●Özel hukuk tüzel kişilerinin güvenlik talep ve ihtiyaçları, özel güvenlik görevlilerince karşılanmaktadır.</a:t>
            </a:r>
            <a:endParaRPr lang="tr-TR" sz="2300" dirty="0">
              <a:effectLst/>
              <a:latin typeface="Verdana" panose="020B0604030504040204" pitchFamily="34" charset="0"/>
              <a:ea typeface="SimSun" panose="02010600030101010101" pitchFamily="2" charset="-122"/>
              <a:cs typeface="Verdana" panose="020B0604030504040204" pitchFamily="34" charset="0"/>
            </a:endParaRPr>
          </a:p>
          <a:p>
            <a:r>
              <a:rPr lang="tr-TR" sz="2300" dirty="0">
                <a:effectLst/>
                <a:latin typeface="Arial Narrow" panose="020B0606020202030204" pitchFamily="34" charset="0"/>
                <a:ea typeface="SimSun" panose="02010600030101010101" pitchFamily="2" charset="-122"/>
                <a:cs typeface="Verdana" panose="020B0604030504040204" pitchFamily="34" charset="0"/>
              </a:rPr>
              <a:t>●Özel güvenlik, koruma görevinin yanı sıra genel kolluğa yardımcı olma </a:t>
            </a:r>
            <a:r>
              <a:rPr lang="tr-TR" sz="2300" dirty="0" err="1">
                <a:effectLst/>
                <a:latin typeface="Arial Narrow" panose="020B0606020202030204" pitchFamily="34" charset="0"/>
                <a:ea typeface="SimSun" panose="02010600030101010101" pitchFamily="2" charset="-122"/>
                <a:cs typeface="Verdana" panose="020B0604030504040204" pitchFamily="34" charset="0"/>
              </a:rPr>
              <a:t>niteliğide</a:t>
            </a:r>
            <a:r>
              <a:rPr lang="tr-TR" sz="2300" dirty="0">
                <a:effectLst/>
                <a:latin typeface="Arial Narrow" panose="020B0606020202030204" pitchFamily="34" charset="0"/>
                <a:ea typeface="SimSun" panose="02010600030101010101" pitchFamily="2" charset="-122"/>
                <a:cs typeface="Verdana" panose="020B0604030504040204" pitchFamily="34" charset="0"/>
              </a:rPr>
              <a:t> taşımaktadır.</a:t>
            </a:r>
            <a:endParaRPr lang="tr-TR" sz="2300" dirty="0">
              <a:effectLst/>
              <a:latin typeface="Verdana" panose="020B0604030504040204" pitchFamily="34" charset="0"/>
              <a:ea typeface="SimSun" panose="02010600030101010101" pitchFamily="2" charset="-122"/>
              <a:cs typeface="Verdana" panose="020B0604030504040204" pitchFamily="34" charset="0"/>
            </a:endParaRPr>
          </a:p>
          <a:p>
            <a:r>
              <a:rPr lang="tr-TR" sz="2300" dirty="0">
                <a:effectLst/>
                <a:latin typeface="Arial Narrow" panose="020B0606020202030204" pitchFamily="34" charset="0"/>
                <a:ea typeface="SimSun" panose="02010600030101010101" pitchFamily="2" charset="-122"/>
                <a:cs typeface="Verdana" panose="020B0604030504040204" pitchFamily="34" charset="0"/>
              </a:rPr>
              <a:t>●</a:t>
            </a:r>
            <a:r>
              <a:rPr lang="tr-TR" sz="2300" u="sng" dirty="0">
                <a:effectLst/>
                <a:latin typeface="Arial Narrow" panose="020B0606020202030204" pitchFamily="34" charset="0"/>
                <a:ea typeface="SimSun" panose="02010600030101010101" pitchFamily="2" charset="-122"/>
                <a:cs typeface="Verdana" panose="020B0604030504040204" pitchFamily="34" charset="0"/>
              </a:rPr>
              <a:t>Yakalama, güç kullanma gibi yetkilerin kullanılması </a:t>
            </a:r>
            <a:r>
              <a:rPr lang="tr-TR" sz="2300" dirty="0">
                <a:effectLst/>
                <a:latin typeface="Arial Narrow" panose="020B0606020202030204" pitchFamily="34" charset="0"/>
                <a:ea typeface="SimSun" panose="02010600030101010101" pitchFamily="2" charset="-122"/>
                <a:cs typeface="Verdana" panose="020B0604030504040204" pitchFamily="34" charset="0"/>
              </a:rPr>
              <a:t>söz konusu olduğunda durumu hızlı bir şekilde yetkili </a:t>
            </a:r>
            <a:r>
              <a:rPr lang="tr-TR" sz="2300" u="sng" dirty="0">
                <a:effectLst/>
                <a:latin typeface="Arial Narrow" panose="020B0606020202030204" pitchFamily="34" charset="0"/>
                <a:ea typeface="SimSun" panose="02010600030101010101" pitchFamily="2" charset="-122"/>
                <a:cs typeface="Verdana" panose="020B0604030504040204" pitchFamily="34" charset="0"/>
              </a:rPr>
              <a:t>genel kolluğa bildirilir</a:t>
            </a:r>
            <a:r>
              <a:rPr lang="tr-TR" sz="2300" dirty="0">
                <a:effectLst/>
                <a:latin typeface="Arial Narrow" panose="020B0606020202030204" pitchFamily="34" charset="0"/>
                <a:ea typeface="SimSun" panose="02010600030101010101" pitchFamily="2" charset="-122"/>
                <a:cs typeface="Verdana" panose="020B0604030504040204" pitchFamily="34" charset="0"/>
              </a:rPr>
              <a:t>, varsa yakalanan kişi genel kolluğa teslim eder.</a:t>
            </a:r>
            <a:endParaRPr lang="tr-TR" sz="2300" dirty="0">
              <a:effectLst/>
              <a:latin typeface="Verdana" panose="020B0604030504040204" pitchFamily="34" charset="0"/>
              <a:ea typeface="SimSun" panose="02010600030101010101" pitchFamily="2" charset="-122"/>
              <a:cs typeface="Verdana" panose="020B0604030504040204" pitchFamily="34" charset="0"/>
            </a:endParaRPr>
          </a:p>
          <a:p>
            <a:r>
              <a:rPr lang="tr-TR" sz="2300" dirty="0">
                <a:effectLst/>
                <a:latin typeface="Arial Narrow" panose="020B0606020202030204" pitchFamily="34" charset="0"/>
                <a:ea typeface="SimSun" panose="02010600030101010101" pitchFamily="2" charset="-122"/>
                <a:cs typeface="Verdana" panose="020B0604030504040204" pitchFamily="34" charset="0"/>
              </a:rPr>
              <a:t>●Özel hukuk tüzel kişilerinin özel güvenlik alanında hizmet sunma isteği </a:t>
            </a:r>
            <a:r>
              <a:rPr lang="tr-TR" sz="2300" u="sng" dirty="0">
                <a:effectLst/>
                <a:latin typeface="Arial Narrow" panose="020B0606020202030204" pitchFamily="34" charset="0"/>
                <a:ea typeface="SimSun" panose="02010600030101010101" pitchFamily="2" charset="-122"/>
                <a:cs typeface="Verdana" panose="020B0604030504040204" pitchFamily="34" charset="0"/>
              </a:rPr>
              <a:t>İçişleri Bakanlığının iznine </a:t>
            </a:r>
            <a:r>
              <a:rPr lang="tr-TR" sz="2300" dirty="0">
                <a:effectLst/>
                <a:latin typeface="Arial Narrow" panose="020B0606020202030204" pitchFamily="34" charset="0"/>
                <a:ea typeface="SimSun" panose="02010600030101010101" pitchFamily="2" charset="-122"/>
                <a:cs typeface="Verdana" panose="020B0604030504040204" pitchFamily="34" charset="0"/>
              </a:rPr>
              <a:t>bağlıdır.</a:t>
            </a:r>
            <a:endParaRPr lang="tr-TR" sz="2300" dirty="0">
              <a:effectLst/>
              <a:latin typeface="Verdana" panose="020B0604030504040204" pitchFamily="34" charset="0"/>
              <a:ea typeface="SimSun" panose="02010600030101010101" pitchFamily="2" charset="-122"/>
              <a:cs typeface="Verdana" panose="020B0604030504040204" pitchFamily="34" charset="0"/>
            </a:endParaRPr>
          </a:p>
          <a:p>
            <a:r>
              <a:rPr lang="tr-TR" sz="2300" dirty="0">
                <a:effectLst/>
                <a:latin typeface="Arial Narrow" panose="020B0606020202030204" pitchFamily="34" charset="0"/>
                <a:ea typeface="SimSun" panose="02010600030101010101" pitchFamily="2" charset="-122"/>
                <a:cs typeface="Verdana" panose="020B0604030504040204" pitchFamily="34" charset="0"/>
              </a:rPr>
              <a:t>●Mülki idare amirleri; kamu güvenliği çerçevesinde özel güvenlik izni alınan yerlerde güvenlik tedbirlerini denetlemeye ve ihtiyaç gördüğü takdirde ek önlemler aldırmaya yetkilidir.</a:t>
            </a:r>
            <a:endParaRPr lang="tr-TR" sz="2300" dirty="0">
              <a:effectLst/>
              <a:latin typeface="Verdana" panose="020B0604030504040204" pitchFamily="34" charset="0"/>
              <a:ea typeface="SimSun" panose="02010600030101010101" pitchFamily="2" charset="-122"/>
              <a:cs typeface="Verdana" panose="020B0604030504040204" pitchFamily="34" charset="0"/>
            </a:endParaRPr>
          </a:p>
        </p:txBody>
      </p:sp>
    </p:spTree>
    <p:extLst>
      <p:ext uri="{BB962C8B-B14F-4D97-AF65-F5344CB8AC3E}">
        <p14:creationId xmlns:p14="http://schemas.microsoft.com/office/powerpoint/2010/main" val="4093408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3CEA3-1BA3-0DAE-B8D3-52E78047CBEC}"/>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97DAD124-7E6B-E70E-E260-D268D0153BDA}"/>
              </a:ext>
            </a:extLst>
          </p:cNvPr>
          <p:cNvSpPr txBox="1"/>
          <p:nvPr/>
        </p:nvSpPr>
        <p:spPr>
          <a:xfrm>
            <a:off x="444137" y="197346"/>
            <a:ext cx="10672354" cy="5940088"/>
          </a:xfrm>
          <a:prstGeom prst="rect">
            <a:avLst/>
          </a:prstGeom>
          <a:noFill/>
        </p:spPr>
        <p:txBody>
          <a:bodyPr wrap="square">
            <a:spAutoFit/>
          </a:bodyPr>
          <a:lstStyle/>
          <a:p>
            <a:r>
              <a:rPr lang="tr-TR" sz="4400" b="1" dirty="0">
                <a:solidFill>
                  <a:srgbClr val="FFFF00"/>
                </a:solidFill>
                <a:effectLst/>
                <a:latin typeface="Arial Narrow" panose="020B0606020202030204" pitchFamily="34" charset="0"/>
                <a:ea typeface="Times New Roman" panose="02020603050405020304" pitchFamily="18" charset="0"/>
              </a:rPr>
              <a:t>Özel güvenlik görevlilerinin başarılı bir şekilde görevlerini yerine getirebilmeleri için sahip olmaları gereken bazı tutum, davranış ve değerler şunlardır:</a:t>
            </a:r>
          </a:p>
          <a:p>
            <a:endParaRPr lang="tr-TR" sz="2800" b="1" dirty="0">
              <a:solidFill>
                <a:srgbClr val="0070C0"/>
              </a:solidFill>
              <a:latin typeface="Arial Narrow" panose="020B0606020202030204" pitchFamily="34" charset="0"/>
              <a:ea typeface="Times New Roman" panose="02020603050405020304" pitchFamily="18" charset="0"/>
            </a:endParaRPr>
          </a:p>
          <a:p>
            <a:r>
              <a:rPr lang="tr-TR" sz="4400" b="1" dirty="0">
                <a:effectLst/>
                <a:latin typeface="Arial Narrow" panose="020B0606020202030204" pitchFamily="34" charset="0"/>
                <a:ea typeface="Times New Roman" panose="02020603050405020304" pitchFamily="18" charset="0"/>
              </a:rPr>
              <a:t>a) Tutumlar</a:t>
            </a:r>
            <a:endParaRPr lang="tr-TR" sz="6600" dirty="0">
              <a:effectLst/>
              <a:latin typeface="Times New Roman" panose="02020603050405020304" pitchFamily="18" charset="0"/>
              <a:ea typeface="Times New Roman" panose="02020603050405020304" pitchFamily="18" charset="0"/>
            </a:endParaRPr>
          </a:p>
          <a:p>
            <a:r>
              <a:rPr lang="tr-TR" sz="4400" b="1" dirty="0">
                <a:effectLst/>
                <a:latin typeface="Arial Narrow" panose="020B0606020202030204" pitchFamily="34" charset="0"/>
                <a:ea typeface="Times New Roman" panose="02020603050405020304" pitchFamily="18" charset="0"/>
              </a:rPr>
              <a:t>b) Davranışlar</a:t>
            </a:r>
            <a:endParaRPr lang="tr-TR" sz="6600" dirty="0">
              <a:effectLst/>
              <a:latin typeface="Times New Roman" panose="02020603050405020304" pitchFamily="18" charset="0"/>
              <a:ea typeface="Times New Roman" panose="02020603050405020304" pitchFamily="18" charset="0"/>
            </a:endParaRPr>
          </a:p>
          <a:p>
            <a:r>
              <a:rPr lang="tr-TR" sz="4400" b="1" dirty="0">
                <a:effectLst/>
                <a:latin typeface="Arial Narrow" panose="020B0606020202030204" pitchFamily="34" charset="0"/>
                <a:ea typeface="Times New Roman" panose="02020603050405020304" pitchFamily="18" charset="0"/>
              </a:rPr>
              <a:t>c) Değerler</a:t>
            </a:r>
            <a:endParaRPr lang="tr-TR" sz="6600" dirty="0">
              <a:effectLst/>
              <a:latin typeface="Times New Roman" panose="02020603050405020304" pitchFamily="18" charset="0"/>
              <a:ea typeface="Times New Roman" panose="02020603050405020304" pitchFamily="18" charset="0"/>
            </a:endParaRPr>
          </a:p>
          <a:p>
            <a:endParaRPr lang="tr-TR" sz="4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36399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C79CD-8629-BAD6-19E0-78B130950DDA}"/>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ED409989-68D4-F575-FFBA-520A0917534D}"/>
              </a:ext>
            </a:extLst>
          </p:cNvPr>
          <p:cNvSpPr txBox="1"/>
          <p:nvPr/>
        </p:nvSpPr>
        <p:spPr>
          <a:xfrm>
            <a:off x="261256" y="900559"/>
            <a:ext cx="11051177" cy="5509200"/>
          </a:xfrm>
          <a:prstGeom prst="rect">
            <a:avLst/>
          </a:prstGeom>
          <a:noFill/>
        </p:spPr>
        <p:txBody>
          <a:bodyPr wrap="square">
            <a:spAutoFit/>
          </a:bodyPr>
          <a:lstStyle/>
          <a:p>
            <a:r>
              <a:rPr lang="tr-TR" sz="3200" dirty="0">
                <a:solidFill>
                  <a:srgbClr val="FFFF00"/>
                </a:solidFill>
              </a:rPr>
              <a:t>a) Tutumlar</a:t>
            </a:r>
          </a:p>
          <a:p>
            <a:endParaRPr lang="tr-TR" sz="3200" dirty="0">
              <a:solidFill>
                <a:srgbClr val="FFFF00"/>
              </a:solidFill>
            </a:endParaRPr>
          </a:p>
          <a:p>
            <a:r>
              <a:rPr lang="tr-TR" sz="3200" dirty="0">
                <a:solidFill>
                  <a:srgbClr val="00B0F0"/>
                </a:solidFill>
              </a:rPr>
              <a:t>1. Profesyonellik:  </a:t>
            </a:r>
            <a:r>
              <a:rPr lang="tr-TR" sz="3200" dirty="0"/>
              <a:t>Her zaman profesyonel bir tutum sergileyerek, işlerini ciddiye almalı ve sorumluluklarını yerine getirmelidirler.</a:t>
            </a:r>
          </a:p>
          <a:p>
            <a:r>
              <a:rPr lang="tr-TR" sz="3200" dirty="0">
                <a:solidFill>
                  <a:srgbClr val="00B0F0"/>
                </a:solidFill>
              </a:rPr>
              <a:t>2. Sorumluluk Bilinci: </a:t>
            </a:r>
            <a:r>
              <a:rPr lang="tr-TR" sz="3200" dirty="0"/>
              <a:t>Görevlerini yerine getirirken sorumluluk bilinciyle hareket etmeli ve işlerinin öneminin farkında olmalıdırlar.</a:t>
            </a:r>
          </a:p>
          <a:p>
            <a:r>
              <a:rPr lang="tr-TR" sz="3200" dirty="0">
                <a:solidFill>
                  <a:srgbClr val="00B0F0"/>
                </a:solidFill>
              </a:rPr>
              <a:t>3. Dikkat ve Duyarlılık: </a:t>
            </a:r>
            <a:r>
              <a:rPr lang="tr-TR" sz="3200" dirty="0"/>
              <a:t>Çevrelerine karşı dikkatli ve duyarlı olmalı, şüpheli durumları hızlıca fark edebilmelidirler.</a:t>
            </a:r>
          </a:p>
        </p:txBody>
      </p:sp>
    </p:spTree>
    <p:extLst>
      <p:ext uri="{BB962C8B-B14F-4D97-AF65-F5344CB8AC3E}">
        <p14:creationId xmlns:p14="http://schemas.microsoft.com/office/powerpoint/2010/main" val="323242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88FA4-55EA-0A98-4A47-BC10292389ED}"/>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9AE89D87-9AC3-6777-607B-A81256EC2C03}"/>
              </a:ext>
            </a:extLst>
          </p:cNvPr>
          <p:cNvSpPr txBox="1"/>
          <p:nvPr/>
        </p:nvSpPr>
        <p:spPr>
          <a:xfrm>
            <a:off x="896982" y="654878"/>
            <a:ext cx="10398035" cy="5509200"/>
          </a:xfrm>
          <a:prstGeom prst="rect">
            <a:avLst/>
          </a:prstGeom>
          <a:noFill/>
        </p:spPr>
        <p:txBody>
          <a:bodyPr wrap="square">
            <a:spAutoFit/>
          </a:bodyPr>
          <a:lstStyle/>
          <a:p>
            <a:r>
              <a:rPr lang="tr-TR" sz="3200" b="1" dirty="0">
                <a:solidFill>
                  <a:srgbClr val="FFFF00"/>
                </a:solidFill>
              </a:rPr>
              <a:t>b) Davranışlar</a:t>
            </a:r>
          </a:p>
          <a:p>
            <a:r>
              <a:rPr lang="tr-TR" sz="3200" b="1" dirty="0">
                <a:solidFill>
                  <a:srgbClr val="00B0F0"/>
                </a:solidFill>
              </a:rPr>
              <a:t>1. İletişim Becerileri: </a:t>
            </a:r>
            <a:r>
              <a:rPr lang="tr-TR" sz="3200" b="1" dirty="0"/>
              <a:t>Etkili iletişim kurabilme yetenekleriyle hem ekip arkadaşlarıyla hem de diğer kişilerle sağlıklı iletişim kurmalıdırlar.</a:t>
            </a:r>
          </a:p>
          <a:p>
            <a:r>
              <a:rPr lang="tr-TR" sz="3200" b="1" dirty="0">
                <a:solidFill>
                  <a:srgbClr val="00B0F0"/>
                </a:solidFill>
              </a:rPr>
              <a:t>2. Ekip Çalışması: </a:t>
            </a:r>
            <a:r>
              <a:rPr lang="tr-TR" sz="3200" b="1" dirty="0"/>
              <a:t>İş birliği ve uyum içinde çalışarak, takımın bir parçası olmalıdırlar.</a:t>
            </a:r>
          </a:p>
          <a:p>
            <a:r>
              <a:rPr lang="tr-TR" sz="3200" b="1" dirty="0">
                <a:solidFill>
                  <a:srgbClr val="00B0F0"/>
                </a:solidFill>
              </a:rPr>
              <a:t>3. Hızlı Karar Verme: </a:t>
            </a:r>
            <a:r>
              <a:rPr lang="tr-TR" sz="3200" b="1" dirty="0"/>
              <a:t>Acil durumlarda hızlı ve doğru kararlar alarak, gereken müdahaleyi yapabilmelidirler.</a:t>
            </a:r>
          </a:p>
          <a:p>
            <a:r>
              <a:rPr lang="tr-TR" sz="3200" b="1" dirty="0">
                <a:solidFill>
                  <a:srgbClr val="00B0F0"/>
                </a:solidFill>
              </a:rPr>
              <a:t>4. Disiplin: </a:t>
            </a:r>
            <a:r>
              <a:rPr lang="tr-TR" sz="3200" b="1" dirty="0"/>
              <a:t>Görevlerini büyük bir disiplinle yerine getirmeli ve kurallara uygun hareket etmelidirler.</a:t>
            </a:r>
          </a:p>
        </p:txBody>
      </p:sp>
    </p:spTree>
    <p:extLst>
      <p:ext uri="{BB962C8B-B14F-4D97-AF65-F5344CB8AC3E}">
        <p14:creationId xmlns:p14="http://schemas.microsoft.com/office/powerpoint/2010/main" val="11073103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Damask</Template>
  <TotalTime>97411</TotalTime>
  <Words>7563</Words>
  <Application>Microsoft Office PowerPoint</Application>
  <PresentationFormat>Geniş ekran</PresentationFormat>
  <Paragraphs>437</Paragraphs>
  <Slides>67</Slides>
  <Notes>3</Notes>
  <HiddenSlides>0</HiddenSlides>
  <MMClips>0</MMClips>
  <ScaleCrop>false</ScaleCrop>
  <HeadingPairs>
    <vt:vector size="8" baseType="variant">
      <vt:variant>
        <vt:lpstr>Kullanılan Yazı Tipleri</vt:lpstr>
      </vt:variant>
      <vt:variant>
        <vt:i4>10</vt:i4>
      </vt:variant>
      <vt:variant>
        <vt:lpstr>Tema</vt:lpstr>
      </vt:variant>
      <vt:variant>
        <vt:i4>1</vt:i4>
      </vt:variant>
      <vt:variant>
        <vt:lpstr>Eklenmiş OLE Hizmet Programları</vt:lpstr>
      </vt:variant>
      <vt:variant>
        <vt:i4>1</vt:i4>
      </vt:variant>
      <vt:variant>
        <vt:lpstr>Slayt Başlıkları</vt:lpstr>
      </vt:variant>
      <vt:variant>
        <vt:i4>67</vt:i4>
      </vt:variant>
    </vt:vector>
  </HeadingPairs>
  <TitlesOfParts>
    <vt:vector size="79" baseType="lpstr">
      <vt:lpstr>Aptos</vt:lpstr>
      <vt:lpstr>Arial</vt:lpstr>
      <vt:lpstr>Arial Narrow</vt:lpstr>
      <vt:lpstr>Bookman Old Style</vt:lpstr>
      <vt:lpstr>Calibri</vt:lpstr>
      <vt:lpstr>Rockwell</vt:lpstr>
      <vt:lpstr>Symbol</vt:lpstr>
      <vt:lpstr>Times New Roman</vt:lpstr>
      <vt:lpstr>Verdana</vt:lpstr>
      <vt:lpstr>Wingdings</vt:lpstr>
      <vt:lpstr>Damask</vt:lpstr>
      <vt:lpstr>Slide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msoft31705</dc:creator>
  <cp:lastModifiedBy>msoft31705</cp:lastModifiedBy>
  <cp:revision>18</cp:revision>
  <dcterms:created xsi:type="dcterms:W3CDTF">2025-05-09T21:54:09Z</dcterms:created>
  <dcterms:modified xsi:type="dcterms:W3CDTF">2025-08-05T20:33:48Z</dcterms:modified>
</cp:coreProperties>
</file>