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67" r:id="rId1"/>
  </p:sldMasterIdLst>
  <p:notesMasterIdLst>
    <p:notesMasterId r:id="rId456"/>
  </p:notesMasterIdLst>
  <p:sldIdLst>
    <p:sldId id="328" r:id="rId2"/>
    <p:sldId id="1152" r:id="rId3"/>
    <p:sldId id="1168" r:id="rId4"/>
    <p:sldId id="1167" r:id="rId5"/>
    <p:sldId id="1176" r:id="rId6"/>
    <p:sldId id="1175" r:id="rId7"/>
    <p:sldId id="1174" r:id="rId8"/>
    <p:sldId id="1173" r:id="rId9"/>
    <p:sldId id="1172" r:id="rId10"/>
    <p:sldId id="1171" r:id="rId11"/>
    <p:sldId id="1170" r:id="rId12"/>
    <p:sldId id="1169" r:id="rId13"/>
    <p:sldId id="1166" r:id="rId14"/>
    <p:sldId id="1165" r:id="rId15"/>
    <p:sldId id="1164" r:id="rId16"/>
    <p:sldId id="1163" r:id="rId17"/>
    <p:sldId id="1162" r:id="rId18"/>
    <p:sldId id="1161" r:id="rId19"/>
    <p:sldId id="1160" r:id="rId20"/>
    <p:sldId id="1159" r:id="rId21"/>
    <p:sldId id="986" r:id="rId22"/>
    <p:sldId id="488" r:id="rId23"/>
    <p:sldId id="489" r:id="rId24"/>
    <p:sldId id="490" r:id="rId25"/>
    <p:sldId id="491" r:id="rId26"/>
    <p:sldId id="494" r:id="rId27"/>
    <p:sldId id="493" r:id="rId28"/>
    <p:sldId id="436" r:id="rId29"/>
    <p:sldId id="495" r:id="rId30"/>
    <p:sldId id="496" r:id="rId31"/>
    <p:sldId id="499" r:id="rId32"/>
    <p:sldId id="435" r:id="rId33"/>
    <p:sldId id="901" r:id="rId34"/>
    <p:sldId id="498" r:id="rId35"/>
    <p:sldId id="502" r:id="rId36"/>
    <p:sldId id="503" r:id="rId37"/>
    <p:sldId id="504" r:id="rId38"/>
    <p:sldId id="500" r:id="rId39"/>
    <p:sldId id="506" r:id="rId40"/>
    <p:sldId id="507" r:id="rId41"/>
    <p:sldId id="505" r:id="rId42"/>
    <p:sldId id="902" r:id="rId43"/>
    <p:sldId id="508" r:id="rId44"/>
    <p:sldId id="509" r:id="rId45"/>
    <p:sldId id="497" r:id="rId46"/>
    <p:sldId id="511" r:id="rId47"/>
    <p:sldId id="510" r:id="rId48"/>
    <p:sldId id="513" r:id="rId49"/>
    <p:sldId id="512" r:id="rId50"/>
    <p:sldId id="514" r:id="rId51"/>
    <p:sldId id="516" r:id="rId52"/>
    <p:sldId id="519" r:id="rId53"/>
    <p:sldId id="903" r:id="rId54"/>
    <p:sldId id="518" r:id="rId55"/>
    <p:sldId id="517" r:id="rId56"/>
    <p:sldId id="520" r:id="rId57"/>
    <p:sldId id="523" r:id="rId58"/>
    <p:sldId id="524" r:id="rId59"/>
    <p:sldId id="525" r:id="rId60"/>
    <p:sldId id="1177" r:id="rId61"/>
    <p:sldId id="990" r:id="rId62"/>
    <p:sldId id="989" r:id="rId63"/>
    <p:sldId id="987" r:id="rId64"/>
    <p:sldId id="988" r:id="rId65"/>
    <p:sldId id="999" r:id="rId66"/>
    <p:sldId id="998" r:id="rId67"/>
    <p:sldId id="997" r:id="rId68"/>
    <p:sldId id="996" r:id="rId69"/>
    <p:sldId id="995" r:id="rId70"/>
    <p:sldId id="994" r:id="rId71"/>
    <p:sldId id="993" r:id="rId72"/>
    <p:sldId id="991" r:id="rId73"/>
    <p:sldId id="1000" r:id="rId74"/>
    <p:sldId id="1178" r:id="rId75"/>
    <p:sldId id="1017" r:id="rId76"/>
    <p:sldId id="1018" r:id="rId77"/>
    <p:sldId id="1179" r:id="rId78"/>
    <p:sldId id="1180" r:id="rId79"/>
    <p:sldId id="1181" r:id="rId80"/>
    <p:sldId id="1183" r:id="rId81"/>
    <p:sldId id="1182" r:id="rId82"/>
    <p:sldId id="1184" r:id="rId83"/>
    <p:sldId id="1201" r:id="rId84"/>
    <p:sldId id="1200" r:id="rId85"/>
    <p:sldId id="1199" r:id="rId86"/>
    <p:sldId id="1198" r:id="rId87"/>
    <p:sldId id="1197" r:id="rId88"/>
    <p:sldId id="1196" r:id="rId89"/>
    <p:sldId id="1195" r:id="rId90"/>
    <p:sldId id="1194" r:id="rId91"/>
    <p:sldId id="1193" r:id="rId92"/>
    <p:sldId id="1192" r:id="rId93"/>
    <p:sldId id="1191" r:id="rId94"/>
    <p:sldId id="1190" r:id="rId95"/>
    <p:sldId id="1189" r:id="rId96"/>
    <p:sldId id="1188" r:id="rId97"/>
    <p:sldId id="1187" r:id="rId98"/>
    <p:sldId id="1186" r:id="rId99"/>
    <p:sldId id="1210" r:id="rId100"/>
    <p:sldId id="1185" r:id="rId101"/>
    <p:sldId id="1209" r:id="rId102"/>
    <p:sldId id="1208" r:id="rId103"/>
    <p:sldId id="1207" r:id="rId104"/>
    <p:sldId id="1206" r:id="rId105"/>
    <p:sldId id="1205" r:id="rId106"/>
    <p:sldId id="1204" r:id="rId107"/>
    <p:sldId id="1203" r:id="rId108"/>
    <p:sldId id="1202" r:id="rId109"/>
    <p:sldId id="1222" r:id="rId110"/>
    <p:sldId id="1221" r:id="rId111"/>
    <p:sldId id="1220" r:id="rId112"/>
    <p:sldId id="1219" r:id="rId113"/>
    <p:sldId id="1218" r:id="rId114"/>
    <p:sldId id="1217" r:id="rId115"/>
    <p:sldId id="1216" r:id="rId116"/>
    <p:sldId id="1215" r:id="rId117"/>
    <p:sldId id="1214" r:id="rId118"/>
    <p:sldId id="1213" r:id="rId119"/>
    <p:sldId id="1212" r:id="rId120"/>
    <p:sldId id="1234" r:id="rId121"/>
    <p:sldId id="1233" r:id="rId122"/>
    <p:sldId id="1232" r:id="rId123"/>
    <p:sldId id="1231" r:id="rId124"/>
    <p:sldId id="1230" r:id="rId125"/>
    <p:sldId id="1229" r:id="rId126"/>
    <p:sldId id="1228" r:id="rId127"/>
    <p:sldId id="1227" r:id="rId128"/>
    <p:sldId id="1226" r:id="rId129"/>
    <p:sldId id="1225" r:id="rId130"/>
    <p:sldId id="1224" r:id="rId131"/>
    <p:sldId id="1223" r:id="rId132"/>
    <p:sldId id="1245" r:id="rId133"/>
    <p:sldId id="1211" r:id="rId134"/>
    <p:sldId id="1244" r:id="rId135"/>
    <p:sldId id="1243" r:id="rId136"/>
    <p:sldId id="1242" r:id="rId137"/>
    <p:sldId id="1241" r:id="rId138"/>
    <p:sldId id="1240" r:id="rId139"/>
    <p:sldId id="1239" r:id="rId140"/>
    <p:sldId id="1238" r:id="rId141"/>
    <p:sldId id="1237" r:id="rId142"/>
    <p:sldId id="1236" r:id="rId143"/>
    <p:sldId id="1235" r:id="rId144"/>
    <p:sldId id="1262" r:id="rId145"/>
    <p:sldId id="1261" r:id="rId146"/>
    <p:sldId id="1260" r:id="rId147"/>
    <p:sldId id="1259" r:id="rId148"/>
    <p:sldId id="1258" r:id="rId149"/>
    <p:sldId id="1257" r:id="rId150"/>
    <p:sldId id="1256" r:id="rId151"/>
    <p:sldId id="1255" r:id="rId152"/>
    <p:sldId id="1254" r:id="rId153"/>
    <p:sldId id="1253" r:id="rId154"/>
    <p:sldId id="1252" r:id="rId155"/>
    <p:sldId id="1251" r:id="rId156"/>
    <p:sldId id="1250" r:id="rId157"/>
    <p:sldId id="1249" r:id="rId158"/>
    <p:sldId id="1248" r:id="rId159"/>
    <p:sldId id="1247" r:id="rId160"/>
    <p:sldId id="1274" r:id="rId161"/>
    <p:sldId id="1273" r:id="rId162"/>
    <p:sldId id="1272" r:id="rId163"/>
    <p:sldId id="1271" r:id="rId164"/>
    <p:sldId id="1270" r:id="rId165"/>
    <p:sldId id="1269" r:id="rId166"/>
    <p:sldId id="1268" r:id="rId167"/>
    <p:sldId id="1267" r:id="rId168"/>
    <p:sldId id="1266" r:id="rId169"/>
    <p:sldId id="1265" r:id="rId170"/>
    <p:sldId id="1264" r:id="rId171"/>
    <p:sldId id="1246" r:id="rId172"/>
    <p:sldId id="1284" r:id="rId173"/>
    <p:sldId id="1263" r:id="rId174"/>
    <p:sldId id="1283" r:id="rId175"/>
    <p:sldId id="1282" r:id="rId176"/>
    <p:sldId id="1281" r:id="rId177"/>
    <p:sldId id="1280" r:id="rId178"/>
    <p:sldId id="1279" r:id="rId179"/>
    <p:sldId id="1278" r:id="rId180"/>
    <p:sldId id="1277" r:id="rId181"/>
    <p:sldId id="1276" r:id="rId182"/>
    <p:sldId id="1275" r:id="rId183"/>
    <p:sldId id="1297" r:id="rId184"/>
    <p:sldId id="562" r:id="rId185"/>
    <p:sldId id="565" r:id="rId186"/>
    <p:sldId id="1039" r:id="rId187"/>
    <p:sldId id="566" r:id="rId188"/>
    <p:sldId id="567" r:id="rId189"/>
    <p:sldId id="568" r:id="rId190"/>
    <p:sldId id="570" r:id="rId191"/>
    <p:sldId id="571" r:id="rId192"/>
    <p:sldId id="1301" r:id="rId193"/>
    <p:sldId id="1300" r:id="rId194"/>
    <p:sldId id="1299" r:id="rId195"/>
    <p:sldId id="1298" r:id="rId196"/>
    <p:sldId id="1302" r:id="rId197"/>
    <p:sldId id="572" r:id="rId198"/>
    <p:sldId id="740" r:id="rId199"/>
    <p:sldId id="742" r:id="rId200"/>
    <p:sldId id="743" r:id="rId201"/>
    <p:sldId id="744" r:id="rId202"/>
    <p:sldId id="745" r:id="rId203"/>
    <p:sldId id="736" r:id="rId204"/>
    <p:sldId id="760" r:id="rId205"/>
    <p:sldId id="748" r:id="rId206"/>
    <p:sldId id="749" r:id="rId207"/>
    <p:sldId id="741" r:id="rId208"/>
    <p:sldId id="751" r:id="rId209"/>
    <p:sldId id="750" r:id="rId210"/>
    <p:sldId id="754" r:id="rId211"/>
    <p:sldId id="753" r:id="rId212"/>
    <p:sldId id="755" r:id="rId213"/>
    <p:sldId id="752" r:id="rId214"/>
    <p:sldId id="756" r:id="rId215"/>
    <p:sldId id="747" r:id="rId216"/>
    <p:sldId id="758" r:id="rId217"/>
    <p:sldId id="757" r:id="rId218"/>
    <p:sldId id="763" r:id="rId219"/>
    <p:sldId id="759" r:id="rId220"/>
    <p:sldId id="765" r:id="rId221"/>
    <p:sldId id="764" r:id="rId222"/>
    <p:sldId id="771" r:id="rId223"/>
    <p:sldId id="767" r:id="rId224"/>
    <p:sldId id="772" r:id="rId225"/>
    <p:sldId id="766" r:id="rId226"/>
    <p:sldId id="774" r:id="rId227"/>
    <p:sldId id="773" r:id="rId228"/>
    <p:sldId id="775" r:id="rId229"/>
    <p:sldId id="768" r:id="rId230"/>
    <p:sldId id="776" r:id="rId231"/>
    <p:sldId id="769" r:id="rId232"/>
    <p:sldId id="779" r:id="rId233"/>
    <p:sldId id="778" r:id="rId234"/>
    <p:sldId id="780" r:id="rId235"/>
    <p:sldId id="777" r:id="rId236"/>
    <p:sldId id="781" r:id="rId237"/>
    <p:sldId id="785" r:id="rId238"/>
    <p:sldId id="786" r:id="rId239"/>
    <p:sldId id="782" r:id="rId240"/>
    <p:sldId id="787" r:id="rId241"/>
    <p:sldId id="784" r:id="rId242"/>
    <p:sldId id="790" r:id="rId243"/>
    <p:sldId id="789" r:id="rId244"/>
    <p:sldId id="791" r:id="rId245"/>
    <p:sldId id="788" r:id="rId246"/>
    <p:sldId id="792" r:id="rId247"/>
    <p:sldId id="783" r:id="rId248"/>
    <p:sldId id="796" r:id="rId249"/>
    <p:sldId id="795" r:id="rId250"/>
    <p:sldId id="797" r:id="rId251"/>
    <p:sldId id="794" r:id="rId252"/>
    <p:sldId id="798" r:id="rId253"/>
    <p:sldId id="793" r:id="rId254"/>
    <p:sldId id="805" r:id="rId255"/>
    <p:sldId id="804" r:id="rId256"/>
    <p:sldId id="806" r:id="rId257"/>
    <p:sldId id="800" r:id="rId258"/>
    <p:sldId id="807" r:id="rId259"/>
    <p:sldId id="799" r:id="rId260"/>
    <p:sldId id="808" r:id="rId261"/>
    <p:sldId id="801" r:id="rId262"/>
    <p:sldId id="818" r:id="rId263"/>
    <p:sldId id="802" r:id="rId264"/>
    <p:sldId id="819" r:id="rId265"/>
    <p:sldId id="803" r:id="rId266"/>
    <p:sldId id="820" r:id="rId267"/>
    <p:sldId id="809" r:id="rId268"/>
    <p:sldId id="821" r:id="rId269"/>
    <p:sldId id="810" r:id="rId270"/>
    <p:sldId id="822" r:id="rId271"/>
    <p:sldId id="811" r:id="rId272"/>
    <p:sldId id="823" r:id="rId273"/>
    <p:sldId id="812" r:id="rId274"/>
    <p:sldId id="825" r:id="rId275"/>
    <p:sldId id="824" r:id="rId276"/>
    <p:sldId id="826" r:id="rId277"/>
    <p:sldId id="813" r:id="rId278"/>
    <p:sldId id="827" r:id="rId279"/>
    <p:sldId id="814" r:id="rId280"/>
    <p:sldId id="829" r:id="rId281"/>
    <p:sldId id="828" r:id="rId282"/>
    <p:sldId id="830" r:id="rId283"/>
    <p:sldId id="815" r:id="rId284"/>
    <p:sldId id="832" r:id="rId285"/>
    <p:sldId id="831" r:id="rId286"/>
    <p:sldId id="833" r:id="rId287"/>
    <p:sldId id="816" r:id="rId288"/>
    <p:sldId id="834" r:id="rId289"/>
    <p:sldId id="817" r:id="rId290"/>
    <p:sldId id="840" r:id="rId291"/>
    <p:sldId id="839" r:id="rId292"/>
    <p:sldId id="841" r:id="rId293"/>
    <p:sldId id="835" r:id="rId294"/>
    <p:sldId id="842" r:id="rId295"/>
    <p:sldId id="837" r:id="rId296"/>
    <p:sldId id="843" r:id="rId297"/>
    <p:sldId id="838" r:id="rId298"/>
    <p:sldId id="850" r:id="rId299"/>
    <p:sldId id="836" r:id="rId300"/>
    <p:sldId id="851" r:id="rId301"/>
    <p:sldId id="844" r:id="rId302"/>
    <p:sldId id="853" r:id="rId303"/>
    <p:sldId id="845" r:id="rId304"/>
    <p:sldId id="854" r:id="rId305"/>
    <p:sldId id="846" r:id="rId306"/>
    <p:sldId id="855" r:id="rId307"/>
    <p:sldId id="856" r:id="rId308"/>
    <p:sldId id="857" r:id="rId309"/>
    <p:sldId id="848" r:id="rId310"/>
    <p:sldId id="858" r:id="rId311"/>
    <p:sldId id="849" r:id="rId312"/>
    <p:sldId id="860" r:id="rId313"/>
    <p:sldId id="859" r:id="rId314"/>
    <p:sldId id="868" r:id="rId315"/>
    <p:sldId id="867" r:id="rId316"/>
    <p:sldId id="869" r:id="rId317"/>
    <p:sldId id="862" r:id="rId318"/>
    <p:sldId id="870" r:id="rId319"/>
    <p:sldId id="861" r:id="rId320"/>
    <p:sldId id="871" r:id="rId321"/>
    <p:sldId id="863" r:id="rId322"/>
    <p:sldId id="872" r:id="rId323"/>
    <p:sldId id="864" r:id="rId324"/>
    <p:sldId id="876" r:id="rId325"/>
    <p:sldId id="875" r:id="rId326"/>
    <p:sldId id="877" r:id="rId327"/>
    <p:sldId id="874" r:id="rId328"/>
    <p:sldId id="878" r:id="rId329"/>
    <p:sldId id="873" r:id="rId330"/>
    <p:sldId id="879" r:id="rId331"/>
    <p:sldId id="865" r:id="rId332"/>
    <p:sldId id="880" r:id="rId333"/>
    <p:sldId id="866" r:id="rId334"/>
    <p:sldId id="882" r:id="rId335"/>
    <p:sldId id="881" r:id="rId336"/>
    <p:sldId id="885" r:id="rId337"/>
    <p:sldId id="884" r:id="rId338"/>
    <p:sldId id="887" r:id="rId339"/>
    <p:sldId id="886" r:id="rId340"/>
    <p:sldId id="888" r:id="rId341"/>
    <p:sldId id="883" r:id="rId342"/>
    <p:sldId id="889" r:id="rId343"/>
    <p:sldId id="891" r:id="rId344"/>
    <p:sldId id="892" r:id="rId345"/>
    <p:sldId id="894" r:id="rId346"/>
    <p:sldId id="895" r:id="rId347"/>
    <p:sldId id="897" r:id="rId348"/>
    <p:sldId id="898" r:id="rId349"/>
    <p:sldId id="1068" r:id="rId350"/>
    <p:sldId id="1045" r:id="rId351"/>
    <p:sldId id="1069" r:id="rId352"/>
    <p:sldId id="1046" r:id="rId353"/>
    <p:sldId id="1070" r:id="rId354"/>
    <p:sldId id="1047" r:id="rId355"/>
    <p:sldId id="1048" r:id="rId356"/>
    <p:sldId id="1071" r:id="rId357"/>
    <p:sldId id="1049" r:id="rId358"/>
    <p:sldId id="1072" r:id="rId359"/>
    <p:sldId id="1073" r:id="rId360"/>
    <p:sldId id="1050" r:id="rId361"/>
    <p:sldId id="1051" r:id="rId362"/>
    <p:sldId id="1074" r:id="rId363"/>
    <p:sldId id="1075" r:id="rId364"/>
    <p:sldId id="1052" r:id="rId365"/>
    <p:sldId id="1053" r:id="rId366"/>
    <p:sldId id="1076" r:id="rId367"/>
    <p:sldId id="1054" r:id="rId368"/>
    <p:sldId id="1077" r:id="rId369"/>
    <p:sldId id="1055" r:id="rId370"/>
    <p:sldId id="1078" r:id="rId371"/>
    <p:sldId id="1056" r:id="rId372"/>
    <p:sldId id="1079" r:id="rId373"/>
    <p:sldId id="1057" r:id="rId374"/>
    <p:sldId id="1080" r:id="rId375"/>
    <p:sldId id="1081" r:id="rId376"/>
    <p:sldId id="1058" r:id="rId377"/>
    <p:sldId id="1059" r:id="rId378"/>
    <p:sldId id="1082" r:id="rId379"/>
    <p:sldId id="1060" r:id="rId380"/>
    <p:sldId id="1083" r:id="rId381"/>
    <p:sldId id="1061" r:id="rId382"/>
    <p:sldId id="1084" r:id="rId383"/>
    <p:sldId id="1062" r:id="rId384"/>
    <p:sldId id="1085" r:id="rId385"/>
    <p:sldId id="1063" r:id="rId386"/>
    <p:sldId id="1086" r:id="rId387"/>
    <p:sldId id="1064" r:id="rId388"/>
    <p:sldId id="1087" r:id="rId389"/>
    <p:sldId id="1065" r:id="rId390"/>
    <p:sldId id="1088" r:id="rId391"/>
    <p:sldId id="1108" r:id="rId392"/>
    <p:sldId id="1109" r:id="rId393"/>
    <p:sldId id="1107" r:id="rId394"/>
    <p:sldId id="1110" r:id="rId395"/>
    <p:sldId id="1106" r:id="rId396"/>
    <p:sldId id="1111" r:id="rId397"/>
    <p:sldId id="1105" r:id="rId398"/>
    <p:sldId id="1112" r:id="rId399"/>
    <p:sldId id="1104" r:id="rId400"/>
    <p:sldId id="1113" r:id="rId401"/>
    <p:sldId id="1103" r:id="rId402"/>
    <p:sldId id="1114" r:id="rId403"/>
    <p:sldId id="1102" r:id="rId404"/>
    <p:sldId id="1115" r:id="rId405"/>
    <p:sldId id="1101" r:id="rId406"/>
    <p:sldId id="1116" r:id="rId407"/>
    <p:sldId id="1100" r:id="rId408"/>
    <p:sldId id="1117" r:id="rId409"/>
    <p:sldId id="1099" r:id="rId410"/>
    <p:sldId id="1118" r:id="rId411"/>
    <p:sldId id="1098" r:id="rId412"/>
    <p:sldId id="1119" r:id="rId413"/>
    <p:sldId id="1097" r:id="rId414"/>
    <p:sldId id="1120" r:id="rId415"/>
    <p:sldId id="1096" r:id="rId416"/>
    <p:sldId id="1121" r:id="rId417"/>
    <p:sldId id="1095" r:id="rId418"/>
    <p:sldId id="1122" r:id="rId419"/>
    <p:sldId id="1094" r:id="rId420"/>
    <p:sldId id="1123" r:id="rId421"/>
    <p:sldId id="1093" r:id="rId422"/>
    <p:sldId id="1124" r:id="rId423"/>
    <p:sldId id="1092" r:id="rId424"/>
    <p:sldId id="1125" r:id="rId425"/>
    <p:sldId id="1091" r:id="rId426"/>
    <p:sldId id="1126" r:id="rId427"/>
    <p:sldId id="1127" r:id="rId428"/>
    <p:sldId id="1090" r:id="rId429"/>
    <p:sldId id="1089" r:id="rId430"/>
    <p:sldId id="1128" r:id="rId431"/>
    <p:sldId id="1066" r:id="rId432"/>
    <p:sldId id="1139" r:id="rId433"/>
    <p:sldId id="1140" r:id="rId434"/>
    <p:sldId id="1141" r:id="rId435"/>
    <p:sldId id="1137" r:id="rId436"/>
    <p:sldId id="1142" r:id="rId437"/>
    <p:sldId id="1143" r:id="rId438"/>
    <p:sldId id="1136" r:id="rId439"/>
    <p:sldId id="1135" r:id="rId440"/>
    <p:sldId id="1144" r:id="rId441"/>
    <p:sldId id="1134" r:id="rId442"/>
    <p:sldId id="1145" r:id="rId443"/>
    <p:sldId id="1133" r:id="rId444"/>
    <p:sldId id="1146" r:id="rId445"/>
    <p:sldId id="1132" r:id="rId446"/>
    <p:sldId id="1147" r:id="rId447"/>
    <p:sldId id="1131" r:id="rId448"/>
    <p:sldId id="1148" r:id="rId449"/>
    <p:sldId id="1130" r:id="rId450"/>
    <p:sldId id="1149" r:id="rId451"/>
    <p:sldId id="1129" r:id="rId452"/>
    <p:sldId id="1150" r:id="rId453"/>
    <p:sldId id="1044" r:id="rId454"/>
    <p:sldId id="1067" r:id="rId455"/>
  </p:sldIdLst>
  <p:sldSz cx="7315200" cy="5041900"/>
  <p:notesSz cx="5041900" cy="7315200"/>
  <p:defaultText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985">
          <p15:clr>
            <a:srgbClr val="A4A3A4"/>
          </p15:clr>
        </p15:guide>
        <p15:guide id="2" pos="3134">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B3A13"/>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p:cViewPr varScale="1">
        <p:scale>
          <a:sx n="79" d="100"/>
          <a:sy n="79" d="100"/>
        </p:scale>
        <p:origin x="187" y="82"/>
      </p:cViewPr>
      <p:guideLst>
        <p:guide orient="horz" pos="1985"/>
        <p:guide pos="3134"/>
      </p:guideLst>
    </p:cSldViewPr>
  </p:slideViewPr>
  <p:notesTextViewPr>
    <p:cViewPr>
      <p:scale>
        <a:sx n="100" d="100"/>
        <a:sy n="100" d="100"/>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99" Type="http://schemas.openxmlformats.org/officeDocument/2006/relationships/slide" Target="slides/slide298.xml"/><Relationship Id="rId21" Type="http://schemas.openxmlformats.org/officeDocument/2006/relationships/slide" Target="slides/slide20.xml"/><Relationship Id="rId63" Type="http://schemas.openxmlformats.org/officeDocument/2006/relationships/slide" Target="slides/slide62.xml"/><Relationship Id="rId159" Type="http://schemas.openxmlformats.org/officeDocument/2006/relationships/slide" Target="slides/slide158.xml"/><Relationship Id="rId324" Type="http://schemas.openxmlformats.org/officeDocument/2006/relationships/slide" Target="slides/slide323.xml"/><Relationship Id="rId366" Type="http://schemas.openxmlformats.org/officeDocument/2006/relationships/slide" Target="slides/slide365.xml"/><Relationship Id="rId170" Type="http://schemas.openxmlformats.org/officeDocument/2006/relationships/slide" Target="slides/slide169.xml"/><Relationship Id="rId226" Type="http://schemas.openxmlformats.org/officeDocument/2006/relationships/slide" Target="slides/slide225.xml"/><Relationship Id="rId433" Type="http://schemas.openxmlformats.org/officeDocument/2006/relationships/slide" Target="slides/slide432.xml"/><Relationship Id="rId268" Type="http://schemas.openxmlformats.org/officeDocument/2006/relationships/slide" Target="slides/slide267.xml"/><Relationship Id="rId32" Type="http://schemas.openxmlformats.org/officeDocument/2006/relationships/slide" Target="slides/slide31.xml"/><Relationship Id="rId74" Type="http://schemas.openxmlformats.org/officeDocument/2006/relationships/slide" Target="slides/slide73.xml"/><Relationship Id="rId128" Type="http://schemas.openxmlformats.org/officeDocument/2006/relationships/slide" Target="slides/slide127.xml"/><Relationship Id="rId335" Type="http://schemas.openxmlformats.org/officeDocument/2006/relationships/slide" Target="slides/slide334.xml"/><Relationship Id="rId377" Type="http://schemas.openxmlformats.org/officeDocument/2006/relationships/slide" Target="slides/slide376.xml"/><Relationship Id="rId5" Type="http://schemas.openxmlformats.org/officeDocument/2006/relationships/slide" Target="slides/slide4.xml"/><Relationship Id="rId181" Type="http://schemas.openxmlformats.org/officeDocument/2006/relationships/slide" Target="slides/slide180.xml"/><Relationship Id="rId237" Type="http://schemas.openxmlformats.org/officeDocument/2006/relationships/slide" Target="slides/slide236.xml"/><Relationship Id="rId402" Type="http://schemas.openxmlformats.org/officeDocument/2006/relationships/slide" Target="slides/slide401.xml"/><Relationship Id="rId279" Type="http://schemas.openxmlformats.org/officeDocument/2006/relationships/slide" Target="slides/slide278.xml"/><Relationship Id="rId444" Type="http://schemas.openxmlformats.org/officeDocument/2006/relationships/slide" Target="slides/slide443.xml"/><Relationship Id="rId43" Type="http://schemas.openxmlformats.org/officeDocument/2006/relationships/slide" Target="slides/slide42.xml"/><Relationship Id="rId139" Type="http://schemas.openxmlformats.org/officeDocument/2006/relationships/slide" Target="slides/slide138.xml"/><Relationship Id="rId290" Type="http://schemas.openxmlformats.org/officeDocument/2006/relationships/slide" Target="slides/slide289.xml"/><Relationship Id="rId304" Type="http://schemas.openxmlformats.org/officeDocument/2006/relationships/slide" Target="slides/slide303.xml"/><Relationship Id="rId346" Type="http://schemas.openxmlformats.org/officeDocument/2006/relationships/slide" Target="slides/slide345.xml"/><Relationship Id="rId388" Type="http://schemas.openxmlformats.org/officeDocument/2006/relationships/slide" Target="slides/slide387.xml"/><Relationship Id="rId85" Type="http://schemas.openxmlformats.org/officeDocument/2006/relationships/slide" Target="slides/slide84.xml"/><Relationship Id="rId150" Type="http://schemas.openxmlformats.org/officeDocument/2006/relationships/slide" Target="slides/slide149.xml"/><Relationship Id="rId192" Type="http://schemas.openxmlformats.org/officeDocument/2006/relationships/slide" Target="slides/slide191.xml"/><Relationship Id="rId206" Type="http://schemas.openxmlformats.org/officeDocument/2006/relationships/slide" Target="slides/slide205.xml"/><Relationship Id="rId413" Type="http://schemas.openxmlformats.org/officeDocument/2006/relationships/slide" Target="slides/slide412.xml"/><Relationship Id="rId248" Type="http://schemas.openxmlformats.org/officeDocument/2006/relationships/slide" Target="slides/slide247.xml"/><Relationship Id="rId455" Type="http://schemas.openxmlformats.org/officeDocument/2006/relationships/slide" Target="slides/slide454.xml"/><Relationship Id="rId12" Type="http://schemas.openxmlformats.org/officeDocument/2006/relationships/slide" Target="slides/slide11.xml"/><Relationship Id="rId108" Type="http://schemas.openxmlformats.org/officeDocument/2006/relationships/slide" Target="slides/slide107.xml"/><Relationship Id="rId315" Type="http://schemas.openxmlformats.org/officeDocument/2006/relationships/slide" Target="slides/slide314.xml"/><Relationship Id="rId357" Type="http://schemas.openxmlformats.org/officeDocument/2006/relationships/slide" Target="slides/slide356.xml"/><Relationship Id="rId54" Type="http://schemas.openxmlformats.org/officeDocument/2006/relationships/slide" Target="slides/slide53.xml"/><Relationship Id="rId96" Type="http://schemas.openxmlformats.org/officeDocument/2006/relationships/slide" Target="slides/slide95.xml"/><Relationship Id="rId161" Type="http://schemas.openxmlformats.org/officeDocument/2006/relationships/slide" Target="slides/slide160.xml"/><Relationship Id="rId217" Type="http://schemas.openxmlformats.org/officeDocument/2006/relationships/slide" Target="slides/slide216.xml"/><Relationship Id="rId399" Type="http://schemas.openxmlformats.org/officeDocument/2006/relationships/slide" Target="slides/slide398.xml"/><Relationship Id="rId259" Type="http://schemas.openxmlformats.org/officeDocument/2006/relationships/slide" Target="slides/slide258.xml"/><Relationship Id="rId424" Type="http://schemas.openxmlformats.org/officeDocument/2006/relationships/slide" Target="slides/slide423.xml"/><Relationship Id="rId23" Type="http://schemas.openxmlformats.org/officeDocument/2006/relationships/slide" Target="slides/slide22.xml"/><Relationship Id="rId119" Type="http://schemas.openxmlformats.org/officeDocument/2006/relationships/slide" Target="slides/slide118.xml"/><Relationship Id="rId270" Type="http://schemas.openxmlformats.org/officeDocument/2006/relationships/slide" Target="slides/slide269.xml"/><Relationship Id="rId326" Type="http://schemas.openxmlformats.org/officeDocument/2006/relationships/slide" Target="slides/slide325.xml"/><Relationship Id="rId65" Type="http://schemas.openxmlformats.org/officeDocument/2006/relationships/slide" Target="slides/slide64.xml"/><Relationship Id="rId130" Type="http://schemas.openxmlformats.org/officeDocument/2006/relationships/slide" Target="slides/slide129.xml"/><Relationship Id="rId368" Type="http://schemas.openxmlformats.org/officeDocument/2006/relationships/slide" Target="slides/slide367.xml"/><Relationship Id="rId172" Type="http://schemas.openxmlformats.org/officeDocument/2006/relationships/slide" Target="slides/slide171.xml"/><Relationship Id="rId228" Type="http://schemas.openxmlformats.org/officeDocument/2006/relationships/slide" Target="slides/slide227.xml"/><Relationship Id="rId435" Type="http://schemas.openxmlformats.org/officeDocument/2006/relationships/slide" Target="slides/slide434.xml"/><Relationship Id="rId281" Type="http://schemas.openxmlformats.org/officeDocument/2006/relationships/slide" Target="slides/slide280.xml"/><Relationship Id="rId337" Type="http://schemas.openxmlformats.org/officeDocument/2006/relationships/slide" Target="slides/slide336.xml"/><Relationship Id="rId34" Type="http://schemas.openxmlformats.org/officeDocument/2006/relationships/slide" Target="slides/slide33.xml"/><Relationship Id="rId76" Type="http://schemas.openxmlformats.org/officeDocument/2006/relationships/slide" Target="slides/slide75.xml"/><Relationship Id="rId141" Type="http://schemas.openxmlformats.org/officeDocument/2006/relationships/slide" Target="slides/slide140.xml"/><Relationship Id="rId379" Type="http://schemas.openxmlformats.org/officeDocument/2006/relationships/slide" Target="slides/slide378.xml"/><Relationship Id="rId7" Type="http://schemas.openxmlformats.org/officeDocument/2006/relationships/slide" Target="slides/slide6.xml"/><Relationship Id="rId183" Type="http://schemas.openxmlformats.org/officeDocument/2006/relationships/slide" Target="slides/slide182.xml"/><Relationship Id="rId239" Type="http://schemas.openxmlformats.org/officeDocument/2006/relationships/slide" Target="slides/slide238.xml"/><Relationship Id="rId390" Type="http://schemas.openxmlformats.org/officeDocument/2006/relationships/slide" Target="slides/slide389.xml"/><Relationship Id="rId404" Type="http://schemas.openxmlformats.org/officeDocument/2006/relationships/slide" Target="slides/slide403.xml"/><Relationship Id="rId446" Type="http://schemas.openxmlformats.org/officeDocument/2006/relationships/slide" Target="slides/slide445.xml"/><Relationship Id="rId250" Type="http://schemas.openxmlformats.org/officeDocument/2006/relationships/slide" Target="slides/slide249.xml"/><Relationship Id="rId292" Type="http://schemas.openxmlformats.org/officeDocument/2006/relationships/slide" Target="slides/slide291.xml"/><Relationship Id="rId306" Type="http://schemas.openxmlformats.org/officeDocument/2006/relationships/slide" Target="slides/slide305.xml"/><Relationship Id="rId45" Type="http://schemas.openxmlformats.org/officeDocument/2006/relationships/slide" Target="slides/slide44.xml"/><Relationship Id="rId87" Type="http://schemas.openxmlformats.org/officeDocument/2006/relationships/slide" Target="slides/slide86.xml"/><Relationship Id="rId110" Type="http://schemas.openxmlformats.org/officeDocument/2006/relationships/slide" Target="slides/slide109.xml"/><Relationship Id="rId348" Type="http://schemas.openxmlformats.org/officeDocument/2006/relationships/slide" Target="slides/slide347.xml"/><Relationship Id="rId152" Type="http://schemas.openxmlformats.org/officeDocument/2006/relationships/slide" Target="slides/slide151.xml"/><Relationship Id="rId194" Type="http://schemas.openxmlformats.org/officeDocument/2006/relationships/slide" Target="slides/slide193.xml"/><Relationship Id="rId208" Type="http://schemas.openxmlformats.org/officeDocument/2006/relationships/slide" Target="slides/slide207.xml"/><Relationship Id="rId415" Type="http://schemas.openxmlformats.org/officeDocument/2006/relationships/slide" Target="slides/slide414.xml"/><Relationship Id="rId457" Type="http://schemas.openxmlformats.org/officeDocument/2006/relationships/presProps" Target="presProps.xml"/><Relationship Id="rId261" Type="http://schemas.openxmlformats.org/officeDocument/2006/relationships/slide" Target="slides/slide260.xml"/><Relationship Id="rId14" Type="http://schemas.openxmlformats.org/officeDocument/2006/relationships/slide" Target="slides/slide13.xml"/><Relationship Id="rId56" Type="http://schemas.openxmlformats.org/officeDocument/2006/relationships/slide" Target="slides/slide55.xml"/><Relationship Id="rId317" Type="http://schemas.openxmlformats.org/officeDocument/2006/relationships/slide" Target="slides/slide316.xml"/><Relationship Id="rId359" Type="http://schemas.openxmlformats.org/officeDocument/2006/relationships/slide" Target="slides/slide358.xml"/><Relationship Id="rId98" Type="http://schemas.openxmlformats.org/officeDocument/2006/relationships/slide" Target="slides/slide97.xml"/><Relationship Id="rId121" Type="http://schemas.openxmlformats.org/officeDocument/2006/relationships/slide" Target="slides/slide120.xml"/><Relationship Id="rId163" Type="http://schemas.openxmlformats.org/officeDocument/2006/relationships/slide" Target="slides/slide162.xml"/><Relationship Id="rId219" Type="http://schemas.openxmlformats.org/officeDocument/2006/relationships/slide" Target="slides/slide218.xml"/><Relationship Id="rId370" Type="http://schemas.openxmlformats.org/officeDocument/2006/relationships/slide" Target="slides/slide369.xml"/><Relationship Id="rId426" Type="http://schemas.openxmlformats.org/officeDocument/2006/relationships/slide" Target="slides/slide425.xml"/><Relationship Id="rId230" Type="http://schemas.openxmlformats.org/officeDocument/2006/relationships/slide" Target="slides/slide229.xml"/><Relationship Id="rId25" Type="http://schemas.openxmlformats.org/officeDocument/2006/relationships/slide" Target="slides/slide24.xml"/><Relationship Id="rId67" Type="http://schemas.openxmlformats.org/officeDocument/2006/relationships/slide" Target="slides/slide66.xml"/><Relationship Id="rId272" Type="http://schemas.openxmlformats.org/officeDocument/2006/relationships/slide" Target="slides/slide271.xml"/><Relationship Id="rId328" Type="http://schemas.openxmlformats.org/officeDocument/2006/relationships/slide" Target="slides/slide327.xml"/><Relationship Id="rId132" Type="http://schemas.openxmlformats.org/officeDocument/2006/relationships/slide" Target="slides/slide131.xml"/><Relationship Id="rId174" Type="http://schemas.openxmlformats.org/officeDocument/2006/relationships/slide" Target="slides/slide173.xml"/><Relationship Id="rId381" Type="http://schemas.openxmlformats.org/officeDocument/2006/relationships/slide" Target="slides/slide380.xml"/><Relationship Id="rId241" Type="http://schemas.openxmlformats.org/officeDocument/2006/relationships/slide" Target="slides/slide240.xml"/><Relationship Id="rId437" Type="http://schemas.openxmlformats.org/officeDocument/2006/relationships/slide" Target="slides/slide436.xml"/><Relationship Id="rId36" Type="http://schemas.openxmlformats.org/officeDocument/2006/relationships/slide" Target="slides/slide35.xml"/><Relationship Id="rId283" Type="http://schemas.openxmlformats.org/officeDocument/2006/relationships/slide" Target="slides/slide282.xml"/><Relationship Id="rId339" Type="http://schemas.openxmlformats.org/officeDocument/2006/relationships/slide" Target="slides/slide338.xml"/><Relationship Id="rId78" Type="http://schemas.openxmlformats.org/officeDocument/2006/relationships/slide" Target="slides/slide77.xml"/><Relationship Id="rId101" Type="http://schemas.openxmlformats.org/officeDocument/2006/relationships/slide" Target="slides/slide100.xml"/><Relationship Id="rId143" Type="http://schemas.openxmlformats.org/officeDocument/2006/relationships/slide" Target="slides/slide142.xml"/><Relationship Id="rId185" Type="http://schemas.openxmlformats.org/officeDocument/2006/relationships/slide" Target="slides/slide184.xml"/><Relationship Id="rId350" Type="http://schemas.openxmlformats.org/officeDocument/2006/relationships/slide" Target="slides/slide349.xml"/><Relationship Id="rId406" Type="http://schemas.openxmlformats.org/officeDocument/2006/relationships/slide" Target="slides/slide405.xml"/><Relationship Id="rId9" Type="http://schemas.openxmlformats.org/officeDocument/2006/relationships/slide" Target="slides/slide8.xml"/><Relationship Id="rId210" Type="http://schemas.openxmlformats.org/officeDocument/2006/relationships/slide" Target="slides/slide209.xml"/><Relationship Id="rId392" Type="http://schemas.openxmlformats.org/officeDocument/2006/relationships/slide" Target="slides/slide391.xml"/><Relationship Id="rId448" Type="http://schemas.openxmlformats.org/officeDocument/2006/relationships/slide" Target="slides/slide447.xml"/><Relationship Id="rId252" Type="http://schemas.openxmlformats.org/officeDocument/2006/relationships/slide" Target="slides/slide251.xml"/><Relationship Id="rId294" Type="http://schemas.openxmlformats.org/officeDocument/2006/relationships/slide" Target="slides/slide293.xml"/><Relationship Id="rId308" Type="http://schemas.openxmlformats.org/officeDocument/2006/relationships/slide" Target="slides/slide307.xml"/><Relationship Id="rId47" Type="http://schemas.openxmlformats.org/officeDocument/2006/relationships/slide" Target="slides/slide46.xml"/><Relationship Id="rId89" Type="http://schemas.openxmlformats.org/officeDocument/2006/relationships/slide" Target="slides/slide88.xml"/><Relationship Id="rId112" Type="http://schemas.openxmlformats.org/officeDocument/2006/relationships/slide" Target="slides/slide111.xml"/><Relationship Id="rId154" Type="http://schemas.openxmlformats.org/officeDocument/2006/relationships/slide" Target="slides/slide153.xml"/><Relationship Id="rId361" Type="http://schemas.openxmlformats.org/officeDocument/2006/relationships/slide" Target="slides/slide360.xml"/><Relationship Id="rId196" Type="http://schemas.openxmlformats.org/officeDocument/2006/relationships/slide" Target="slides/slide195.xml"/><Relationship Id="rId417" Type="http://schemas.openxmlformats.org/officeDocument/2006/relationships/slide" Target="slides/slide416.xml"/><Relationship Id="rId459" Type="http://schemas.openxmlformats.org/officeDocument/2006/relationships/theme" Target="theme/theme1.xml"/><Relationship Id="rId16" Type="http://schemas.openxmlformats.org/officeDocument/2006/relationships/slide" Target="slides/slide15.xml"/><Relationship Id="rId221" Type="http://schemas.openxmlformats.org/officeDocument/2006/relationships/slide" Target="slides/slide220.xml"/><Relationship Id="rId263" Type="http://schemas.openxmlformats.org/officeDocument/2006/relationships/slide" Target="slides/slide262.xml"/><Relationship Id="rId319" Type="http://schemas.openxmlformats.org/officeDocument/2006/relationships/slide" Target="slides/slide318.xml"/><Relationship Id="rId58" Type="http://schemas.openxmlformats.org/officeDocument/2006/relationships/slide" Target="slides/slide57.xml"/><Relationship Id="rId123" Type="http://schemas.openxmlformats.org/officeDocument/2006/relationships/slide" Target="slides/slide122.xml"/><Relationship Id="rId330" Type="http://schemas.openxmlformats.org/officeDocument/2006/relationships/slide" Target="slides/slide329.xml"/><Relationship Id="rId165" Type="http://schemas.openxmlformats.org/officeDocument/2006/relationships/slide" Target="slides/slide164.xml"/><Relationship Id="rId372" Type="http://schemas.openxmlformats.org/officeDocument/2006/relationships/slide" Target="slides/slide371.xml"/><Relationship Id="rId428" Type="http://schemas.openxmlformats.org/officeDocument/2006/relationships/slide" Target="slides/slide427.xml"/><Relationship Id="rId232" Type="http://schemas.openxmlformats.org/officeDocument/2006/relationships/slide" Target="slides/slide231.xml"/><Relationship Id="rId274" Type="http://schemas.openxmlformats.org/officeDocument/2006/relationships/slide" Target="slides/slide273.xml"/><Relationship Id="rId27" Type="http://schemas.openxmlformats.org/officeDocument/2006/relationships/slide" Target="slides/slide26.xml"/><Relationship Id="rId69" Type="http://schemas.openxmlformats.org/officeDocument/2006/relationships/slide" Target="slides/slide68.xml"/><Relationship Id="rId134" Type="http://schemas.openxmlformats.org/officeDocument/2006/relationships/slide" Target="slides/slide133.xml"/><Relationship Id="rId80" Type="http://schemas.openxmlformats.org/officeDocument/2006/relationships/slide" Target="slides/slide79.xml"/><Relationship Id="rId176" Type="http://schemas.openxmlformats.org/officeDocument/2006/relationships/slide" Target="slides/slide175.xml"/><Relationship Id="rId341" Type="http://schemas.openxmlformats.org/officeDocument/2006/relationships/slide" Target="slides/slide340.xml"/><Relationship Id="rId383" Type="http://schemas.openxmlformats.org/officeDocument/2006/relationships/slide" Target="slides/slide382.xml"/><Relationship Id="rId439" Type="http://schemas.openxmlformats.org/officeDocument/2006/relationships/slide" Target="slides/slide438.xml"/><Relationship Id="rId201" Type="http://schemas.openxmlformats.org/officeDocument/2006/relationships/slide" Target="slides/slide200.xml"/><Relationship Id="rId243" Type="http://schemas.openxmlformats.org/officeDocument/2006/relationships/slide" Target="slides/slide242.xml"/><Relationship Id="rId285" Type="http://schemas.openxmlformats.org/officeDocument/2006/relationships/slide" Target="slides/slide284.xml"/><Relationship Id="rId450" Type="http://schemas.openxmlformats.org/officeDocument/2006/relationships/slide" Target="slides/slide449.xml"/><Relationship Id="rId38" Type="http://schemas.openxmlformats.org/officeDocument/2006/relationships/slide" Target="slides/slide37.xml"/><Relationship Id="rId103" Type="http://schemas.openxmlformats.org/officeDocument/2006/relationships/slide" Target="slides/slide102.xml"/><Relationship Id="rId310" Type="http://schemas.openxmlformats.org/officeDocument/2006/relationships/slide" Target="slides/slide309.xml"/><Relationship Id="rId91" Type="http://schemas.openxmlformats.org/officeDocument/2006/relationships/slide" Target="slides/slide90.xml"/><Relationship Id="rId145" Type="http://schemas.openxmlformats.org/officeDocument/2006/relationships/slide" Target="slides/slide144.xml"/><Relationship Id="rId187" Type="http://schemas.openxmlformats.org/officeDocument/2006/relationships/slide" Target="slides/slide186.xml"/><Relationship Id="rId352" Type="http://schemas.openxmlformats.org/officeDocument/2006/relationships/slide" Target="slides/slide351.xml"/><Relationship Id="rId394" Type="http://schemas.openxmlformats.org/officeDocument/2006/relationships/slide" Target="slides/slide393.xml"/><Relationship Id="rId408" Type="http://schemas.openxmlformats.org/officeDocument/2006/relationships/slide" Target="slides/slide407.xml"/><Relationship Id="rId212" Type="http://schemas.openxmlformats.org/officeDocument/2006/relationships/slide" Target="slides/slide211.xml"/><Relationship Id="rId254" Type="http://schemas.openxmlformats.org/officeDocument/2006/relationships/slide" Target="slides/slide253.xml"/><Relationship Id="rId49" Type="http://schemas.openxmlformats.org/officeDocument/2006/relationships/slide" Target="slides/slide48.xml"/><Relationship Id="rId114" Type="http://schemas.openxmlformats.org/officeDocument/2006/relationships/slide" Target="slides/slide113.xml"/><Relationship Id="rId296" Type="http://schemas.openxmlformats.org/officeDocument/2006/relationships/slide" Target="slides/slide295.xml"/><Relationship Id="rId60" Type="http://schemas.openxmlformats.org/officeDocument/2006/relationships/slide" Target="slides/slide59.xml"/><Relationship Id="rId156" Type="http://schemas.openxmlformats.org/officeDocument/2006/relationships/slide" Target="slides/slide155.xml"/><Relationship Id="rId198" Type="http://schemas.openxmlformats.org/officeDocument/2006/relationships/slide" Target="slides/slide197.xml"/><Relationship Id="rId321" Type="http://schemas.openxmlformats.org/officeDocument/2006/relationships/slide" Target="slides/slide320.xml"/><Relationship Id="rId363" Type="http://schemas.openxmlformats.org/officeDocument/2006/relationships/slide" Target="slides/slide362.xml"/><Relationship Id="rId419" Type="http://schemas.openxmlformats.org/officeDocument/2006/relationships/slide" Target="slides/slide418.xml"/><Relationship Id="rId223" Type="http://schemas.openxmlformats.org/officeDocument/2006/relationships/slide" Target="slides/slide222.xml"/><Relationship Id="rId430" Type="http://schemas.openxmlformats.org/officeDocument/2006/relationships/slide" Target="slides/slide429.xml"/><Relationship Id="rId18" Type="http://schemas.openxmlformats.org/officeDocument/2006/relationships/slide" Target="slides/slide17.xml"/><Relationship Id="rId265" Type="http://schemas.openxmlformats.org/officeDocument/2006/relationships/slide" Target="slides/slide264.xml"/><Relationship Id="rId125" Type="http://schemas.openxmlformats.org/officeDocument/2006/relationships/slide" Target="slides/slide124.xml"/><Relationship Id="rId167" Type="http://schemas.openxmlformats.org/officeDocument/2006/relationships/slide" Target="slides/slide166.xml"/><Relationship Id="rId332" Type="http://schemas.openxmlformats.org/officeDocument/2006/relationships/slide" Target="slides/slide331.xml"/><Relationship Id="rId374" Type="http://schemas.openxmlformats.org/officeDocument/2006/relationships/slide" Target="slides/slide373.xml"/><Relationship Id="rId71" Type="http://schemas.openxmlformats.org/officeDocument/2006/relationships/slide" Target="slides/slide70.xml"/><Relationship Id="rId234" Type="http://schemas.openxmlformats.org/officeDocument/2006/relationships/slide" Target="slides/slide233.xml"/><Relationship Id="rId2" Type="http://schemas.openxmlformats.org/officeDocument/2006/relationships/slide" Target="slides/slide1.xml"/><Relationship Id="rId29" Type="http://schemas.openxmlformats.org/officeDocument/2006/relationships/slide" Target="slides/slide28.xml"/><Relationship Id="rId255" Type="http://schemas.openxmlformats.org/officeDocument/2006/relationships/slide" Target="slides/slide254.xml"/><Relationship Id="rId276" Type="http://schemas.openxmlformats.org/officeDocument/2006/relationships/slide" Target="slides/slide275.xml"/><Relationship Id="rId297" Type="http://schemas.openxmlformats.org/officeDocument/2006/relationships/slide" Target="slides/slide296.xml"/><Relationship Id="rId441" Type="http://schemas.openxmlformats.org/officeDocument/2006/relationships/slide" Target="slides/slide440.xml"/><Relationship Id="rId40" Type="http://schemas.openxmlformats.org/officeDocument/2006/relationships/slide" Target="slides/slide39.xml"/><Relationship Id="rId115" Type="http://schemas.openxmlformats.org/officeDocument/2006/relationships/slide" Target="slides/slide114.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301" Type="http://schemas.openxmlformats.org/officeDocument/2006/relationships/slide" Target="slides/slide300.xml"/><Relationship Id="rId322" Type="http://schemas.openxmlformats.org/officeDocument/2006/relationships/slide" Target="slides/slide321.xml"/><Relationship Id="rId343" Type="http://schemas.openxmlformats.org/officeDocument/2006/relationships/slide" Target="slides/slide342.xml"/><Relationship Id="rId364" Type="http://schemas.openxmlformats.org/officeDocument/2006/relationships/slide" Target="slides/slide363.xml"/><Relationship Id="rId61" Type="http://schemas.openxmlformats.org/officeDocument/2006/relationships/slide" Target="slides/slide60.xml"/><Relationship Id="rId82" Type="http://schemas.openxmlformats.org/officeDocument/2006/relationships/slide" Target="slides/slide81.xml"/><Relationship Id="rId199" Type="http://schemas.openxmlformats.org/officeDocument/2006/relationships/slide" Target="slides/slide198.xml"/><Relationship Id="rId203" Type="http://schemas.openxmlformats.org/officeDocument/2006/relationships/slide" Target="slides/slide202.xml"/><Relationship Id="rId385" Type="http://schemas.openxmlformats.org/officeDocument/2006/relationships/slide" Target="slides/slide384.xml"/><Relationship Id="rId19" Type="http://schemas.openxmlformats.org/officeDocument/2006/relationships/slide" Target="slides/slide18.xml"/><Relationship Id="rId224" Type="http://schemas.openxmlformats.org/officeDocument/2006/relationships/slide" Target="slides/slide223.xml"/><Relationship Id="rId245" Type="http://schemas.openxmlformats.org/officeDocument/2006/relationships/slide" Target="slides/slide244.xml"/><Relationship Id="rId266" Type="http://schemas.openxmlformats.org/officeDocument/2006/relationships/slide" Target="slides/slide265.xml"/><Relationship Id="rId287" Type="http://schemas.openxmlformats.org/officeDocument/2006/relationships/slide" Target="slides/slide286.xml"/><Relationship Id="rId410" Type="http://schemas.openxmlformats.org/officeDocument/2006/relationships/slide" Target="slides/slide409.xml"/><Relationship Id="rId431" Type="http://schemas.openxmlformats.org/officeDocument/2006/relationships/slide" Target="slides/slide430.xml"/><Relationship Id="rId452" Type="http://schemas.openxmlformats.org/officeDocument/2006/relationships/slide" Target="slides/slide451.xml"/><Relationship Id="rId30" Type="http://schemas.openxmlformats.org/officeDocument/2006/relationships/slide" Target="slides/slide2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312" Type="http://schemas.openxmlformats.org/officeDocument/2006/relationships/slide" Target="slides/slide311.xml"/><Relationship Id="rId333" Type="http://schemas.openxmlformats.org/officeDocument/2006/relationships/slide" Target="slides/slide332.xml"/><Relationship Id="rId354" Type="http://schemas.openxmlformats.org/officeDocument/2006/relationships/slide" Target="slides/slide353.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189" Type="http://schemas.openxmlformats.org/officeDocument/2006/relationships/slide" Target="slides/slide188.xml"/><Relationship Id="rId375" Type="http://schemas.openxmlformats.org/officeDocument/2006/relationships/slide" Target="slides/slide374.xml"/><Relationship Id="rId396" Type="http://schemas.openxmlformats.org/officeDocument/2006/relationships/slide" Target="slides/slide395.xml"/><Relationship Id="rId3" Type="http://schemas.openxmlformats.org/officeDocument/2006/relationships/slide" Target="slides/slide2.xml"/><Relationship Id="rId214" Type="http://schemas.openxmlformats.org/officeDocument/2006/relationships/slide" Target="slides/slide213.xml"/><Relationship Id="rId235" Type="http://schemas.openxmlformats.org/officeDocument/2006/relationships/slide" Target="slides/slide234.xml"/><Relationship Id="rId256" Type="http://schemas.openxmlformats.org/officeDocument/2006/relationships/slide" Target="slides/slide255.xml"/><Relationship Id="rId277" Type="http://schemas.openxmlformats.org/officeDocument/2006/relationships/slide" Target="slides/slide276.xml"/><Relationship Id="rId298" Type="http://schemas.openxmlformats.org/officeDocument/2006/relationships/slide" Target="slides/slide297.xml"/><Relationship Id="rId400" Type="http://schemas.openxmlformats.org/officeDocument/2006/relationships/slide" Target="slides/slide399.xml"/><Relationship Id="rId421" Type="http://schemas.openxmlformats.org/officeDocument/2006/relationships/slide" Target="slides/slide420.xml"/><Relationship Id="rId442" Type="http://schemas.openxmlformats.org/officeDocument/2006/relationships/slide" Target="slides/slide441.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302" Type="http://schemas.openxmlformats.org/officeDocument/2006/relationships/slide" Target="slides/slide301.xml"/><Relationship Id="rId323" Type="http://schemas.openxmlformats.org/officeDocument/2006/relationships/slide" Target="slides/slide322.xml"/><Relationship Id="rId344" Type="http://schemas.openxmlformats.org/officeDocument/2006/relationships/slide" Target="slides/slide343.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179" Type="http://schemas.openxmlformats.org/officeDocument/2006/relationships/slide" Target="slides/slide178.xml"/><Relationship Id="rId365" Type="http://schemas.openxmlformats.org/officeDocument/2006/relationships/slide" Target="slides/slide364.xml"/><Relationship Id="rId386" Type="http://schemas.openxmlformats.org/officeDocument/2006/relationships/slide" Target="slides/slide385.xml"/><Relationship Id="rId190" Type="http://schemas.openxmlformats.org/officeDocument/2006/relationships/slide" Target="slides/slide189.xml"/><Relationship Id="rId204" Type="http://schemas.openxmlformats.org/officeDocument/2006/relationships/slide" Target="slides/slide203.xml"/><Relationship Id="rId225" Type="http://schemas.openxmlformats.org/officeDocument/2006/relationships/slide" Target="slides/slide224.xml"/><Relationship Id="rId246" Type="http://schemas.openxmlformats.org/officeDocument/2006/relationships/slide" Target="slides/slide245.xml"/><Relationship Id="rId267" Type="http://schemas.openxmlformats.org/officeDocument/2006/relationships/slide" Target="slides/slide266.xml"/><Relationship Id="rId288" Type="http://schemas.openxmlformats.org/officeDocument/2006/relationships/slide" Target="slides/slide287.xml"/><Relationship Id="rId411" Type="http://schemas.openxmlformats.org/officeDocument/2006/relationships/slide" Target="slides/slide410.xml"/><Relationship Id="rId432" Type="http://schemas.openxmlformats.org/officeDocument/2006/relationships/slide" Target="slides/slide431.xml"/><Relationship Id="rId453" Type="http://schemas.openxmlformats.org/officeDocument/2006/relationships/slide" Target="slides/slide452.xml"/><Relationship Id="rId106" Type="http://schemas.openxmlformats.org/officeDocument/2006/relationships/slide" Target="slides/slide105.xml"/><Relationship Id="rId127" Type="http://schemas.openxmlformats.org/officeDocument/2006/relationships/slide" Target="slides/slide126.xml"/><Relationship Id="rId313" Type="http://schemas.openxmlformats.org/officeDocument/2006/relationships/slide" Target="slides/slide312.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94" Type="http://schemas.openxmlformats.org/officeDocument/2006/relationships/slide" Target="slides/slide93.xml"/><Relationship Id="rId148" Type="http://schemas.openxmlformats.org/officeDocument/2006/relationships/slide" Target="slides/slide147.xml"/><Relationship Id="rId169" Type="http://schemas.openxmlformats.org/officeDocument/2006/relationships/slide" Target="slides/slide168.xml"/><Relationship Id="rId334" Type="http://schemas.openxmlformats.org/officeDocument/2006/relationships/slide" Target="slides/slide333.xml"/><Relationship Id="rId355" Type="http://schemas.openxmlformats.org/officeDocument/2006/relationships/slide" Target="slides/slide354.xml"/><Relationship Id="rId376" Type="http://schemas.openxmlformats.org/officeDocument/2006/relationships/slide" Target="slides/slide375.xml"/><Relationship Id="rId397" Type="http://schemas.openxmlformats.org/officeDocument/2006/relationships/slide" Target="slides/slide396.xml"/><Relationship Id="rId4" Type="http://schemas.openxmlformats.org/officeDocument/2006/relationships/slide" Target="slides/slide3.xml"/><Relationship Id="rId180" Type="http://schemas.openxmlformats.org/officeDocument/2006/relationships/slide" Target="slides/slide179.xml"/><Relationship Id="rId215" Type="http://schemas.openxmlformats.org/officeDocument/2006/relationships/slide" Target="slides/slide214.xml"/><Relationship Id="rId236" Type="http://schemas.openxmlformats.org/officeDocument/2006/relationships/slide" Target="slides/slide235.xml"/><Relationship Id="rId257" Type="http://schemas.openxmlformats.org/officeDocument/2006/relationships/slide" Target="slides/slide256.xml"/><Relationship Id="rId278" Type="http://schemas.openxmlformats.org/officeDocument/2006/relationships/slide" Target="slides/slide277.xml"/><Relationship Id="rId401" Type="http://schemas.openxmlformats.org/officeDocument/2006/relationships/slide" Target="slides/slide400.xml"/><Relationship Id="rId422" Type="http://schemas.openxmlformats.org/officeDocument/2006/relationships/slide" Target="slides/slide421.xml"/><Relationship Id="rId443" Type="http://schemas.openxmlformats.org/officeDocument/2006/relationships/slide" Target="slides/slide442.xml"/><Relationship Id="rId303" Type="http://schemas.openxmlformats.org/officeDocument/2006/relationships/slide" Target="slides/slide302.xml"/><Relationship Id="rId42" Type="http://schemas.openxmlformats.org/officeDocument/2006/relationships/slide" Target="slides/slide41.xml"/><Relationship Id="rId84" Type="http://schemas.openxmlformats.org/officeDocument/2006/relationships/slide" Target="slides/slide83.xml"/><Relationship Id="rId138" Type="http://schemas.openxmlformats.org/officeDocument/2006/relationships/slide" Target="slides/slide137.xml"/><Relationship Id="rId345" Type="http://schemas.openxmlformats.org/officeDocument/2006/relationships/slide" Target="slides/slide344.xml"/><Relationship Id="rId387" Type="http://schemas.openxmlformats.org/officeDocument/2006/relationships/slide" Target="slides/slide386.xml"/><Relationship Id="rId191" Type="http://schemas.openxmlformats.org/officeDocument/2006/relationships/slide" Target="slides/slide190.xml"/><Relationship Id="rId205" Type="http://schemas.openxmlformats.org/officeDocument/2006/relationships/slide" Target="slides/slide204.xml"/><Relationship Id="rId247" Type="http://schemas.openxmlformats.org/officeDocument/2006/relationships/slide" Target="slides/slide246.xml"/><Relationship Id="rId412" Type="http://schemas.openxmlformats.org/officeDocument/2006/relationships/slide" Target="slides/slide411.xml"/><Relationship Id="rId107" Type="http://schemas.openxmlformats.org/officeDocument/2006/relationships/slide" Target="slides/slide106.xml"/><Relationship Id="rId289" Type="http://schemas.openxmlformats.org/officeDocument/2006/relationships/slide" Target="slides/slide288.xml"/><Relationship Id="rId454" Type="http://schemas.openxmlformats.org/officeDocument/2006/relationships/slide" Target="slides/slide453.xml"/><Relationship Id="rId11" Type="http://schemas.openxmlformats.org/officeDocument/2006/relationships/slide" Target="slides/slide10.xml"/><Relationship Id="rId53" Type="http://schemas.openxmlformats.org/officeDocument/2006/relationships/slide" Target="slides/slide52.xml"/><Relationship Id="rId149" Type="http://schemas.openxmlformats.org/officeDocument/2006/relationships/slide" Target="slides/slide148.xml"/><Relationship Id="rId314" Type="http://schemas.openxmlformats.org/officeDocument/2006/relationships/slide" Target="slides/slide313.xml"/><Relationship Id="rId356" Type="http://schemas.openxmlformats.org/officeDocument/2006/relationships/slide" Target="slides/slide355.xml"/><Relationship Id="rId398" Type="http://schemas.openxmlformats.org/officeDocument/2006/relationships/slide" Target="slides/slide397.xml"/><Relationship Id="rId95" Type="http://schemas.openxmlformats.org/officeDocument/2006/relationships/slide" Target="slides/slide94.xml"/><Relationship Id="rId160" Type="http://schemas.openxmlformats.org/officeDocument/2006/relationships/slide" Target="slides/slide159.xml"/><Relationship Id="rId216" Type="http://schemas.openxmlformats.org/officeDocument/2006/relationships/slide" Target="slides/slide215.xml"/><Relationship Id="rId423" Type="http://schemas.openxmlformats.org/officeDocument/2006/relationships/slide" Target="slides/slide422.xml"/><Relationship Id="rId258" Type="http://schemas.openxmlformats.org/officeDocument/2006/relationships/slide" Target="slides/slide257.xml"/><Relationship Id="rId22" Type="http://schemas.openxmlformats.org/officeDocument/2006/relationships/slide" Target="slides/slide21.xml"/><Relationship Id="rId64" Type="http://schemas.openxmlformats.org/officeDocument/2006/relationships/slide" Target="slides/slide63.xml"/><Relationship Id="rId118" Type="http://schemas.openxmlformats.org/officeDocument/2006/relationships/slide" Target="slides/slide117.xml"/><Relationship Id="rId325" Type="http://schemas.openxmlformats.org/officeDocument/2006/relationships/slide" Target="slides/slide324.xml"/><Relationship Id="rId367" Type="http://schemas.openxmlformats.org/officeDocument/2006/relationships/slide" Target="slides/slide366.xml"/><Relationship Id="rId171" Type="http://schemas.openxmlformats.org/officeDocument/2006/relationships/slide" Target="slides/slide170.xml"/><Relationship Id="rId227" Type="http://schemas.openxmlformats.org/officeDocument/2006/relationships/slide" Target="slides/slide226.xml"/><Relationship Id="rId269" Type="http://schemas.openxmlformats.org/officeDocument/2006/relationships/slide" Target="slides/slide268.xml"/><Relationship Id="rId434" Type="http://schemas.openxmlformats.org/officeDocument/2006/relationships/slide" Target="slides/slide433.xml"/><Relationship Id="rId33" Type="http://schemas.openxmlformats.org/officeDocument/2006/relationships/slide" Target="slides/slide32.xml"/><Relationship Id="rId129" Type="http://schemas.openxmlformats.org/officeDocument/2006/relationships/slide" Target="slides/slide128.xml"/><Relationship Id="rId280" Type="http://schemas.openxmlformats.org/officeDocument/2006/relationships/slide" Target="slides/slide279.xml"/><Relationship Id="rId336" Type="http://schemas.openxmlformats.org/officeDocument/2006/relationships/slide" Target="slides/slide335.xml"/><Relationship Id="rId75" Type="http://schemas.openxmlformats.org/officeDocument/2006/relationships/slide" Target="slides/slide74.xml"/><Relationship Id="rId140" Type="http://schemas.openxmlformats.org/officeDocument/2006/relationships/slide" Target="slides/slide139.xml"/><Relationship Id="rId182" Type="http://schemas.openxmlformats.org/officeDocument/2006/relationships/slide" Target="slides/slide181.xml"/><Relationship Id="rId378" Type="http://schemas.openxmlformats.org/officeDocument/2006/relationships/slide" Target="slides/slide377.xml"/><Relationship Id="rId403" Type="http://schemas.openxmlformats.org/officeDocument/2006/relationships/slide" Target="slides/slide402.xml"/><Relationship Id="rId6" Type="http://schemas.openxmlformats.org/officeDocument/2006/relationships/slide" Target="slides/slide5.xml"/><Relationship Id="rId238" Type="http://schemas.openxmlformats.org/officeDocument/2006/relationships/slide" Target="slides/slide237.xml"/><Relationship Id="rId445" Type="http://schemas.openxmlformats.org/officeDocument/2006/relationships/slide" Target="slides/slide444.xml"/><Relationship Id="rId291" Type="http://schemas.openxmlformats.org/officeDocument/2006/relationships/slide" Target="slides/slide290.xml"/><Relationship Id="rId305" Type="http://schemas.openxmlformats.org/officeDocument/2006/relationships/slide" Target="slides/slide304.xml"/><Relationship Id="rId347" Type="http://schemas.openxmlformats.org/officeDocument/2006/relationships/slide" Target="slides/slide346.xml"/><Relationship Id="rId44" Type="http://schemas.openxmlformats.org/officeDocument/2006/relationships/slide" Target="slides/slide43.xml"/><Relationship Id="rId86" Type="http://schemas.openxmlformats.org/officeDocument/2006/relationships/slide" Target="slides/slide85.xml"/><Relationship Id="rId151" Type="http://schemas.openxmlformats.org/officeDocument/2006/relationships/slide" Target="slides/slide150.xml"/><Relationship Id="rId389" Type="http://schemas.openxmlformats.org/officeDocument/2006/relationships/slide" Target="slides/slide388.xml"/><Relationship Id="rId193" Type="http://schemas.openxmlformats.org/officeDocument/2006/relationships/slide" Target="slides/slide192.xml"/><Relationship Id="rId207" Type="http://schemas.openxmlformats.org/officeDocument/2006/relationships/slide" Target="slides/slide206.xml"/><Relationship Id="rId249" Type="http://schemas.openxmlformats.org/officeDocument/2006/relationships/slide" Target="slides/slide248.xml"/><Relationship Id="rId414" Type="http://schemas.openxmlformats.org/officeDocument/2006/relationships/slide" Target="slides/slide413.xml"/><Relationship Id="rId456" Type="http://schemas.openxmlformats.org/officeDocument/2006/relationships/notesMaster" Target="notesMasters/notesMaster1.xml"/><Relationship Id="rId13" Type="http://schemas.openxmlformats.org/officeDocument/2006/relationships/slide" Target="slides/slide12.xml"/><Relationship Id="rId109" Type="http://schemas.openxmlformats.org/officeDocument/2006/relationships/slide" Target="slides/slide108.xml"/><Relationship Id="rId260" Type="http://schemas.openxmlformats.org/officeDocument/2006/relationships/slide" Target="slides/slide259.xml"/><Relationship Id="rId316" Type="http://schemas.openxmlformats.org/officeDocument/2006/relationships/slide" Target="slides/slide315.xml"/><Relationship Id="rId55" Type="http://schemas.openxmlformats.org/officeDocument/2006/relationships/slide" Target="slides/slide54.xml"/><Relationship Id="rId97" Type="http://schemas.openxmlformats.org/officeDocument/2006/relationships/slide" Target="slides/slide96.xml"/><Relationship Id="rId120" Type="http://schemas.openxmlformats.org/officeDocument/2006/relationships/slide" Target="slides/slide119.xml"/><Relationship Id="rId358" Type="http://schemas.openxmlformats.org/officeDocument/2006/relationships/slide" Target="slides/slide357.xml"/><Relationship Id="rId162" Type="http://schemas.openxmlformats.org/officeDocument/2006/relationships/slide" Target="slides/slide161.xml"/><Relationship Id="rId218" Type="http://schemas.openxmlformats.org/officeDocument/2006/relationships/slide" Target="slides/slide217.xml"/><Relationship Id="rId425" Type="http://schemas.openxmlformats.org/officeDocument/2006/relationships/slide" Target="slides/slide424.xml"/><Relationship Id="rId271" Type="http://schemas.openxmlformats.org/officeDocument/2006/relationships/slide" Target="slides/slide270.xml"/><Relationship Id="rId24" Type="http://schemas.openxmlformats.org/officeDocument/2006/relationships/slide" Target="slides/slide23.xml"/><Relationship Id="rId66" Type="http://schemas.openxmlformats.org/officeDocument/2006/relationships/slide" Target="slides/slide65.xml"/><Relationship Id="rId131" Type="http://schemas.openxmlformats.org/officeDocument/2006/relationships/slide" Target="slides/slide130.xml"/><Relationship Id="rId327" Type="http://schemas.openxmlformats.org/officeDocument/2006/relationships/slide" Target="slides/slide326.xml"/><Relationship Id="rId369" Type="http://schemas.openxmlformats.org/officeDocument/2006/relationships/slide" Target="slides/slide368.xml"/><Relationship Id="rId173" Type="http://schemas.openxmlformats.org/officeDocument/2006/relationships/slide" Target="slides/slide172.xml"/><Relationship Id="rId229" Type="http://schemas.openxmlformats.org/officeDocument/2006/relationships/slide" Target="slides/slide228.xml"/><Relationship Id="rId380" Type="http://schemas.openxmlformats.org/officeDocument/2006/relationships/slide" Target="slides/slide379.xml"/><Relationship Id="rId436" Type="http://schemas.openxmlformats.org/officeDocument/2006/relationships/slide" Target="slides/slide435.xml"/><Relationship Id="rId240" Type="http://schemas.openxmlformats.org/officeDocument/2006/relationships/slide" Target="slides/slide239.xml"/><Relationship Id="rId35" Type="http://schemas.openxmlformats.org/officeDocument/2006/relationships/slide" Target="slides/slide34.xml"/><Relationship Id="rId77" Type="http://schemas.openxmlformats.org/officeDocument/2006/relationships/slide" Target="slides/slide76.xml"/><Relationship Id="rId100" Type="http://schemas.openxmlformats.org/officeDocument/2006/relationships/slide" Target="slides/slide99.xml"/><Relationship Id="rId282" Type="http://schemas.openxmlformats.org/officeDocument/2006/relationships/slide" Target="slides/slide281.xml"/><Relationship Id="rId338" Type="http://schemas.openxmlformats.org/officeDocument/2006/relationships/slide" Target="slides/slide337.xml"/><Relationship Id="rId8" Type="http://schemas.openxmlformats.org/officeDocument/2006/relationships/slide" Target="slides/slide7.xml"/><Relationship Id="rId142" Type="http://schemas.openxmlformats.org/officeDocument/2006/relationships/slide" Target="slides/slide141.xml"/><Relationship Id="rId184" Type="http://schemas.openxmlformats.org/officeDocument/2006/relationships/slide" Target="slides/slide183.xml"/><Relationship Id="rId391" Type="http://schemas.openxmlformats.org/officeDocument/2006/relationships/slide" Target="slides/slide390.xml"/><Relationship Id="rId405" Type="http://schemas.openxmlformats.org/officeDocument/2006/relationships/slide" Target="slides/slide404.xml"/><Relationship Id="rId447" Type="http://schemas.openxmlformats.org/officeDocument/2006/relationships/slide" Target="slides/slide446.xml"/><Relationship Id="rId251" Type="http://schemas.openxmlformats.org/officeDocument/2006/relationships/slide" Target="slides/slide250.xml"/><Relationship Id="rId46" Type="http://schemas.openxmlformats.org/officeDocument/2006/relationships/slide" Target="slides/slide45.xml"/><Relationship Id="rId293" Type="http://schemas.openxmlformats.org/officeDocument/2006/relationships/slide" Target="slides/slide292.xml"/><Relationship Id="rId307" Type="http://schemas.openxmlformats.org/officeDocument/2006/relationships/slide" Target="slides/slide306.xml"/><Relationship Id="rId349" Type="http://schemas.openxmlformats.org/officeDocument/2006/relationships/slide" Target="slides/slide348.xml"/><Relationship Id="rId88" Type="http://schemas.openxmlformats.org/officeDocument/2006/relationships/slide" Target="slides/slide87.xml"/><Relationship Id="rId111" Type="http://schemas.openxmlformats.org/officeDocument/2006/relationships/slide" Target="slides/slide110.xml"/><Relationship Id="rId153" Type="http://schemas.openxmlformats.org/officeDocument/2006/relationships/slide" Target="slides/slide152.xml"/><Relationship Id="rId195" Type="http://schemas.openxmlformats.org/officeDocument/2006/relationships/slide" Target="slides/slide194.xml"/><Relationship Id="rId209" Type="http://schemas.openxmlformats.org/officeDocument/2006/relationships/slide" Target="slides/slide208.xml"/><Relationship Id="rId360" Type="http://schemas.openxmlformats.org/officeDocument/2006/relationships/slide" Target="slides/slide359.xml"/><Relationship Id="rId416" Type="http://schemas.openxmlformats.org/officeDocument/2006/relationships/slide" Target="slides/slide415.xml"/><Relationship Id="rId220" Type="http://schemas.openxmlformats.org/officeDocument/2006/relationships/slide" Target="slides/slide219.xml"/><Relationship Id="rId458" Type="http://schemas.openxmlformats.org/officeDocument/2006/relationships/viewProps" Target="viewProps.xml"/><Relationship Id="rId15" Type="http://schemas.openxmlformats.org/officeDocument/2006/relationships/slide" Target="slides/slide14.xml"/><Relationship Id="rId57" Type="http://schemas.openxmlformats.org/officeDocument/2006/relationships/slide" Target="slides/slide56.xml"/><Relationship Id="rId262" Type="http://schemas.openxmlformats.org/officeDocument/2006/relationships/slide" Target="slides/slide261.xml"/><Relationship Id="rId318" Type="http://schemas.openxmlformats.org/officeDocument/2006/relationships/slide" Target="slides/slide317.xml"/><Relationship Id="rId99" Type="http://schemas.openxmlformats.org/officeDocument/2006/relationships/slide" Target="slides/slide98.xml"/><Relationship Id="rId122" Type="http://schemas.openxmlformats.org/officeDocument/2006/relationships/slide" Target="slides/slide121.xml"/><Relationship Id="rId164" Type="http://schemas.openxmlformats.org/officeDocument/2006/relationships/slide" Target="slides/slide163.xml"/><Relationship Id="rId371" Type="http://schemas.openxmlformats.org/officeDocument/2006/relationships/slide" Target="slides/slide370.xml"/><Relationship Id="rId427" Type="http://schemas.openxmlformats.org/officeDocument/2006/relationships/slide" Target="slides/slide426.xml"/><Relationship Id="rId26" Type="http://schemas.openxmlformats.org/officeDocument/2006/relationships/slide" Target="slides/slide25.xml"/><Relationship Id="rId231" Type="http://schemas.openxmlformats.org/officeDocument/2006/relationships/slide" Target="slides/slide230.xml"/><Relationship Id="rId273" Type="http://schemas.openxmlformats.org/officeDocument/2006/relationships/slide" Target="slides/slide272.xml"/><Relationship Id="rId329" Type="http://schemas.openxmlformats.org/officeDocument/2006/relationships/slide" Target="slides/slide328.xml"/><Relationship Id="rId68" Type="http://schemas.openxmlformats.org/officeDocument/2006/relationships/slide" Target="slides/slide67.xml"/><Relationship Id="rId133" Type="http://schemas.openxmlformats.org/officeDocument/2006/relationships/slide" Target="slides/slide132.xml"/><Relationship Id="rId175" Type="http://schemas.openxmlformats.org/officeDocument/2006/relationships/slide" Target="slides/slide174.xml"/><Relationship Id="rId340" Type="http://schemas.openxmlformats.org/officeDocument/2006/relationships/slide" Target="slides/slide339.xml"/><Relationship Id="rId200" Type="http://schemas.openxmlformats.org/officeDocument/2006/relationships/slide" Target="slides/slide199.xml"/><Relationship Id="rId382" Type="http://schemas.openxmlformats.org/officeDocument/2006/relationships/slide" Target="slides/slide381.xml"/><Relationship Id="rId438" Type="http://schemas.openxmlformats.org/officeDocument/2006/relationships/slide" Target="slides/slide437.xml"/><Relationship Id="rId242" Type="http://schemas.openxmlformats.org/officeDocument/2006/relationships/slide" Target="slides/slide241.xml"/><Relationship Id="rId284" Type="http://schemas.openxmlformats.org/officeDocument/2006/relationships/slide" Target="slides/slide283.xml"/><Relationship Id="rId37" Type="http://schemas.openxmlformats.org/officeDocument/2006/relationships/slide" Target="slides/slide36.xml"/><Relationship Id="rId79" Type="http://schemas.openxmlformats.org/officeDocument/2006/relationships/slide" Target="slides/slide78.xml"/><Relationship Id="rId102" Type="http://schemas.openxmlformats.org/officeDocument/2006/relationships/slide" Target="slides/slide101.xml"/><Relationship Id="rId144" Type="http://schemas.openxmlformats.org/officeDocument/2006/relationships/slide" Target="slides/slide143.xml"/><Relationship Id="rId90" Type="http://schemas.openxmlformats.org/officeDocument/2006/relationships/slide" Target="slides/slide89.xml"/><Relationship Id="rId186" Type="http://schemas.openxmlformats.org/officeDocument/2006/relationships/slide" Target="slides/slide185.xml"/><Relationship Id="rId351" Type="http://schemas.openxmlformats.org/officeDocument/2006/relationships/slide" Target="slides/slide350.xml"/><Relationship Id="rId393" Type="http://schemas.openxmlformats.org/officeDocument/2006/relationships/slide" Target="slides/slide392.xml"/><Relationship Id="rId407" Type="http://schemas.openxmlformats.org/officeDocument/2006/relationships/slide" Target="slides/slide406.xml"/><Relationship Id="rId449" Type="http://schemas.openxmlformats.org/officeDocument/2006/relationships/slide" Target="slides/slide448.xml"/><Relationship Id="rId211" Type="http://schemas.openxmlformats.org/officeDocument/2006/relationships/slide" Target="slides/slide210.xml"/><Relationship Id="rId253" Type="http://schemas.openxmlformats.org/officeDocument/2006/relationships/slide" Target="slides/slide252.xml"/><Relationship Id="rId295" Type="http://schemas.openxmlformats.org/officeDocument/2006/relationships/slide" Target="slides/slide294.xml"/><Relationship Id="rId309" Type="http://schemas.openxmlformats.org/officeDocument/2006/relationships/slide" Target="slides/slide308.xml"/><Relationship Id="rId460" Type="http://schemas.openxmlformats.org/officeDocument/2006/relationships/tableStyles" Target="tableStyles.xml"/><Relationship Id="rId48" Type="http://schemas.openxmlformats.org/officeDocument/2006/relationships/slide" Target="slides/slide47.xml"/><Relationship Id="rId113" Type="http://schemas.openxmlformats.org/officeDocument/2006/relationships/slide" Target="slides/slide112.xml"/><Relationship Id="rId320" Type="http://schemas.openxmlformats.org/officeDocument/2006/relationships/slide" Target="slides/slide319.xml"/><Relationship Id="rId155" Type="http://schemas.openxmlformats.org/officeDocument/2006/relationships/slide" Target="slides/slide154.xml"/><Relationship Id="rId197" Type="http://schemas.openxmlformats.org/officeDocument/2006/relationships/slide" Target="slides/slide196.xml"/><Relationship Id="rId362" Type="http://schemas.openxmlformats.org/officeDocument/2006/relationships/slide" Target="slides/slide361.xml"/><Relationship Id="rId418" Type="http://schemas.openxmlformats.org/officeDocument/2006/relationships/slide" Target="slides/slide417.xml"/><Relationship Id="rId222" Type="http://schemas.openxmlformats.org/officeDocument/2006/relationships/slide" Target="slides/slide221.xml"/><Relationship Id="rId264" Type="http://schemas.openxmlformats.org/officeDocument/2006/relationships/slide" Target="slides/slide263.xml"/><Relationship Id="rId17" Type="http://schemas.openxmlformats.org/officeDocument/2006/relationships/slide" Target="slides/slide16.xml"/><Relationship Id="rId59" Type="http://schemas.openxmlformats.org/officeDocument/2006/relationships/slide" Target="slides/slide58.xml"/><Relationship Id="rId124" Type="http://schemas.openxmlformats.org/officeDocument/2006/relationships/slide" Target="slides/slide123.xml"/><Relationship Id="rId70" Type="http://schemas.openxmlformats.org/officeDocument/2006/relationships/slide" Target="slides/slide69.xml"/><Relationship Id="rId166" Type="http://schemas.openxmlformats.org/officeDocument/2006/relationships/slide" Target="slides/slide165.xml"/><Relationship Id="rId331" Type="http://schemas.openxmlformats.org/officeDocument/2006/relationships/slide" Target="slides/slide330.xml"/><Relationship Id="rId373" Type="http://schemas.openxmlformats.org/officeDocument/2006/relationships/slide" Target="slides/slide372.xml"/><Relationship Id="rId429" Type="http://schemas.openxmlformats.org/officeDocument/2006/relationships/slide" Target="slides/slide428.xml"/><Relationship Id="rId1" Type="http://schemas.openxmlformats.org/officeDocument/2006/relationships/slideMaster" Target="slideMasters/slideMaster1.xml"/><Relationship Id="rId233" Type="http://schemas.openxmlformats.org/officeDocument/2006/relationships/slide" Target="slides/slide232.xml"/><Relationship Id="rId440" Type="http://schemas.openxmlformats.org/officeDocument/2006/relationships/slide" Target="slides/slide439.xml"/><Relationship Id="rId28" Type="http://schemas.openxmlformats.org/officeDocument/2006/relationships/slide" Target="slides/slide27.xml"/><Relationship Id="rId275" Type="http://schemas.openxmlformats.org/officeDocument/2006/relationships/slide" Target="slides/slide274.xml"/><Relationship Id="rId300" Type="http://schemas.openxmlformats.org/officeDocument/2006/relationships/slide" Target="slides/slide299.xml"/><Relationship Id="rId81" Type="http://schemas.openxmlformats.org/officeDocument/2006/relationships/slide" Target="slides/slide80.xml"/><Relationship Id="rId135" Type="http://schemas.openxmlformats.org/officeDocument/2006/relationships/slide" Target="slides/slide134.xml"/><Relationship Id="rId177" Type="http://schemas.openxmlformats.org/officeDocument/2006/relationships/slide" Target="slides/slide176.xml"/><Relationship Id="rId342" Type="http://schemas.openxmlformats.org/officeDocument/2006/relationships/slide" Target="slides/slide341.xml"/><Relationship Id="rId384" Type="http://schemas.openxmlformats.org/officeDocument/2006/relationships/slide" Target="slides/slide383.xml"/><Relationship Id="rId202" Type="http://schemas.openxmlformats.org/officeDocument/2006/relationships/slide" Target="slides/slide201.xml"/><Relationship Id="rId244" Type="http://schemas.openxmlformats.org/officeDocument/2006/relationships/slide" Target="slides/slide243.xml"/><Relationship Id="rId39" Type="http://schemas.openxmlformats.org/officeDocument/2006/relationships/slide" Target="slides/slide38.xml"/><Relationship Id="rId286" Type="http://schemas.openxmlformats.org/officeDocument/2006/relationships/slide" Target="slides/slide285.xml"/><Relationship Id="rId451" Type="http://schemas.openxmlformats.org/officeDocument/2006/relationships/slide" Target="slides/slide450.xml"/><Relationship Id="rId50" Type="http://schemas.openxmlformats.org/officeDocument/2006/relationships/slide" Target="slides/slide49.xml"/><Relationship Id="rId104" Type="http://schemas.openxmlformats.org/officeDocument/2006/relationships/slide" Target="slides/slide103.xml"/><Relationship Id="rId146" Type="http://schemas.openxmlformats.org/officeDocument/2006/relationships/slide" Target="slides/slide145.xml"/><Relationship Id="rId188" Type="http://schemas.openxmlformats.org/officeDocument/2006/relationships/slide" Target="slides/slide187.xml"/><Relationship Id="rId311" Type="http://schemas.openxmlformats.org/officeDocument/2006/relationships/slide" Target="slides/slide310.xml"/><Relationship Id="rId353" Type="http://schemas.openxmlformats.org/officeDocument/2006/relationships/slide" Target="slides/slide352.xml"/><Relationship Id="rId395" Type="http://schemas.openxmlformats.org/officeDocument/2006/relationships/slide" Target="slides/slide394.xml"/><Relationship Id="rId409" Type="http://schemas.openxmlformats.org/officeDocument/2006/relationships/slide" Target="slides/slide408.xml"/><Relationship Id="rId92" Type="http://schemas.openxmlformats.org/officeDocument/2006/relationships/slide" Target="slides/slide91.xml"/><Relationship Id="rId213" Type="http://schemas.openxmlformats.org/officeDocument/2006/relationships/slide" Target="slides/slide212.xml"/><Relationship Id="rId420" Type="http://schemas.openxmlformats.org/officeDocument/2006/relationships/slide" Target="slides/slide419.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Üst Bilgi Yer Tutucusu 1"/>
          <p:cNvSpPr>
            <a:spLocks noGrp="1"/>
          </p:cNvSpPr>
          <p:nvPr>
            <p:ph type="hdr" sz="quarter"/>
          </p:nvPr>
        </p:nvSpPr>
        <p:spPr>
          <a:xfrm>
            <a:off x="0" y="0"/>
            <a:ext cx="2184400" cy="366713"/>
          </a:xfrm>
          <a:prstGeom prst="rect">
            <a:avLst/>
          </a:prstGeom>
        </p:spPr>
        <p:txBody>
          <a:bodyPr vert="horz" lIns="91440" tIns="45720" rIns="91440" bIns="45720" rtlCol="0"/>
          <a:lstStyle>
            <a:lvl1pPr algn="l">
              <a:defRPr sz="1200"/>
            </a:lvl1pPr>
          </a:lstStyle>
          <a:p>
            <a:endParaRPr lang="tr-TR"/>
          </a:p>
        </p:txBody>
      </p:sp>
      <p:sp>
        <p:nvSpPr>
          <p:cNvPr id="3" name="Veri Yer Tutucusu 2"/>
          <p:cNvSpPr>
            <a:spLocks noGrp="1"/>
          </p:cNvSpPr>
          <p:nvPr>
            <p:ph type="dt" idx="1"/>
          </p:nvPr>
        </p:nvSpPr>
        <p:spPr>
          <a:xfrm>
            <a:off x="2855913" y="0"/>
            <a:ext cx="2184400" cy="366713"/>
          </a:xfrm>
          <a:prstGeom prst="rect">
            <a:avLst/>
          </a:prstGeom>
        </p:spPr>
        <p:txBody>
          <a:bodyPr vert="horz" lIns="91440" tIns="45720" rIns="91440" bIns="45720" rtlCol="0"/>
          <a:lstStyle>
            <a:lvl1pPr algn="r">
              <a:defRPr sz="1200"/>
            </a:lvl1pPr>
          </a:lstStyle>
          <a:p>
            <a:fld id="{9510E9FA-C578-4727-B689-6ED54D4410B6}" type="datetimeFigureOut">
              <a:rPr lang="tr-TR" smtClean="0"/>
              <a:t>29.07.2025</a:t>
            </a:fld>
            <a:endParaRPr lang="tr-TR"/>
          </a:p>
        </p:txBody>
      </p:sp>
      <p:sp>
        <p:nvSpPr>
          <p:cNvPr id="4" name="Slayt Resmi Yer Tutucusu 3"/>
          <p:cNvSpPr>
            <a:spLocks noGrp="1" noRot="1" noChangeAspect="1"/>
          </p:cNvSpPr>
          <p:nvPr>
            <p:ph type="sldImg" idx="2"/>
          </p:nvPr>
        </p:nvSpPr>
        <p:spPr>
          <a:xfrm>
            <a:off x="730250" y="914400"/>
            <a:ext cx="3581400" cy="2468563"/>
          </a:xfrm>
          <a:prstGeom prst="rect">
            <a:avLst/>
          </a:prstGeom>
          <a:noFill/>
          <a:ln w="12700">
            <a:solidFill>
              <a:prstClr val="black"/>
            </a:solidFill>
          </a:ln>
        </p:spPr>
        <p:txBody>
          <a:bodyPr vert="horz" lIns="91440" tIns="45720" rIns="91440" bIns="45720" rtlCol="0" anchor="ctr"/>
          <a:lstStyle/>
          <a:p>
            <a:endParaRPr lang="tr-TR"/>
          </a:p>
        </p:txBody>
      </p:sp>
      <p:sp>
        <p:nvSpPr>
          <p:cNvPr id="5" name="Not Yer Tutucusu 4"/>
          <p:cNvSpPr>
            <a:spLocks noGrp="1"/>
          </p:cNvSpPr>
          <p:nvPr>
            <p:ph type="body" sz="quarter" idx="3"/>
          </p:nvPr>
        </p:nvSpPr>
        <p:spPr>
          <a:xfrm>
            <a:off x="504825" y="3521075"/>
            <a:ext cx="4032250" cy="2879725"/>
          </a:xfrm>
          <a:prstGeom prst="rect">
            <a:avLst/>
          </a:prstGeom>
        </p:spPr>
        <p:txBody>
          <a:bodyPr vert="horz" lIns="91440" tIns="45720" rIns="91440" bIns="45720" rtlCol="0"/>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p>
        </p:txBody>
      </p:sp>
      <p:sp>
        <p:nvSpPr>
          <p:cNvPr id="6" name="Alt Bilgi Yer Tutucusu 5"/>
          <p:cNvSpPr>
            <a:spLocks noGrp="1"/>
          </p:cNvSpPr>
          <p:nvPr>
            <p:ph type="ftr" sz="quarter" idx="4"/>
          </p:nvPr>
        </p:nvSpPr>
        <p:spPr>
          <a:xfrm>
            <a:off x="0" y="6948488"/>
            <a:ext cx="2184400" cy="366712"/>
          </a:xfrm>
          <a:prstGeom prst="rect">
            <a:avLst/>
          </a:prstGeom>
        </p:spPr>
        <p:txBody>
          <a:bodyPr vert="horz" lIns="91440" tIns="45720" rIns="91440" bIns="45720" rtlCol="0" anchor="b"/>
          <a:lstStyle>
            <a:lvl1pPr algn="l">
              <a:defRPr sz="1200"/>
            </a:lvl1pPr>
          </a:lstStyle>
          <a:p>
            <a:endParaRPr lang="tr-TR"/>
          </a:p>
        </p:txBody>
      </p:sp>
      <p:sp>
        <p:nvSpPr>
          <p:cNvPr id="7" name="Slayt Numarası Yer Tutucusu 6"/>
          <p:cNvSpPr>
            <a:spLocks noGrp="1"/>
          </p:cNvSpPr>
          <p:nvPr>
            <p:ph type="sldNum" sz="quarter" idx="5"/>
          </p:nvPr>
        </p:nvSpPr>
        <p:spPr>
          <a:xfrm>
            <a:off x="2855913" y="6948488"/>
            <a:ext cx="2184400" cy="366712"/>
          </a:xfrm>
          <a:prstGeom prst="rect">
            <a:avLst/>
          </a:prstGeom>
        </p:spPr>
        <p:txBody>
          <a:bodyPr vert="horz" lIns="91440" tIns="45720" rIns="91440" bIns="45720" rtlCol="0" anchor="b"/>
          <a:lstStyle>
            <a:lvl1pPr algn="r">
              <a:defRPr sz="1200"/>
            </a:lvl1pPr>
          </a:lstStyle>
          <a:p>
            <a:fld id="{65526B14-FF72-43EC-A15C-C331501A6D17}" type="slidenum">
              <a:rPr lang="tr-TR" smtClean="0"/>
              <a:t>‹#›</a:t>
            </a:fld>
            <a:endParaRPr lang="tr-TR"/>
          </a:p>
        </p:txBody>
      </p:sp>
    </p:spTree>
    <p:extLst>
      <p:ext uri="{BB962C8B-B14F-4D97-AF65-F5344CB8AC3E}">
        <p14:creationId xmlns:p14="http://schemas.microsoft.com/office/powerpoint/2010/main" val="48536239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ayt Resmi Yer Tutucusu 1"/>
          <p:cNvSpPr>
            <a:spLocks noGrp="1" noRot="1" noChangeAspect="1"/>
          </p:cNvSpPr>
          <p:nvPr>
            <p:ph type="sldImg"/>
          </p:nvPr>
        </p:nvSpPr>
        <p:spPr/>
      </p:sp>
      <p:sp>
        <p:nvSpPr>
          <p:cNvPr id="3" name="Not Yer Tutucusu 2"/>
          <p:cNvSpPr>
            <a:spLocks noGrp="1"/>
          </p:cNvSpPr>
          <p:nvPr>
            <p:ph type="body" idx="1"/>
          </p:nvPr>
        </p:nvSpPr>
        <p:spPr/>
        <p:txBody>
          <a:bodyPr/>
          <a:lstStyle/>
          <a:p>
            <a:endParaRPr lang="tr-TR" dirty="0"/>
          </a:p>
        </p:txBody>
      </p:sp>
      <p:sp>
        <p:nvSpPr>
          <p:cNvPr id="4" name="Slayt Numarası Yer Tutucusu 3"/>
          <p:cNvSpPr>
            <a:spLocks noGrp="1"/>
          </p:cNvSpPr>
          <p:nvPr>
            <p:ph type="sldNum" sz="quarter" idx="5"/>
          </p:nvPr>
        </p:nvSpPr>
        <p:spPr/>
        <p:txBody>
          <a:bodyPr/>
          <a:lstStyle/>
          <a:p>
            <a:fld id="{65526B14-FF72-43EC-A15C-C331501A6D17}" type="slidenum">
              <a:rPr lang="tr-TR" smtClean="0"/>
              <a:t>1</a:t>
            </a:fld>
            <a:endParaRPr lang="tr-TR"/>
          </a:p>
        </p:txBody>
      </p:sp>
    </p:spTree>
    <p:extLst>
      <p:ext uri="{BB962C8B-B14F-4D97-AF65-F5344CB8AC3E}">
        <p14:creationId xmlns:p14="http://schemas.microsoft.com/office/powerpoint/2010/main" val="4233866134"/>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Başlık Slaydı">
    <p:spTree>
      <p:nvGrpSpPr>
        <p:cNvPr id="1" name=""/>
        <p:cNvGrpSpPr/>
        <p:nvPr/>
      </p:nvGrpSpPr>
      <p:grpSpPr>
        <a:xfrm>
          <a:off x="0" y="0"/>
          <a:ext cx="0" cy="0"/>
          <a:chOff x="0" y="0"/>
          <a:chExt cx="0" cy="0"/>
        </a:xfrm>
      </p:grpSpPr>
      <p:sp>
        <p:nvSpPr>
          <p:cNvPr id="2" name="Title 1"/>
          <p:cNvSpPr>
            <a:spLocks noGrp="1"/>
          </p:cNvSpPr>
          <p:nvPr>
            <p:ph type="ctrTitle"/>
          </p:nvPr>
        </p:nvSpPr>
        <p:spPr>
          <a:xfrm>
            <a:off x="1097280" y="1366915"/>
            <a:ext cx="5120640" cy="952359"/>
          </a:xfrm>
        </p:spPr>
        <p:txBody>
          <a:bodyPr/>
          <a:lstStyle/>
          <a:p>
            <a:r>
              <a:rPr lang="tr-TR"/>
              <a:t>Asıl başlık stili için tıklatın</a:t>
            </a:r>
            <a:endParaRPr lang="en-US" dirty="0"/>
          </a:p>
        </p:txBody>
      </p:sp>
      <p:pic>
        <p:nvPicPr>
          <p:cNvPr id="8" name="Picture 7" descr="flourish2.png"/>
          <p:cNvPicPr>
            <a:picLocks noChangeAspect="1"/>
          </p:cNvPicPr>
          <p:nvPr/>
        </p:nvPicPr>
        <p:blipFill>
          <a:blip r:embed="rId2">
            <a:duotone>
              <a:prstClr val="black"/>
              <a:schemeClr val="tx2">
                <a:tint val="45000"/>
                <a:satMod val="400000"/>
              </a:schemeClr>
            </a:duotone>
            <a:lum bright="-14000"/>
          </a:blip>
          <a:stretch>
            <a:fillRect/>
          </a:stretch>
        </p:blipFill>
        <p:spPr>
          <a:xfrm>
            <a:off x="0" y="2059336"/>
            <a:ext cx="7315200" cy="685698"/>
          </a:xfrm>
          <a:prstGeom prst="rect">
            <a:avLst/>
          </a:prstGeom>
        </p:spPr>
      </p:pic>
      <p:sp>
        <p:nvSpPr>
          <p:cNvPr id="3" name="Subtitle 2"/>
          <p:cNvSpPr>
            <a:spLocks noGrp="1"/>
          </p:cNvSpPr>
          <p:nvPr>
            <p:ph type="subTitle" idx="1"/>
          </p:nvPr>
        </p:nvSpPr>
        <p:spPr>
          <a:xfrm>
            <a:off x="1097280" y="2520950"/>
            <a:ext cx="5120640" cy="560211"/>
          </a:xfrm>
        </p:spPr>
        <p:txBody>
          <a:bodyPr>
            <a:normAutofit/>
          </a:bodyPr>
          <a:lstStyle>
            <a:lvl1pPr marL="0" indent="0" algn="ctr">
              <a:buNone/>
              <a:defRPr sz="1500" i="1" baseline="0">
                <a:solidFill>
                  <a:schemeClr val="tx1">
                    <a:lumMod val="65000"/>
                    <a:lumOff val="35000"/>
                  </a:schemeClr>
                </a:solidFill>
              </a:defRPr>
            </a:lvl1pPr>
            <a:lvl2pPr marL="353050" indent="0" algn="ctr">
              <a:buNone/>
              <a:defRPr>
                <a:solidFill>
                  <a:schemeClr val="tx1">
                    <a:tint val="75000"/>
                  </a:schemeClr>
                </a:solidFill>
              </a:defRPr>
            </a:lvl2pPr>
            <a:lvl3pPr marL="706100" indent="0" algn="ctr">
              <a:buNone/>
              <a:defRPr>
                <a:solidFill>
                  <a:schemeClr val="tx1">
                    <a:tint val="75000"/>
                  </a:schemeClr>
                </a:solidFill>
              </a:defRPr>
            </a:lvl3pPr>
            <a:lvl4pPr marL="1059150" indent="0" algn="ctr">
              <a:buNone/>
              <a:defRPr>
                <a:solidFill>
                  <a:schemeClr val="tx1">
                    <a:tint val="75000"/>
                  </a:schemeClr>
                </a:solidFill>
              </a:defRPr>
            </a:lvl4pPr>
            <a:lvl5pPr marL="1412199" indent="0" algn="ctr">
              <a:buNone/>
              <a:defRPr>
                <a:solidFill>
                  <a:schemeClr val="tx1">
                    <a:tint val="75000"/>
                  </a:schemeClr>
                </a:solidFill>
              </a:defRPr>
            </a:lvl5pPr>
            <a:lvl6pPr marL="1765249" indent="0" algn="ctr">
              <a:buNone/>
              <a:defRPr>
                <a:solidFill>
                  <a:schemeClr val="tx1">
                    <a:tint val="75000"/>
                  </a:schemeClr>
                </a:solidFill>
              </a:defRPr>
            </a:lvl6pPr>
            <a:lvl7pPr marL="2118299" indent="0" algn="ctr">
              <a:buNone/>
              <a:defRPr>
                <a:solidFill>
                  <a:schemeClr val="tx1">
                    <a:tint val="75000"/>
                  </a:schemeClr>
                </a:solidFill>
              </a:defRPr>
            </a:lvl7pPr>
            <a:lvl8pPr marL="2471349" indent="0" algn="ctr">
              <a:buNone/>
              <a:defRPr>
                <a:solidFill>
                  <a:schemeClr val="tx1">
                    <a:tint val="75000"/>
                  </a:schemeClr>
                </a:solidFill>
              </a:defRPr>
            </a:lvl8pPr>
            <a:lvl9pPr marL="2824399" indent="0" algn="ctr">
              <a:buNone/>
              <a:defRPr>
                <a:solidFill>
                  <a:schemeClr val="tx1">
                    <a:tint val="75000"/>
                  </a:schemeClr>
                </a:solidFill>
              </a:defRPr>
            </a:lvl9pPr>
          </a:lstStyle>
          <a:p>
            <a:r>
              <a:rPr lang="tr-TR"/>
              <a:t>Asıl alt başlık stilini düzenlemek için tıklatın</a:t>
            </a:r>
            <a:endParaRPr lang="en-US" dirty="0"/>
          </a:p>
        </p:txBody>
      </p:sp>
      <p:sp>
        <p:nvSpPr>
          <p:cNvPr id="4" name="Date Placeholder 3"/>
          <p:cNvSpPr>
            <a:spLocks noGrp="1"/>
          </p:cNvSpPr>
          <p:nvPr>
            <p:ph type="dt" sz="half" idx="10"/>
          </p:nvPr>
        </p:nvSpPr>
        <p:spPr bwMode="white"/>
        <p:txBody>
          <a:bodyPr/>
          <a:lstStyle/>
          <a:p>
            <a:fld id="{1D8BD707-D9CF-40AE-B4C6-C98DA3205C09}" type="datetimeFigureOut">
              <a:rPr lang="en-US" smtClean="0"/>
              <a:pPr/>
              <a:t>7/28/2025</a:t>
            </a:fld>
            <a:endParaRPr lang="en-US"/>
          </a:p>
        </p:txBody>
      </p:sp>
      <p:sp>
        <p:nvSpPr>
          <p:cNvPr id="5" name="Footer Placeholder 4"/>
          <p:cNvSpPr>
            <a:spLocks noGrp="1"/>
          </p:cNvSpPr>
          <p:nvPr>
            <p:ph type="ftr" sz="quarter" idx="11"/>
          </p:nvPr>
        </p:nvSpPr>
        <p:spPr bwMode="white"/>
        <p:txBody>
          <a:bodyPr/>
          <a:lstStyle/>
          <a:p>
            <a:endParaRPr lang="tr-TR"/>
          </a:p>
        </p:txBody>
      </p:sp>
      <p:sp>
        <p:nvSpPr>
          <p:cNvPr id="6" name="Slide Number Placeholder 5"/>
          <p:cNvSpPr>
            <a:spLocks noGrp="1"/>
          </p:cNvSpPr>
          <p:nvPr>
            <p:ph type="sldNum" sz="quarter" idx="12"/>
          </p:nvPr>
        </p:nvSpPr>
        <p:spPr/>
        <p:txBody>
          <a:bodyPr/>
          <a:lstStyle/>
          <a:p>
            <a:pPr marL="38100">
              <a:lnSpc>
                <a:spcPct val="100000"/>
              </a:lnSpc>
            </a:pPr>
            <a:fld id="{81D60167-4931-47E6-BA6A-407CBD079E47}" type="slidenum">
              <a:rPr lang="tr-TR" smtClean="0"/>
              <a:pPr marL="38100">
                <a:lnSpc>
                  <a:spcPct val="100000"/>
                </a:lnSpc>
              </a:pPr>
              <a:t>‹#›</a:t>
            </a:fld>
            <a:endParaRPr lang="tr-TR" dirty="0"/>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Başlık, Dikey Meti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tr-TR"/>
              <a:t>Asıl başlık stili için tıklatın</a:t>
            </a:r>
            <a:endParaRPr lang="en-US"/>
          </a:p>
        </p:txBody>
      </p:sp>
      <p:sp>
        <p:nvSpPr>
          <p:cNvPr id="3" name="Vertical Text Placeholder 2"/>
          <p:cNvSpPr>
            <a:spLocks noGrp="1"/>
          </p:cNvSpPr>
          <p:nvPr>
            <p:ph type="body" orient="vert" idx="1"/>
          </p:nvPr>
        </p:nvSpPr>
        <p:spPr/>
        <p:txBody>
          <a:bodyPr vert="eaVert"/>
          <a:lstStyle/>
          <a:p>
            <a:pPr lvl="0"/>
            <a:r>
              <a:rPr lang="tr-TR"/>
              <a:t>Asıl metin stillerini düzenlemek için tıklatın</a:t>
            </a:r>
          </a:p>
          <a:p>
            <a:pPr lvl="1"/>
            <a:r>
              <a:rPr lang="tr-TR"/>
              <a:t>İkinci düzey</a:t>
            </a:r>
          </a:p>
          <a:p>
            <a:pPr lvl="2"/>
            <a:r>
              <a:rPr lang="tr-TR"/>
              <a:t>Üçüncü düzey</a:t>
            </a:r>
          </a:p>
          <a:p>
            <a:pPr lvl="3"/>
            <a:r>
              <a:rPr lang="tr-TR"/>
              <a:t>Dördüncü düzey</a:t>
            </a:r>
          </a:p>
          <a:p>
            <a:pPr lvl="4"/>
            <a:r>
              <a:rPr lang="tr-TR"/>
              <a:t>Beşinci düzey</a:t>
            </a:r>
            <a:endParaRPr lang="en-US"/>
          </a:p>
        </p:txBody>
      </p:sp>
      <p:sp>
        <p:nvSpPr>
          <p:cNvPr id="4" name="Date Placeholder 3"/>
          <p:cNvSpPr>
            <a:spLocks noGrp="1"/>
          </p:cNvSpPr>
          <p:nvPr>
            <p:ph type="dt" sz="half" idx="10"/>
          </p:nvPr>
        </p:nvSpPr>
        <p:spPr/>
        <p:txBody>
          <a:bodyPr/>
          <a:lstStyle/>
          <a:p>
            <a:fld id="{1D8BD707-D9CF-40AE-B4C6-C98DA3205C09}" type="datetimeFigureOut">
              <a:rPr lang="en-US" smtClean="0"/>
              <a:pPr/>
              <a:t>7/28/2025</a:t>
            </a:fld>
            <a:endParaRPr lang="en-US"/>
          </a:p>
        </p:txBody>
      </p:sp>
      <p:sp>
        <p:nvSpPr>
          <p:cNvPr id="5" name="Footer Placeholder 4"/>
          <p:cNvSpPr>
            <a:spLocks noGrp="1"/>
          </p:cNvSpPr>
          <p:nvPr>
            <p:ph type="ftr" sz="quarter" idx="11"/>
          </p:nvPr>
        </p:nvSpPr>
        <p:spPr/>
        <p:txBody>
          <a:bodyPr/>
          <a:lstStyle/>
          <a:p>
            <a:endParaRPr lang="tr-TR"/>
          </a:p>
        </p:txBody>
      </p:sp>
      <p:sp>
        <p:nvSpPr>
          <p:cNvPr id="6" name="Slide Number Placeholder 5"/>
          <p:cNvSpPr>
            <a:spLocks noGrp="1"/>
          </p:cNvSpPr>
          <p:nvPr>
            <p:ph type="sldNum" sz="quarter" idx="12"/>
          </p:nvPr>
        </p:nvSpPr>
        <p:spPr/>
        <p:txBody>
          <a:bodyPr/>
          <a:lstStyle/>
          <a:p>
            <a:pPr marL="38100">
              <a:lnSpc>
                <a:spcPct val="100000"/>
              </a:lnSpc>
            </a:pPr>
            <a:fld id="{81D60167-4931-47E6-BA6A-407CBD079E47}" type="slidenum">
              <a:rPr lang="tr-TR" smtClean="0"/>
              <a:pPr marL="38100">
                <a:lnSpc>
                  <a:spcPct val="100000"/>
                </a:lnSpc>
              </a:pPr>
              <a:t>‹#›</a:t>
            </a:fld>
            <a:endParaRPr lang="tr-TR" dirty="0"/>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Dikey Başlık ve Metin">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303520" y="888869"/>
            <a:ext cx="1036320" cy="3174530"/>
          </a:xfrm>
        </p:spPr>
        <p:txBody>
          <a:bodyPr vert="eaVert"/>
          <a:lstStyle/>
          <a:p>
            <a:r>
              <a:rPr lang="tr-TR"/>
              <a:t>Asıl başlık stili için tıklatın</a:t>
            </a:r>
            <a:endParaRPr lang="en-US" dirty="0"/>
          </a:p>
        </p:txBody>
      </p:sp>
      <p:sp>
        <p:nvSpPr>
          <p:cNvPr id="3" name="Vertical Text Placeholder 2"/>
          <p:cNvSpPr>
            <a:spLocks noGrp="1"/>
          </p:cNvSpPr>
          <p:nvPr>
            <p:ph type="body" orient="vert" idx="1"/>
          </p:nvPr>
        </p:nvSpPr>
        <p:spPr>
          <a:xfrm>
            <a:off x="1036320" y="896337"/>
            <a:ext cx="4145280" cy="3137183"/>
          </a:xfrm>
        </p:spPr>
        <p:txBody>
          <a:bodyPr vert="eaVert"/>
          <a:lstStyle/>
          <a:p>
            <a:pPr lvl="0"/>
            <a:r>
              <a:rPr lang="tr-TR"/>
              <a:t>Asıl metin stillerini düzenlemek için tıklatın</a:t>
            </a:r>
          </a:p>
          <a:p>
            <a:pPr lvl="1"/>
            <a:r>
              <a:rPr lang="tr-TR"/>
              <a:t>İkinci düzey</a:t>
            </a:r>
          </a:p>
          <a:p>
            <a:pPr lvl="2"/>
            <a:r>
              <a:rPr lang="tr-TR"/>
              <a:t>Üçüncü düzey</a:t>
            </a:r>
          </a:p>
          <a:p>
            <a:pPr lvl="3"/>
            <a:r>
              <a:rPr lang="tr-TR"/>
              <a:t>Dördüncü düzey</a:t>
            </a:r>
          </a:p>
          <a:p>
            <a:pPr lvl="4"/>
            <a:r>
              <a:rPr lang="tr-TR"/>
              <a:t>Beşinci düzey</a:t>
            </a:r>
            <a:endParaRPr lang="en-US" dirty="0"/>
          </a:p>
        </p:txBody>
      </p:sp>
      <p:sp>
        <p:nvSpPr>
          <p:cNvPr id="4" name="Date Placeholder 3"/>
          <p:cNvSpPr>
            <a:spLocks noGrp="1"/>
          </p:cNvSpPr>
          <p:nvPr>
            <p:ph type="dt" sz="half" idx="10"/>
          </p:nvPr>
        </p:nvSpPr>
        <p:spPr/>
        <p:txBody>
          <a:bodyPr/>
          <a:lstStyle/>
          <a:p>
            <a:fld id="{1D8BD707-D9CF-40AE-B4C6-C98DA3205C09}" type="datetimeFigureOut">
              <a:rPr lang="en-US" smtClean="0"/>
              <a:pPr/>
              <a:t>7/28/2025</a:t>
            </a:fld>
            <a:endParaRPr lang="en-US"/>
          </a:p>
        </p:txBody>
      </p:sp>
      <p:sp>
        <p:nvSpPr>
          <p:cNvPr id="5" name="Footer Placeholder 4"/>
          <p:cNvSpPr>
            <a:spLocks noGrp="1"/>
          </p:cNvSpPr>
          <p:nvPr>
            <p:ph type="ftr" sz="quarter" idx="11"/>
          </p:nvPr>
        </p:nvSpPr>
        <p:spPr/>
        <p:txBody>
          <a:bodyPr/>
          <a:lstStyle/>
          <a:p>
            <a:endParaRPr lang="tr-TR"/>
          </a:p>
        </p:txBody>
      </p:sp>
      <p:sp>
        <p:nvSpPr>
          <p:cNvPr id="6" name="Slide Number Placeholder 5"/>
          <p:cNvSpPr>
            <a:spLocks noGrp="1"/>
          </p:cNvSpPr>
          <p:nvPr>
            <p:ph type="sldNum" sz="quarter" idx="12"/>
          </p:nvPr>
        </p:nvSpPr>
        <p:spPr/>
        <p:txBody>
          <a:bodyPr/>
          <a:lstStyle/>
          <a:p>
            <a:pPr marL="38100">
              <a:lnSpc>
                <a:spcPct val="100000"/>
              </a:lnSpc>
            </a:pPr>
            <a:fld id="{81D60167-4931-47E6-BA6A-407CBD079E47}" type="slidenum">
              <a:rPr lang="tr-TR" smtClean="0"/>
              <a:pPr marL="38100">
                <a:lnSpc>
                  <a:spcPct val="100000"/>
                </a:lnSpc>
              </a:pPr>
              <a:t>‹#›</a:t>
            </a:fld>
            <a:endParaRPr lang="tr-TR" dirty="0"/>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
  <p:cSld name="Blank">
    <p:spTree>
      <p:nvGrpSpPr>
        <p:cNvPr id="1" name=""/>
        <p:cNvGrpSpPr/>
        <p:nvPr/>
      </p:nvGrpSpPr>
      <p:grpSpPr>
        <a:xfrm>
          <a:off x="0" y="0"/>
          <a:ext cx="0" cy="0"/>
          <a:chOff x="0" y="0"/>
          <a:chExt cx="0" cy="0"/>
        </a:xfrm>
      </p:grpSpPr>
      <p:sp>
        <p:nvSpPr>
          <p:cNvPr id="2" name="Holder 2"/>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3" name="Holder 3"/>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pPr/>
              <a:t>7/28/2025</a:t>
            </a:fld>
            <a:endParaRPr lang="en-US"/>
          </a:p>
        </p:txBody>
      </p:sp>
      <p:sp>
        <p:nvSpPr>
          <p:cNvPr id="4" name="Holder 4"/>
          <p:cNvSpPr>
            <a:spLocks noGrp="1"/>
          </p:cNvSpPr>
          <p:nvPr>
            <p:ph type="sldNum" sz="quarter" idx="7"/>
          </p:nvPr>
        </p:nvSpPr>
        <p:spPr/>
        <p:txBody>
          <a:bodyPr lIns="0" tIns="0" rIns="0" bIns="0"/>
          <a:lstStyle>
            <a:lvl1pPr>
              <a:defRPr sz="900" b="0" i="0">
                <a:solidFill>
                  <a:schemeClr val="tx1"/>
                </a:solidFill>
                <a:latin typeface="Times New Roman"/>
                <a:cs typeface="Times New Roman"/>
              </a:defRPr>
            </a:lvl1pPr>
          </a:lstStyle>
          <a:p>
            <a:pPr marL="38100">
              <a:lnSpc>
                <a:spcPct val="100000"/>
              </a:lnSpc>
            </a:pPr>
            <a:fld id="{81D60167-4931-47E6-BA6A-407CBD079E47}" type="slidenum">
              <a:rPr dirty="0"/>
              <a:pPr marL="38100">
                <a:lnSpc>
                  <a:spcPct val="100000"/>
                </a:lnSpc>
              </a:pPr>
              <a:t>‹#›</a:t>
            </a:fld>
            <a:endParaRPr dirty="0"/>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Başlık ve İçerik">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tr-TR"/>
              <a:t>Asıl başlık stili için tıklatın</a:t>
            </a:r>
            <a:endParaRPr lang="en-US" dirty="0"/>
          </a:p>
        </p:txBody>
      </p:sp>
      <p:sp>
        <p:nvSpPr>
          <p:cNvPr id="3" name="Content Placeholder 2"/>
          <p:cNvSpPr>
            <a:spLocks noGrp="1"/>
          </p:cNvSpPr>
          <p:nvPr>
            <p:ph idx="1"/>
          </p:nvPr>
        </p:nvSpPr>
        <p:spPr>
          <a:xfrm>
            <a:off x="1097280" y="1792676"/>
            <a:ext cx="5120640" cy="2240845"/>
          </a:xfrm>
        </p:spPr>
        <p:txBody>
          <a:bodyPr/>
          <a:lstStyle/>
          <a:p>
            <a:pPr lvl="0"/>
            <a:r>
              <a:rPr lang="tr-TR"/>
              <a:t>Asıl metin stillerini düzenlemek için tıklatın</a:t>
            </a:r>
          </a:p>
          <a:p>
            <a:pPr lvl="1"/>
            <a:r>
              <a:rPr lang="tr-TR"/>
              <a:t>İkinci düzey</a:t>
            </a:r>
          </a:p>
          <a:p>
            <a:pPr lvl="2"/>
            <a:r>
              <a:rPr lang="tr-TR"/>
              <a:t>Üçüncü düzey</a:t>
            </a:r>
          </a:p>
          <a:p>
            <a:pPr lvl="3"/>
            <a:r>
              <a:rPr lang="tr-TR"/>
              <a:t>Dördüncü düzey</a:t>
            </a:r>
          </a:p>
          <a:p>
            <a:pPr lvl="4"/>
            <a:r>
              <a:rPr lang="tr-TR"/>
              <a:t>Beşinci düzey</a:t>
            </a:r>
            <a:endParaRPr lang="en-US" dirty="0"/>
          </a:p>
        </p:txBody>
      </p:sp>
      <p:sp>
        <p:nvSpPr>
          <p:cNvPr id="4" name="Date Placeholder 3"/>
          <p:cNvSpPr>
            <a:spLocks noGrp="1"/>
          </p:cNvSpPr>
          <p:nvPr>
            <p:ph type="dt" sz="half" idx="10"/>
          </p:nvPr>
        </p:nvSpPr>
        <p:spPr/>
        <p:txBody>
          <a:bodyPr/>
          <a:lstStyle/>
          <a:p>
            <a:fld id="{1D8BD707-D9CF-40AE-B4C6-C98DA3205C09}" type="datetimeFigureOut">
              <a:rPr lang="en-US" smtClean="0"/>
              <a:pPr/>
              <a:t>7/28/2025</a:t>
            </a:fld>
            <a:endParaRPr lang="en-US"/>
          </a:p>
        </p:txBody>
      </p:sp>
      <p:sp>
        <p:nvSpPr>
          <p:cNvPr id="5" name="Footer Placeholder 4"/>
          <p:cNvSpPr>
            <a:spLocks noGrp="1"/>
          </p:cNvSpPr>
          <p:nvPr>
            <p:ph type="ftr" sz="quarter" idx="11"/>
          </p:nvPr>
        </p:nvSpPr>
        <p:spPr/>
        <p:txBody>
          <a:bodyPr/>
          <a:lstStyle/>
          <a:p>
            <a:endParaRPr lang="tr-TR"/>
          </a:p>
        </p:txBody>
      </p:sp>
      <p:sp>
        <p:nvSpPr>
          <p:cNvPr id="6" name="Slide Number Placeholder 5"/>
          <p:cNvSpPr>
            <a:spLocks noGrp="1"/>
          </p:cNvSpPr>
          <p:nvPr>
            <p:ph type="sldNum" sz="quarter" idx="12"/>
          </p:nvPr>
        </p:nvSpPr>
        <p:spPr/>
        <p:txBody>
          <a:bodyPr/>
          <a:lstStyle/>
          <a:p>
            <a:pPr marL="38100">
              <a:lnSpc>
                <a:spcPct val="100000"/>
              </a:lnSpc>
            </a:pPr>
            <a:fld id="{81D60167-4931-47E6-BA6A-407CBD079E47}" type="slidenum">
              <a:rPr lang="tr-TR" smtClean="0"/>
              <a:pPr marL="38100">
                <a:lnSpc>
                  <a:spcPct val="100000"/>
                </a:lnSpc>
              </a:pPr>
              <a:t>‹#›</a:t>
            </a:fld>
            <a:endParaRPr lang="tr-TR" dirty="0"/>
          </a:p>
        </p:txBody>
      </p:sp>
      <p:pic>
        <p:nvPicPr>
          <p:cNvPr id="9" name="Picture 8" descr="flourish2.png"/>
          <p:cNvPicPr>
            <a:picLocks noChangeAspect="1"/>
          </p:cNvPicPr>
          <p:nvPr/>
        </p:nvPicPr>
        <p:blipFill>
          <a:blip r:embed="rId2">
            <a:duotone>
              <a:prstClr val="black"/>
              <a:schemeClr val="tx2">
                <a:tint val="45000"/>
                <a:satMod val="400000"/>
              </a:schemeClr>
            </a:duotone>
            <a:lum bright="-14000"/>
          </a:blip>
          <a:stretch>
            <a:fillRect/>
          </a:stretch>
        </p:blipFill>
        <p:spPr>
          <a:xfrm>
            <a:off x="0" y="1189889"/>
            <a:ext cx="7315200" cy="685698"/>
          </a:xfrm>
          <a:prstGeom prst="rect">
            <a:avLst/>
          </a:prstGeom>
        </p:spPr>
      </p:pic>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Bölüm Üstbilgisi">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fld id="{1D8BD707-D9CF-40AE-B4C6-C98DA3205C09}" type="datetimeFigureOut">
              <a:rPr lang="en-US" smtClean="0"/>
              <a:pPr/>
              <a:t>7/28/2025</a:t>
            </a:fld>
            <a:endParaRPr lang="en-US"/>
          </a:p>
        </p:txBody>
      </p:sp>
      <p:sp>
        <p:nvSpPr>
          <p:cNvPr id="5" name="Footer Placeholder 4"/>
          <p:cNvSpPr>
            <a:spLocks noGrp="1"/>
          </p:cNvSpPr>
          <p:nvPr>
            <p:ph type="ftr" sz="quarter" idx="11"/>
          </p:nvPr>
        </p:nvSpPr>
        <p:spPr/>
        <p:txBody>
          <a:bodyPr/>
          <a:lstStyle/>
          <a:p>
            <a:endParaRPr lang="tr-TR"/>
          </a:p>
        </p:txBody>
      </p:sp>
      <p:sp>
        <p:nvSpPr>
          <p:cNvPr id="6" name="Slide Number Placeholder 5"/>
          <p:cNvSpPr>
            <a:spLocks noGrp="1"/>
          </p:cNvSpPr>
          <p:nvPr>
            <p:ph type="sldNum" sz="quarter" idx="12"/>
          </p:nvPr>
        </p:nvSpPr>
        <p:spPr/>
        <p:txBody>
          <a:bodyPr/>
          <a:lstStyle/>
          <a:p>
            <a:pPr marL="38100">
              <a:lnSpc>
                <a:spcPct val="100000"/>
              </a:lnSpc>
            </a:pPr>
            <a:fld id="{81D60167-4931-47E6-BA6A-407CBD079E47}" type="slidenum">
              <a:rPr lang="tr-TR" smtClean="0"/>
              <a:pPr marL="38100">
                <a:lnSpc>
                  <a:spcPct val="100000"/>
                </a:lnSpc>
              </a:pPr>
              <a:t>‹#›</a:t>
            </a:fld>
            <a:endParaRPr lang="tr-TR" dirty="0"/>
          </a:p>
        </p:txBody>
      </p:sp>
      <p:pic>
        <p:nvPicPr>
          <p:cNvPr id="7" name="Picture 6" descr="flourish2.png"/>
          <p:cNvPicPr>
            <a:picLocks noChangeAspect="1"/>
          </p:cNvPicPr>
          <p:nvPr/>
        </p:nvPicPr>
        <p:blipFill>
          <a:blip r:embed="rId2">
            <a:duotone>
              <a:prstClr val="black"/>
              <a:schemeClr val="tx2">
                <a:tint val="45000"/>
                <a:satMod val="400000"/>
              </a:schemeClr>
            </a:duotone>
            <a:lum bright="-14000"/>
          </a:blip>
          <a:stretch>
            <a:fillRect/>
          </a:stretch>
        </p:blipFill>
        <p:spPr>
          <a:xfrm>
            <a:off x="0" y="1973577"/>
            <a:ext cx="7315200" cy="685698"/>
          </a:xfrm>
          <a:prstGeom prst="rect">
            <a:avLst/>
          </a:prstGeom>
        </p:spPr>
      </p:pic>
      <p:sp>
        <p:nvSpPr>
          <p:cNvPr id="2" name="Title 1"/>
          <p:cNvSpPr>
            <a:spLocks noGrp="1"/>
          </p:cNvSpPr>
          <p:nvPr>
            <p:ph type="title"/>
          </p:nvPr>
        </p:nvSpPr>
        <p:spPr>
          <a:xfrm>
            <a:off x="1158240" y="2507178"/>
            <a:ext cx="4998720" cy="1070704"/>
          </a:xfrm>
        </p:spPr>
        <p:txBody>
          <a:bodyPr anchor="t">
            <a:normAutofit/>
          </a:bodyPr>
          <a:lstStyle>
            <a:lvl1pPr algn="ctr">
              <a:defRPr sz="2800" b="0" i="0" cap="all" baseline="0"/>
            </a:lvl1pPr>
          </a:lstStyle>
          <a:p>
            <a:r>
              <a:rPr lang="tr-TR"/>
              <a:t>Asıl başlık stili için tıklatın</a:t>
            </a:r>
            <a:endParaRPr lang="en-US" dirty="0"/>
          </a:p>
        </p:txBody>
      </p:sp>
      <p:sp>
        <p:nvSpPr>
          <p:cNvPr id="3" name="Text Placeholder 2"/>
          <p:cNvSpPr>
            <a:spLocks noGrp="1"/>
          </p:cNvSpPr>
          <p:nvPr>
            <p:ph type="body" idx="1"/>
          </p:nvPr>
        </p:nvSpPr>
        <p:spPr>
          <a:xfrm>
            <a:off x="1158240" y="1105483"/>
            <a:ext cx="4998720" cy="1151934"/>
          </a:xfrm>
        </p:spPr>
        <p:txBody>
          <a:bodyPr anchor="b"/>
          <a:lstStyle>
            <a:lvl1pPr marL="0" indent="0" algn="ctr">
              <a:buNone/>
              <a:defRPr sz="1500" b="0" i="1" baseline="0">
                <a:solidFill>
                  <a:schemeClr val="tx1">
                    <a:lumMod val="65000"/>
                    <a:lumOff val="35000"/>
                  </a:schemeClr>
                </a:solidFill>
              </a:defRPr>
            </a:lvl1pPr>
            <a:lvl2pPr marL="353050" indent="0">
              <a:buNone/>
              <a:defRPr sz="1400">
                <a:solidFill>
                  <a:schemeClr val="tx1">
                    <a:tint val="75000"/>
                  </a:schemeClr>
                </a:solidFill>
              </a:defRPr>
            </a:lvl2pPr>
            <a:lvl3pPr marL="706100" indent="0">
              <a:buNone/>
              <a:defRPr sz="1200">
                <a:solidFill>
                  <a:schemeClr val="tx1">
                    <a:tint val="75000"/>
                  </a:schemeClr>
                </a:solidFill>
              </a:defRPr>
            </a:lvl3pPr>
            <a:lvl4pPr marL="1059150" indent="0">
              <a:buNone/>
              <a:defRPr sz="1100">
                <a:solidFill>
                  <a:schemeClr val="tx1">
                    <a:tint val="75000"/>
                  </a:schemeClr>
                </a:solidFill>
              </a:defRPr>
            </a:lvl4pPr>
            <a:lvl5pPr marL="1412199" indent="0">
              <a:buNone/>
              <a:defRPr sz="1100">
                <a:solidFill>
                  <a:schemeClr val="tx1">
                    <a:tint val="75000"/>
                  </a:schemeClr>
                </a:solidFill>
              </a:defRPr>
            </a:lvl5pPr>
            <a:lvl6pPr marL="1765249" indent="0">
              <a:buNone/>
              <a:defRPr sz="1100">
                <a:solidFill>
                  <a:schemeClr val="tx1">
                    <a:tint val="75000"/>
                  </a:schemeClr>
                </a:solidFill>
              </a:defRPr>
            </a:lvl6pPr>
            <a:lvl7pPr marL="2118299" indent="0">
              <a:buNone/>
              <a:defRPr sz="1100">
                <a:solidFill>
                  <a:schemeClr val="tx1">
                    <a:tint val="75000"/>
                  </a:schemeClr>
                </a:solidFill>
              </a:defRPr>
            </a:lvl7pPr>
            <a:lvl8pPr marL="2471349" indent="0">
              <a:buNone/>
              <a:defRPr sz="1100">
                <a:solidFill>
                  <a:schemeClr val="tx1">
                    <a:tint val="75000"/>
                  </a:schemeClr>
                </a:solidFill>
              </a:defRPr>
            </a:lvl8pPr>
            <a:lvl9pPr marL="2824399" indent="0">
              <a:buNone/>
              <a:defRPr sz="1100">
                <a:solidFill>
                  <a:schemeClr val="tx1">
                    <a:tint val="75000"/>
                  </a:schemeClr>
                </a:solidFill>
              </a:defRPr>
            </a:lvl9pPr>
          </a:lstStyle>
          <a:p>
            <a:pPr lvl="0"/>
            <a:r>
              <a:rPr lang="tr-TR"/>
              <a:t>Asıl metin stillerini düzenlemek için tıklatın</a:t>
            </a:r>
          </a:p>
        </p:txBody>
      </p:sp>
      <p:pic>
        <p:nvPicPr>
          <p:cNvPr id="8" name="Picture 7" descr="flourish2.png"/>
          <p:cNvPicPr>
            <a:picLocks noChangeAspect="1"/>
          </p:cNvPicPr>
          <p:nvPr/>
        </p:nvPicPr>
        <p:blipFill>
          <a:blip r:embed="rId2">
            <a:duotone>
              <a:prstClr val="black"/>
              <a:schemeClr val="tx2">
                <a:tint val="45000"/>
                <a:satMod val="400000"/>
              </a:schemeClr>
            </a:duotone>
            <a:lum bright="-14000"/>
          </a:blip>
          <a:stretch>
            <a:fillRect/>
          </a:stretch>
        </p:blipFill>
        <p:spPr>
          <a:xfrm>
            <a:off x="0" y="1973577"/>
            <a:ext cx="7315200" cy="685698"/>
          </a:xfrm>
          <a:prstGeom prst="rect">
            <a:avLst/>
          </a:prstGeom>
        </p:spPr>
      </p:pic>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İki İçerik">
    <p:spTree>
      <p:nvGrpSpPr>
        <p:cNvPr id="1" name=""/>
        <p:cNvGrpSpPr/>
        <p:nvPr/>
      </p:nvGrpSpPr>
      <p:grpSpPr>
        <a:xfrm>
          <a:off x="0" y="0"/>
          <a:ext cx="0" cy="0"/>
          <a:chOff x="0" y="0"/>
          <a:chExt cx="0" cy="0"/>
        </a:xfrm>
      </p:grpSpPr>
      <p:sp>
        <p:nvSpPr>
          <p:cNvPr id="10" name="Content Placeholder 9"/>
          <p:cNvSpPr>
            <a:spLocks noGrp="1"/>
          </p:cNvSpPr>
          <p:nvPr>
            <p:ph sz="quarter" idx="13"/>
          </p:nvPr>
        </p:nvSpPr>
        <p:spPr>
          <a:xfrm>
            <a:off x="1097280" y="1792675"/>
            <a:ext cx="2499360" cy="2296866"/>
          </a:xfrm>
        </p:spPr>
        <p:txBody>
          <a:bodyPr/>
          <a:lstStyle/>
          <a:p>
            <a:pPr lvl="0"/>
            <a:r>
              <a:rPr lang="tr-TR"/>
              <a:t>Asıl metin stillerini düzenlemek için tıklatın</a:t>
            </a:r>
          </a:p>
          <a:p>
            <a:pPr lvl="1"/>
            <a:r>
              <a:rPr lang="tr-TR"/>
              <a:t>İkinci düzey</a:t>
            </a:r>
          </a:p>
          <a:p>
            <a:pPr lvl="2"/>
            <a:r>
              <a:rPr lang="tr-TR"/>
              <a:t>Üçüncü düzey</a:t>
            </a:r>
          </a:p>
          <a:p>
            <a:pPr lvl="3"/>
            <a:r>
              <a:rPr lang="tr-TR"/>
              <a:t>Dördüncü düzey</a:t>
            </a:r>
          </a:p>
          <a:p>
            <a:pPr lvl="4"/>
            <a:r>
              <a:rPr lang="tr-TR"/>
              <a:t>Beşinci düzey</a:t>
            </a:r>
            <a:endParaRPr lang="en-US" dirty="0"/>
          </a:p>
        </p:txBody>
      </p:sp>
      <p:sp>
        <p:nvSpPr>
          <p:cNvPr id="2" name="Title 1"/>
          <p:cNvSpPr>
            <a:spLocks noGrp="1"/>
          </p:cNvSpPr>
          <p:nvPr>
            <p:ph type="title"/>
          </p:nvPr>
        </p:nvSpPr>
        <p:spPr/>
        <p:txBody>
          <a:bodyPr/>
          <a:lstStyle/>
          <a:p>
            <a:r>
              <a:rPr lang="tr-TR"/>
              <a:t>Asıl başlık stili için tıklatın</a:t>
            </a:r>
            <a:endParaRPr lang="en-US"/>
          </a:p>
        </p:txBody>
      </p:sp>
      <p:sp>
        <p:nvSpPr>
          <p:cNvPr id="5" name="Date Placeholder 4"/>
          <p:cNvSpPr>
            <a:spLocks noGrp="1"/>
          </p:cNvSpPr>
          <p:nvPr>
            <p:ph type="dt" sz="half" idx="10"/>
          </p:nvPr>
        </p:nvSpPr>
        <p:spPr/>
        <p:txBody>
          <a:bodyPr/>
          <a:lstStyle/>
          <a:p>
            <a:fld id="{1D8BD707-D9CF-40AE-B4C6-C98DA3205C09}" type="datetimeFigureOut">
              <a:rPr lang="en-US" smtClean="0"/>
              <a:pPr/>
              <a:t>7/28/2025</a:t>
            </a:fld>
            <a:endParaRPr lang="en-US"/>
          </a:p>
        </p:txBody>
      </p:sp>
      <p:sp>
        <p:nvSpPr>
          <p:cNvPr id="6" name="Footer Placeholder 5"/>
          <p:cNvSpPr>
            <a:spLocks noGrp="1"/>
          </p:cNvSpPr>
          <p:nvPr>
            <p:ph type="ftr" sz="quarter" idx="11"/>
          </p:nvPr>
        </p:nvSpPr>
        <p:spPr/>
        <p:txBody>
          <a:bodyPr/>
          <a:lstStyle/>
          <a:p>
            <a:endParaRPr lang="tr-TR"/>
          </a:p>
        </p:txBody>
      </p:sp>
      <p:sp>
        <p:nvSpPr>
          <p:cNvPr id="7" name="Slide Number Placeholder 6"/>
          <p:cNvSpPr>
            <a:spLocks noGrp="1"/>
          </p:cNvSpPr>
          <p:nvPr>
            <p:ph type="sldNum" sz="quarter" idx="12"/>
          </p:nvPr>
        </p:nvSpPr>
        <p:spPr/>
        <p:txBody>
          <a:bodyPr/>
          <a:lstStyle/>
          <a:p>
            <a:pPr marL="38100">
              <a:lnSpc>
                <a:spcPct val="100000"/>
              </a:lnSpc>
            </a:pPr>
            <a:fld id="{81D60167-4931-47E6-BA6A-407CBD079E47}" type="slidenum">
              <a:rPr lang="tr-TR" smtClean="0"/>
              <a:pPr marL="38100">
                <a:lnSpc>
                  <a:spcPct val="100000"/>
                </a:lnSpc>
              </a:pPr>
              <a:t>‹#›</a:t>
            </a:fld>
            <a:endParaRPr lang="tr-TR" dirty="0"/>
          </a:p>
        </p:txBody>
      </p:sp>
      <p:sp>
        <p:nvSpPr>
          <p:cNvPr id="12" name="Content Placeholder 11"/>
          <p:cNvSpPr>
            <a:spLocks noGrp="1"/>
          </p:cNvSpPr>
          <p:nvPr>
            <p:ph sz="quarter" idx="14"/>
          </p:nvPr>
        </p:nvSpPr>
        <p:spPr>
          <a:xfrm>
            <a:off x="3718560" y="1792675"/>
            <a:ext cx="2499360" cy="2296866"/>
          </a:xfrm>
        </p:spPr>
        <p:txBody>
          <a:bodyPr/>
          <a:lstStyle/>
          <a:p>
            <a:pPr lvl="0"/>
            <a:r>
              <a:rPr lang="tr-TR"/>
              <a:t>Asıl metin stillerini düzenlemek için tıklatın</a:t>
            </a:r>
          </a:p>
          <a:p>
            <a:pPr lvl="1"/>
            <a:r>
              <a:rPr lang="tr-TR"/>
              <a:t>İkinci düzey</a:t>
            </a:r>
          </a:p>
          <a:p>
            <a:pPr lvl="2"/>
            <a:r>
              <a:rPr lang="tr-TR"/>
              <a:t>Üçüncü düzey</a:t>
            </a:r>
          </a:p>
          <a:p>
            <a:pPr lvl="3"/>
            <a:r>
              <a:rPr lang="tr-TR"/>
              <a:t>Dördüncü düzey</a:t>
            </a:r>
          </a:p>
          <a:p>
            <a:pPr lvl="4"/>
            <a:r>
              <a:rPr lang="tr-TR"/>
              <a:t>Beşinci düzey</a:t>
            </a:r>
            <a:endParaRPr lang="en-US" dirty="0"/>
          </a:p>
        </p:txBody>
      </p:sp>
      <p:pic>
        <p:nvPicPr>
          <p:cNvPr id="9" name="Picture 8" descr="flourish2.png"/>
          <p:cNvPicPr>
            <a:picLocks noChangeAspect="1"/>
          </p:cNvPicPr>
          <p:nvPr/>
        </p:nvPicPr>
        <p:blipFill>
          <a:blip r:embed="rId2">
            <a:duotone>
              <a:prstClr val="black"/>
              <a:schemeClr val="tx2">
                <a:tint val="45000"/>
                <a:satMod val="400000"/>
              </a:schemeClr>
            </a:duotone>
            <a:lum bright="-14000"/>
          </a:blip>
          <a:stretch>
            <a:fillRect/>
          </a:stretch>
        </p:blipFill>
        <p:spPr>
          <a:xfrm>
            <a:off x="0" y="1189889"/>
            <a:ext cx="7315200" cy="685698"/>
          </a:xfrm>
          <a:prstGeom prst="rect">
            <a:avLst/>
          </a:prstGeom>
        </p:spPr>
      </p:pic>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Karşılaştırma">
    <p:spTree>
      <p:nvGrpSpPr>
        <p:cNvPr id="1" name=""/>
        <p:cNvGrpSpPr/>
        <p:nvPr/>
      </p:nvGrpSpPr>
      <p:grpSpPr>
        <a:xfrm>
          <a:off x="0" y="0"/>
          <a:ext cx="0" cy="0"/>
          <a:chOff x="0" y="0"/>
          <a:chExt cx="0" cy="0"/>
        </a:xfrm>
      </p:grpSpPr>
      <p:pic>
        <p:nvPicPr>
          <p:cNvPr id="12" name="Picture 11" descr="flourish2.png"/>
          <p:cNvPicPr>
            <a:picLocks noChangeAspect="1"/>
          </p:cNvPicPr>
          <p:nvPr/>
        </p:nvPicPr>
        <p:blipFill>
          <a:blip r:embed="rId2">
            <a:clrChange>
              <a:clrFrom>
                <a:srgbClr val="000000">
                  <a:alpha val="0"/>
                </a:srgbClr>
              </a:clrFrom>
              <a:clrTo>
                <a:srgbClr val="000000">
                  <a:alpha val="0"/>
                </a:srgbClr>
              </a:clrTo>
            </a:clrChange>
            <a:lum bright="-14000"/>
          </a:blip>
          <a:stretch>
            <a:fillRect/>
          </a:stretch>
        </p:blipFill>
        <p:spPr>
          <a:xfrm>
            <a:off x="0" y="1189889"/>
            <a:ext cx="7315200" cy="685698"/>
          </a:xfrm>
          <a:prstGeom prst="rect">
            <a:avLst/>
          </a:prstGeom>
        </p:spPr>
      </p:pic>
      <p:sp>
        <p:nvSpPr>
          <p:cNvPr id="11" name="Content Placeholder 10"/>
          <p:cNvSpPr>
            <a:spLocks noGrp="1"/>
          </p:cNvSpPr>
          <p:nvPr>
            <p:ph sz="quarter" idx="13"/>
          </p:nvPr>
        </p:nvSpPr>
        <p:spPr>
          <a:xfrm>
            <a:off x="1097280" y="2072781"/>
            <a:ext cx="2499360" cy="2016760"/>
          </a:xfrm>
        </p:spPr>
        <p:txBody>
          <a:bodyPr/>
          <a:lstStyle/>
          <a:p>
            <a:pPr lvl="0"/>
            <a:r>
              <a:rPr lang="tr-TR"/>
              <a:t>Asıl metin stillerini düzenlemek için tıklatın</a:t>
            </a:r>
          </a:p>
          <a:p>
            <a:pPr lvl="1"/>
            <a:r>
              <a:rPr lang="tr-TR"/>
              <a:t>İkinci düzey</a:t>
            </a:r>
          </a:p>
          <a:p>
            <a:pPr lvl="2"/>
            <a:r>
              <a:rPr lang="tr-TR"/>
              <a:t>Üçüncü düzey</a:t>
            </a:r>
          </a:p>
          <a:p>
            <a:pPr lvl="3"/>
            <a:r>
              <a:rPr lang="tr-TR"/>
              <a:t>Dördüncü düzey</a:t>
            </a:r>
          </a:p>
          <a:p>
            <a:pPr lvl="4"/>
            <a:r>
              <a:rPr lang="tr-TR"/>
              <a:t>Beşinci düzey</a:t>
            </a:r>
            <a:endParaRPr lang="en-US" dirty="0"/>
          </a:p>
        </p:txBody>
      </p:sp>
      <p:sp>
        <p:nvSpPr>
          <p:cNvPr id="13" name="Content Placeholder 12"/>
          <p:cNvSpPr>
            <a:spLocks noGrp="1"/>
          </p:cNvSpPr>
          <p:nvPr>
            <p:ph sz="quarter" idx="14"/>
          </p:nvPr>
        </p:nvSpPr>
        <p:spPr>
          <a:xfrm>
            <a:off x="3718560" y="2072781"/>
            <a:ext cx="2499360" cy="2016760"/>
          </a:xfrm>
        </p:spPr>
        <p:txBody>
          <a:bodyPr/>
          <a:lstStyle/>
          <a:p>
            <a:pPr lvl="0"/>
            <a:r>
              <a:rPr lang="tr-TR"/>
              <a:t>Asıl metin stillerini düzenlemek için tıklatın</a:t>
            </a:r>
          </a:p>
          <a:p>
            <a:pPr lvl="1"/>
            <a:r>
              <a:rPr lang="tr-TR"/>
              <a:t>İkinci düzey</a:t>
            </a:r>
          </a:p>
          <a:p>
            <a:pPr lvl="2"/>
            <a:r>
              <a:rPr lang="tr-TR"/>
              <a:t>Üçüncü düzey</a:t>
            </a:r>
          </a:p>
          <a:p>
            <a:pPr lvl="3"/>
            <a:r>
              <a:rPr lang="tr-TR"/>
              <a:t>Dördüncü düzey</a:t>
            </a:r>
          </a:p>
          <a:p>
            <a:pPr lvl="4"/>
            <a:r>
              <a:rPr lang="tr-TR"/>
              <a:t>Beşinci düzey</a:t>
            </a:r>
            <a:endParaRPr lang="en-US" dirty="0"/>
          </a:p>
        </p:txBody>
      </p:sp>
      <p:sp>
        <p:nvSpPr>
          <p:cNvPr id="2" name="Title 1"/>
          <p:cNvSpPr>
            <a:spLocks noGrp="1"/>
          </p:cNvSpPr>
          <p:nvPr>
            <p:ph type="title"/>
          </p:nvPr>
        </p:nvSpPr>
        <p:spPr/>
        <p:txBody>
          <a:bodyPr/>
          <a:lstStyle>
            <a:lvl1pPr>
              <a:defRPr/>
            </a:lvl1pPr>
          </a:lstStyle>
          <a:p>
            <a:r>
              <a:rPr lang="tr-TR"/>
              <a:t>Asıl başlık stili için tıklatın</a:t>
            </a:r>
            <a:endParaRPr lang="en-US"/>
          </a:p>
        </p:txBody>
      </p:sp>
      <p:sp>
        <p:nvSpPr>
          <p:cNvPr id="3" name="Text Placeholder 2"/>
          <p:cNvSpPr>
            <a:spLocks noGrp="1"/>
          </p:cNvSpPr>
          <p:nvPr>
            <p:ph type="body" idx="1"/>
          </p:nvPr>
        </p:nvSpPr>
        <p:spPr>
          <a:xfrm>
            <a:off x="1097280" y="1736655"/>
            <a:ext cx="2500630" cy="331817"/>
          </a:xfrm>
        </p:spPr>
        <p:txBody>
          <a:bodyPr anchor="b"/>
          <a:lstStyle>
            <a:lvl1pPr marL="0" indent="0" algn="ctr">
              <a:buNone/>
              <a:defRPr sz="1400" b="1" baseline="0"/>
            </a:lvl1pPr>
            <a:lvl2pPr marL="353050" indent="0">
              <a:buNone/>
              <a:defRPr sz="1500" b="1"/>
            </a:lvl2pPr>
            <a:lvl3pPr marL="706100" indent="0">
              <a:buNone/>
              <a:defRPr sz="1400" b="1"/>
            </a:lvl3pPr>
            <a:lvl4pPr marL="1059150" indent="0">
              <a:buNone/>
              <a:defRPr sz="1200" b="1"/>
            </a:lvl4pPr>
            <a:lvl5pPr marL="1412199" indent="0">
              <a:buNone/>
              <a:defRPr sz="1200" b="1"/>
            </a:lvl5pPr>
            <a:lvl6pPr marL="1765249" indent="0">
              <a:buNone/>
              <a:defRPr sz="1200" b="1"/>
            </a:lvl6pPr>
            <a:lvl7pPr marL="2118299" indent="0">
              <a:buNone/>
              <a:defRPr sz="1200" b="1"/>
            </a:lvl7pPr>
            <a:lvl8pPr marL="2471349" indent="0">
              <a:buNone/>
              <a:defRPr sz="1200" b="1"/>
            </a:lvl8pPr>
            <a:lvl9pPr marL="2824399" indent="0">
              <a:buNone/>
              <a:defRPr sz="1200" b="1"/>
            </a:lvl9pPr>
          </a:lstStyle>
          <a:p>
            <a:pPr lvl="0"/>
            <a:r>
              <a:rPr lang="tr-TR"/>
              <a:t>Asıl metin stillerini düzenlemek için tıklatın</a:t>
            </a:r>
          </a:p>
        </p:txBody>
      </p:sp>
      <p:sp>
        <p:nvSpPr>
          <p:cNvPr id="5" name="Text Placeholder 4"/>
          <p:cNvSpPr>
            <a:spLocks noGrp="1"/>
          </p:cNvSpPr>
          <p:nvPr>
            <p:ph type="body" sz="quarter" idx="3"/>
          </p:nvPr>
        </p:nvSpPr>
        <p:spPr>
          <a:xfrm>
            <a:off x="3716020" y="1734414"/>
            <a:ext cx="2501900" cy="329404"/>
          </a:xfrm>
        </p:spPr>
        <p:txBody>
          <a:bodyPr anchor="b"/>
          <a:lstStyle>
            <a:lvl1pPr marL="0" indent="0" algn="ctr">
              <a:buNone/>
              <a:defRPr sz="1400" b="1" baseline="0"/>
            </a:lvl1pPr>
            <a:lvl2pPr marL="353050" indent="0">
              <a:buNone/>
              <a:defRPr sz="1500" b="1"/>
            </a:lvl2pPr>
            <a:lvl3pPr marL="706100" indent="0">
              <a:buNone/>
              <a:defRPr sz="1400" b="1"/>
            </a:lvl3pPr>
            <a:lvl4pPr marL="1059150" indent="0">
              <a:buNone/>
              <a:defRPr sz="1200" b="1"/>
            </a:lvl4pPr>
            <a:lvl5pPr marL="1412199" indent="0">
              <a:buNone/>
              <a:defRPr sz="1200" b="1"/>
            </a:lvl5pPr>
            <a:lvl6pPr marL="1765249" indent="0">
              <a:buNone/>
              <a:defRPr sz="1200" b="1"/>
            </a:lvl6pPr>
            <a:lvl7pPr marL="2118299" indent="0">
              <a:buNone/>
              <a:defRPr sz="1200" b="1"/>
            </a:lvl7pPr>
            <a:lvl8pPr marL="2471349" indent="0">
              <a:buNone/>
              <a:defRPr sz="1200" b="1"/>
            </a:lvl8pPr>
            <a:lvl9pPr marL="2824399" indent="0">
              <a:buNone/>
              <a:defRPr sz="1200" b="1"/>
            </a:lvl9pPr>
          </a:lstStyle>
          <a:p>
            <a:pPr lvl="0"/>
            <a:r>
              <a:rPr lang="tr-TR"/>
              <a:t>Asıl metin stillerini düzenlemek için tıklatın</a:t>
            </a:r>
          </a:p>
        </p:txBody>
      </p:sp>
      <p:sp>
        <p:nvSpPr>
          <p:cNvPr id="7" name="Date Placeholder 6"/>
          <p:cNvSpPr>
            <a:spLocks noGrp="1"/>
          </p:cNvSpPr>
          <p:nvPr>
            <p:ph type="dt" sz="half" idx="10"/>
          </p:nvPr>
        </p:nvSpPr>
        <p:spPr/>
        <p:txBody>
          <a:bodyPr/>
          <a:lstStyle/>
          <a:p>
            <a:fld id="{1D8BD707-D9CF-40AE-B4C6-C98DA3205C09}" type="datetimeFigureOut">
              <a:rPr lang="en-US" smtClean="0"/>
              <a:pPr/>
              <a:t>7/28/2025</a:t>
            </a:fld>
            <a:endParaRPr lang="en-US"/>
          </a:p>
        </p:txBody>
      </p:sp>
      <p:sp>
        <p:nvSpPr>
          <p:cNvPr id="8" name="Footer Placeholder 7"/>
          <p:cNvSpPr>
            <a:spLocks noGrp="1"/>
          </p:cNvSpPr>
          <p:nvPr>
            <p:ph type="ftr" sz="quarter" idx="11"/>
          </p:nvPr>
        </p:nvSpPr>
        <p:spPr/>
        <p:txBody>
          <a:bodyPr/>
          <a:lstStyle/>
          <a:p>
            <a:endParaRPr lang="tr-TR"/>
          </a:p>
        </p:txBody>
      </p:sp>
      <p:sp>
        <p:nvSpPr>
          <p:cNvPr id="9" name="Slide Number Placeholder 8"/>
          <p:cNvSpPr>
            <a:spLocks noGrp="1"/>
          </p:cNvSpPr>
          <p:nvPr>
            <p:ph type="sldNum" sz="quarter" idx="12"/>
          </p:nvPr>
        </p:nvSpPr>
        <p:spPr/>
        <p:txBody>
          <a:bodyPr/>
          <a:lstStyle/>
          <a:p>
            <a:pPr marL="38100">
              <a:lnSpc>
                <a:spcPct val="100000"/>
              </a:lnSpc>
            </a:pPr>
            <a:fld id="{81D60167-4931-47E6-BA6A-407CBD079E47}" type="slidenum">
              <a:rPr lang="tr-TR" smtClean="0"/>
              <a:pPr marL="38100">
                <a:lnSpc>
                  <a:spcPct val="100000"/>
                </a:lnSpc>
              </a:pPr>
              <a:t>‹#›</a:t>
            </a:fld>
            <a:endParaRPr lang="tr-TR" dirty="0"/>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Yalnızca Başlık">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tr-TR"/>
              <a:t>Asıl başlık stili için tıklatın</a:t>
            </a:r>
            <a:endParaRPr lang="en-US"/>
          </a:p>
        </p:txBody>
      </p:sp>
      <p:sp>
        <p:nvSpPr>
          <p:cNvPr id="3" name="Date Placeholder 2"/>
          <p:cNvSpPr>
            <a:spLocks noGrp="1"/>
          </p:cNvSpPr>
          <p:nvPr>
            <p:ph type="dt" sz="half" idx="10"/>
          </p:nvPr>
        </p:nvSpPr>
        <p:spPr/>
        <p:txBody>
          <a:bodyPr/>
          <a:lstStyle/>
          <a:p>
            <a:fld id="{1D8BD707-D9CF-40AE-B4C6-C98DA3205C09}" type="datetimeFigureOut">
              <a:rPr lang="en-US" smtClean="0"/>
              <a:pPr/>
              <a:t>7/28/2025</a:t>
            </a:fld>
            <a:endParaRPr lang="en-US"/>
          </a:p>
        </p:txBody>
      </p:sp>
      <p:sp>
        <p:nvSpPr>
          <p:cNvPr id="4" name="Footer Placeholder 3"/>
          <p:cNvSpPr>
            <a:spLocks noGrp="1"/>
          </p:cNvSpPr>
          <p:nvPr>
            <p:ph type="ftr" sz="quarter" idx="11"/>
          </p:nvPr>
        </p:nvSpPr>
        <p:spPr/>
        <p:txBody>
          <a:bodyPr/>
          <a:lstStyle/>
          <a:p>
            <a:endParaRPr lang="tr-TR"/>
          </a:p>
        </p:txBody>
      </p:sp>
      <p:sp>
        <p:nvSpPr>
          <p:cNvPr id="5" name="Slide Number Placeholder 4"/>
          <p:cNvSpPr>
            <a:spLocks noGrp="1"/>
          </p:cNvSpPr>
          <p:nvPr>
            <p:ph type="sldNum" sz="quarter" idx="12"/>
          </p:nvPr>
        </p:nvSpPr>
        <p:spPr/>
        <p:txBody>
          <a:bodyPr/>
          <a:lstStyle/>
          <a:p>
            <a:pPr marL="38100">
              <a:lnSpc>
                <a:spcPct val="100000"/>
              </a:lnSpc>
            </a:pPr>
            <a:fld id="{81D60167-4931-47E6-BA6A-407CBD079E47}" type="slidenum">
              <a:rPr lang="tr-TR" smtClean="0"/>
              <a:pPr marL="38100">
                <a:lnSpc>
                  <a:spcPct val="100000"/>
                </a:lnSpc>
              </a:pPr>
              <a:t>‹#›</a:t>
            </a:fld>
            <a:endParaRPr lang="tr-TR" dirty="0"/>
          </a:p>
        </p:txBody>
      </p:sp>
      <p:pic>
        <p:nvPicPr>
          <p:cNvPr id="7" name="Picture 6" descr="flourish2.png"/>
          <p:cNvPicPr>
            <a:picLocks noChangeAspect="1"/>
          </p:cNvPicPr>
          <p:nvPr/>
        </p:nvPicPr>
        <p:blipFill>
          <a:blip r:embed="rId2">
            <a:duotone>
              <a:prstClr val="black"/>
              <a:schemeClr val="tx2">
                <a:tint val="45000"/>
                <a:satMod val="400000"/>
              </a:schemeClr>
            </a:duotone>
            <a:lum bright="-14000"/>
          </a:blip>
          <a:stretch>
            <a:fillRect/>
          </a:stretch>
        </p:blipFill>
        <p:spPr>
          <a:xfrm>
            <a:off x="0" y="1189889"/>
            <a:ext cx="7315200" cy="685698"/>
          </a:xfrm>
          <a:prstGeom prst="rect">
            <a:avLst/>
          </a:prstGeom>
        </p:spPr>
      </p:pic>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oş">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1D8BD707-D9CF-40AE-B4C6-C98DA3205C09}" type="datetimeFigureOut">
              <a:rPr lang="en-US" smtClean="0"/>
              <a:pPr/>
              <a:t>7/28/2025</a:t>
            </a:fld>
            <a:endParaRPr lang="en-US"/>
          </a:p>
        </p:txBody>
      </p:sp>
      <p:sp>
        <p:nvSpPr>
          <p:cNvPr id="6" name="Footer Placeholder 5"/>
          <p:cNvSpPr>
            <a:spLocks noGrp="1"/>
          </p:cNvSpPr>
          <p:nvPr>
            <p:ph type="ftr" sz="quarter" idx="11"/>
          </p:nvPr>
        </p:nvSpPr>
        <p:spPr/>
        <p:txBody>
          <a:bodyPr/>
          <a:lstStyle/>
          <a:p>
            <a:endParaRPr lang="tr-TR"/>
          </a:p>
        </p:txBody>
      </p:sp>
      <p:sp>
        <p:nvSpPr>
          <p:cNvPr id="7" name="Slide Number Placeholder 6"/>
          <p:cNvSpPr>
            <a:spLocks noGrp="1"/>
          </p:cNvSpPr>
          <p:nvPr>
            <p:ph type="sldNum" sz="quarter" idx="12"/>
          </p:nvPr>
        </p:nvSpPr>
        <p:spPr/>
        <p:txBody>
          <a:bodyPr/>
          <a:lstStyle/>
          <a:p>
            <a:pPr marL="38100">
              <a:lnSpc>
                <a:spcPct val="100000"/>
              </a:lnSpc>
            </a:pPr>
            <a:fld id="{81D60167-4931-47E6-BA6A-407CBD079E47}" type="slidenum">
              <a:rPr lang="tr-TR" smtClean="0"/>
              <a:pPr marL="38100">
                <a:lnSpc>
                  <a:spcPct val="100000"/>
                </a:lnSpc>
              </a:pPr>
              <a:t>‹#›</a:t>
            </a:fld>
            <a:endParaRPr lang="tr-TR" dirty="0"/>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Başlıklı İçerik">
    <p:spTree>
      <p:nvGrpSpPr>
        <p:cNvPr id="1" name=""/>
        <p:cNvGrpSpPr/>
        <p:nvPr/>
      </p:nvGrpSpPr>
      <p:grpSpPr>
        <a:xfrm>
          <a:off x="0" y="0"/>
          <a:ext cx="0" cy="0"/>
          <a:chOff x="0" y="0"/>
          <a:chExt cx="0" cy="0"/>
        </a:xfrm>
      </p:grpSpPr>
      <p:sp>
        <p:nvSpPr>
          <p:cNvPr id="2" name="Title 1"/>
          <p:cNvSpPr>
            <a:spLocks noGrp="1"/>
          </p:cNvSpPr>
          <p:nvPr>
            <p:ph type="title"/>
          </p:nvPr>
        </p:nvSpPr>
        <p:spPr>
          <a:xfrm>
            <a:off x="3962401" y="1232465"/>
            <a:ext cx="2255519" cy="440699"/>
          </a:xfrm>
        </p:spPr>
        <p:txBody>
          <a:bodyPr anchor="b">
            <a:noAutofit/>
          </a:bodyPr>
          <a:lstStyle>
            <a:lvl1pPr algn="ctr">
              <a:defRPr sz="1300" b="1" cap="all" spc="0" baseline="0"/>
            </a:lvl1pPr>
          </a:lstStyle>
          <a:p>
            <a:r>
              <a:rPr lang="tr-TR"/>
              <a:t>Asıl başlık stili için tıklatın</a:t>
            </a:r>
            <a:endParaRPr lang="en-US" dirty="0"/>
          </a:p>
        </p:txBody>
      </p:sp>
      <p:sp>
        <p:nvSpPr>
          <p:cNvPr id="4" name="Text Placeholder 3"/>
          <p:cNvSpPr>
            <a:spLocks noGrp="1"/>
          </p:cNvSpPr>
          <p:nvPr>
            <p:ph type="body" sz="half" idx="2"/>
          </p:nvPr>
        </p:nvSpPr>
        <p:spPr>
          <a:xfrm>
            <a:off x="3962401" y="1673164"/>
            <a:ext cx="2255519" cy="2136272"/>
          </a:xfrm>
        </p:spPr>
        <p:txBody>
          <a:bodyPr/>
          <a:lstStyle>
            <a:lvl1pPr marL="0" indent="0" algn="ctr">
              <a:buNone/>
              <a:defRPr sz="1100"/>
            </a:lvl1pPr>
            <a:lvl2pPr marL="353050" indent="0">
              <a:buNone/>
              <a:defRPr sz="900"/>
            </a:lvl2pPr>
            <a:lvl3pPr marL="706100" indent="0">
              <a:buNone/>
              <a:defRPr sz="800"/>
            </a:lvl3pPr>
            <a:lvl4pPr marL="1059150" indent="0">
              <a:buNone/>
              <a:defRPr sz="700"/>
            </a:lvl4pPr>
            <a:lvl5pPr marL="1412199" indent="0">
              <a:buNone/>
              <a:defRPr sz="700"/>
            </a:lvl5pPr>
            <a:lvl6pPr marL="1765249" indent="0">
              <a:buNone/>
              <a:defRPr sz="700"/>
            </a:lvl6pPr>
            <a:lvl7pPr marL="2118299" indent="0">
              <a:buNone/>
              <a:defRPr sz="700"/>
            </a:lvl7pPr>
            <a:lvl8pPr marL="2471349" indent="0">
              <a:buNone/>
              <a:defRPr sz="700"/>
            </a:lvl8pPr>
            <a:lvl9pPr marL="2824399" indent="0">
              <a:buNone/>
              <a:defRPr sz="700"/>
            </a:lvl9pPr>
          </a:lstStyle>
          <a:p>
            <a:pPr lvl="0"/>
            <a:r>
              <a:rPr lang="tr-TR"/>
              <a:t>Asıl metin stillerini düzenlemek için tıklatın</a:t>
            </a:r>
          </a:p>
        </p:txBody>
      </p:sp>
      <p:sp>
        <p:nvSpPr>
          <p:cNvPr id="5" name="Date Placeholder 4"/>
          <p:cNvSpPr>
            <a:spLocks noGrp="1"/>
          </p:cNvSpPr>
          <p:nvPr>
            <p:ph type="dt" sz="half" idx="10"/>
          </p:nvPr>
        </p:nvSpPr>
        <p:spPr/>
        <p:txBody>
          <a:bodyPr/>
          <a:lstStyle/>
          <a:p>
            <a:fld id="{1D8BD707-D9CF-40AE-B4C6-C98DA3205C09}" type="datetimeFigureOut">
              <a:rPr lang="en-US" smtClean="0"/>
              <a:pPr/>
              <a:t>7/28/2025</a:t>
            </a:fld>
            <a:endParaRPr lang="en-US"/>
          </a:p>
        </p:txBody>
      </p:sp>
      <p:sp>
        <p:nvSpPr>
          <p:cNvPr id="6" name="Footer Placeholder 5"/>
          <p:cNvSpPr>
            <a:spLocks noGrp="1"/>
          </p:cNvSpPr>
          <p:nvPr>
            <p:ph type="ftr" sz="quarter" idx="11"/>
          </p:nvPr>
        </p:nvSpPr>
        <p:spPr/>
        <p:txBody>
          <a:bodyPr/>
          <a:lstStyle/>
          <a:p>
            <a:endParaRPr lang="tr-TR"/>
          </a:p>
        </p:txBody>
      </p:sp>
      <p:sp>
        <p:nvSpPr>
          <p:cNvPr id="7" name="Slide Number Placeholder 6"/>
          <p:cNvSpPr>
            <a:spLocks noGrp="1"/>
          </p:cNvSpPr>
          <p:nvPr>
            <p:ph type="sldNum" sz="quarter" idx="12"/>
          </p:nvPr>
        </p:nvSpPr>
        <p:spPr/>
        <p:txBody>
          <a:bodyPr/>
          <a:lstStyle/>
          <a:p>
            <a:pPr marL="38100">
              <a:lnSpc>
                <a:spcPct val="100000"/>
              </a:lnSpc>
            </a:pPr>
            <a:fld id="{81D60167-4931-47E6-BA6A-407CBD079E47}" type="slidenum">
              <a:rPr lang="tr-TR" smtClean="0"/>
              <a:pPr marL="38100">
                <a:lnSpc>
                  <a:spcPct val="100000"/>
                </a:lnSpc>
              </a:pPr>
              <a:t>‹#›</a:t>
            </a:fld>
            <a:endParaRPr lang="tr-TR" dirty="0"/>
          </a:p>
        </p:txBody>
      </p:sp>
      <p:sp>
        <p:nvSpPr>
          <p:cNvPr id="9" name="Content Placeholder 8"/>
          <p:cNvSpPr>
            <a:spLocks noGrp="1"/>
          </p:cNvSpPr>
          <p:nvPr>
            <p:ph sz="quarter" idx="13"/>
          </p:nvPr>
        </p:nvSpPr>
        <p:spPr>
          <a:xfrm>
            <a:off x="1097280" y="1232465"/>
            <a:ext cx="2621280" cy="2576971"/>
          </a:xfrm>
        </p:spPr>
        <p:txBody>
          <a:bodyPr/>
          <a:lstStyle/>
          <a:p>
            <a:pPr lvl="0"/>
            <a:r>
              <a:rPr lang="tr-TR"/>
              <a:t>Asıl metin stillerini düzenlemek için tıklatın</a:t>
            </a:r>
          </a:p>
          <a:p>
            <a:pPr lvl="1"/>
            <a:r>
              <a:rPr lang="tr-TR"/>
              <a:t>İkinci düzey</a:t>
            </a:r>
          </a:p>
          <a:p>
            <a:pPr lvl="2"/>
            <a:r>
              <a:rPr lang="tr-TR"/>
              <a:t>Üçüncü düzey</a:t>
            </a:r>
          </a:p>
          <a:p>
            <a:pPr lvl="3"/>
            <a:r>
              <a:rPr lang="tr-TR"/>
              <a:t>Dördüncü düzey</a:t>
            </a:r>
          </a:p>
          <a:p>
            <a:pPr lvl="4"/>
            <a:r>
              <a:rPr lang="tr-TR"/>
              <a:t>Beşinci düzey</a:t>
            </a:r>
            <a:endParaRPr lang="en-US" dirty="0"/>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Başlıklı Resim">
    <p:spTree>
      <p:nvGrpSpPr>
        <p:cNvPr id="1" name=""/>
        <p:cNvGrpSpPr/>
        <p:nvPr/>
      </p:nvGrpSpPr>
      <p:grpSpPr>
        <a:xfrm>
          <a:off x="0" y="0"/>
          <a:ext cx="0" cy="0"/>
          <a:chOff x="0" y="0"/>
          <a:chExt cx="0" cy="0"/>
        </a:xfrm>
      </p:grpSpPr>
      <p:sp>
        <p:nvSpPr>
          <p:cNvPr id="10" name="Plaque 9"/>
          <p:cNvSpPr/>
          <p:nvPr/>
        </p:nvSpPr>
        <p:spPr>
          <a:xfrm>
            <a:off x="1170432" y="1357952"/>
            <a:ext cx="2472538" cy="2272216"/>
          </a:xfrm>
          <a:prstGeom prst="plaque">
            <a:avLst>
              <a:gd name="adj" fmla="val 8438"/>
            </a:avLst>
          </a:prstGeom>
          <a:noFill/>
          <a:ln w="9525">
            <a:solidFill>
              <a:schemeClr val="tx2">
                <a:alpha val="17000"/>
              </a:schemeClr>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70610" tIns="35305" rIns="70610" bIns="35305" rtlCol="0" anchor="ctr"/>
          <a:lstStyle/>
          <a:p>
            <a:pPr algn="ctr"/>
            <a:endParaRPr lang="en-US"/>
          </a:p>
        </p:txBody>
      </p:sp>
      <p:sp>
        <p:nvSpPr>
          <p:cNvPr id="2" name="Title 1"/>
          <p:cNvSpPr>
            <a:spLocks noGrp="1"/>
          </p:cNvSpPr>
          <p:nvPr>
            <p:ph type="title"/>
          </p:nvPr>
        </p:nvSpPr>
        <p:spPr>
          <a:xfrm>
            <a:off x="3962400" y="1232465"/>
            <a:ext cx="2255520" cy="440699"/>
          </a:xfrm>
        </p:spPr>
        <p:txBody>
          <a:bodyPr anchor="b">
            <a:noAutofit/>
          </a:bodyPr>
          <a:lstStyle>
            <a:lvl1pPr algn="ctr">
              <a:defRPr sz="1300" b="1" cap="all" spc="0" baseline="0"/>
            </a:lvl1pPr>
          </a:lstStyle>
          <a:p>
            <a:r>
              <a:rPr lang="tr-TR"/>
              <a:t>Asıl başlık stili için tıklatın</a:t>
            </a:r>
            <a:endParaRPr lang="en-US" dirty="0"/>
          </a:p>
        </p:txBody>
      </p:sp>
      <p:sp>
        <p:nvSpPr>
          <p:cNvPr id="3" name="Picture Placeholder 2"/>
          <p:cNvSpPr>
            <a:spLocks noGrp="1"/>
          </p:cNvSpPr>
          <p:nvPr>
            <p:ph type="pic" idx="1"/>
          </p:nvPr>
        </p:nvSpPr>
        <p:spPr>
          <a:xfrm>
            <a:off x="1219200" y="1400528"/>
            <a:ext cx="2377440" cy="2184823"/>
          </a:xfrm>
          <a:prstGeom prst="plaque">
            <a:avLst>
              <a:gd name="adj" fmla="val 8341"/>
            </a:avLst>
          </a:prstGeom>
          <a:solidFill>
            <a:schemeClr val="bg1">
              <a:lumMod val="95000"/>
              <a:alpha val="35000"/>
            </a:schemeClr>
          </a:solidFill>
          <a:ln w="98425" cmpd="thinThick">
            <a:noFill/>
            <a:bevel/>
          </a:ln>
        </p:spPr>
        <p:txBody>
          <a:bodyPr>
            <a:normAutofit/>
          </a:bodyPr>
          <a:lstStyle>
            <a:lvl1pPr marL="0" indent="0" algn="ctr">
              <a:buNone/>
              <a:defRPr sz="1400" baseline="0">
                <a:solidFill>
                  <a:schemeClr val="tx2"/>
                </a:solidFill>
              </a:defRPr>
            </a:lvl1pPr>
            <a:lvl2pPr marL="353050" indent="0">
              <a:buNone/>
              <a:defRPr sz="2200"/>
            </a:lvl2pPr>
            <a:lvl3pPr marL="706100" indent="0">
              <a:buNone/>
              <a:defRPr sz="1900"/>
            </a:lvl3pPr>
            <a:lvl4pPr marL="1059150" indent="0">
              <a:buNone/>
              <a:defRPr sz="1500"/>
            </a:lvl4pPr>
            <a:lvl5pPr marL="1412199" indent="0">
              <a:buNone/>
              <a:defRPr sz="1500"/>
            </a:lvl5pPr>
            <a:lvl6pPr marL="1765249" indent="0">
              <a:buNone/>
              <a:defRPr sz="1500"/>
            </a:lvl6pPr>
            <a:lvl7pPr marL="2118299" indent="0">
              <a:buNone/>
              <a:defRPr sz="1500"/>
            </a:lvl7pPr>
            <a:lvl8pPr marL="2471349" indent="0">
              <a:buNone/>
              <a:defRPr sz="1500"/>
            </a:lvl8pPr>
            <a:lvl9pPr marL="2824399" indent="0">
              <a:buNone/>
              <a:defRPr sz="1500"/>
            </a:lvl9pPr>
          </a:lstStyle>
          <a:p>
            <a:r>
              <a:rPr lang="tr-TR"/>
              <a:t>Resim eklemek için simgeyi tıklatın</a:t>
            </a:r>
            <a:endParaRPr lang="en-US" dirty="0"/>
          </a:p>
        </p:txBody>
      </p:sp>
      <p:sp>
        <p:nvSpPr>
          <p:cNvPr id="4" name="Text Placeholder 3"/>
          <p:cNvSpPr>
            <a:spLocks noGrp="1"/>
          </p:cNvSpPr>
          <p:nvPr>
            <p:ph type="body" sz="half" idx="2"/>
          </p:nvPr>
        </p:nvSpPr>
        <p:spPr>
          <a:xfrm>
            <a:off x="3962400" y="1673911"/>
            <a:ext cx="2255520" cy="2113863"/>
          </a:xfrm>
        </p:spPr>
        <p:txBody>
          <a:bodyPr/>
          <a:lstStyle>
            <a:lvl1pPr marL="0" indent="0" algn="ctr">
              <a:buNone/>
              <a:defRPr sz="1100"/>
            </a:lvl1pPr>
            <a:lvl2pPr marL="353050" indent="0">
              <a:buNone/>
              <a:defRPr sz="900"/>
            </a:lvl2pPr>
            <a:lvl3pPr marL="706100" indent="0">
              <a:buNone/>
              <a:defRPr sz="800"/>
            </a:lvl3pPr>
            <a:lvl4pPr marL="1059150" indent="0">
              <a:buNone/>
              <a:defRPr sz="700"/>
            </a:lvl4pPr>
            <a:lvl5pPr marL="1412199" indent="0">
              <a:buNone/>
              <a:defRPr sz="700"/>
            </a:lvl5pPr>
            <a:lvl6pPr marL="1765249" indent="0">
              <a:buNone/>
              <a:defRPr sz="700"/>
            </a:lvl6pPr>
            <a:lvl7pPr marL="2118299" indent="0">
              <a:buNone/>
              <a:defRPr sz="700"/>
            </a:lvl7pPr>
            <a:lvl8pPr marL="2471349" indent="0">
              <a:buNone/>
              <a:defRPr sz="700"/>
            </a:lvl8pPr>
            <a:lvl9pPr marL="2824399" indent="0">
              <a:buNone/>
              <a:defRPr sz="700"/>
            </a:lvl9pPr>
          </a:lstStyle>
          <a:p>
            <a:pPr lvl="0"/>
            <a:r>
              <a:rPr lang="tr-TR"/>
              <a:t>Asıl metin stillerini düzenlemek için tıklatın</a:t>
            </a:r>
          </a:p>
        </p:txBody>
      </p:sp>
      <p:sp>
        <p:nvSpPr>
          <p:cNvPr id="5" name="Date Placeholder 4"/>
          <p:cNvSpPr>
            <a:spLocks noGrp="1"/>
          </p:cNvSpPr>
          <p:nvPr>
            <p:ph type="dt" sz="half" idx="10"/>
          </p:nvPr>
        </p:nvSpPr>
        <p:spPr/>
        <p:txBody>
          <a:bodyPr/>
          <a:lstStyle/>
          <a:p>
            <a:fld id="{1D8BD707-D9CF-40AE-B4C6-C98DA3205C09}" type="datetimeFigureOut">
              <a:rPr lang="en-US" smtClean="0"/>
              <a:pPr/>
              <a:t>7/28/2025</a:t>
            </a:fld>
            <a:endParaRPr lang="en-US"/>
          </a:p>
        </p:txBody>
      </p:sp>
      <p:sp>
        <p:nvSpPr>
          <p:cNvPr id="6" name="Footer Placeholder 5"/>
          <p:cNvSpPr>
            <a:spLocks noGrp="1"/>
          </p:cNvSpPr>
          <p:nvPr>
            <p:ph type="ftr" sz="quarter" idx="11"/>
          </p:nvPr>
        </p:nvSpPr>
        <p:spPr/>
        <p:txBody>
          <a:bodyPr/>
          <a:lstStyle/>
          <a:p>
            <a:endParaRPr lang="tr-TR"/>
          </a:p>
        </p:txBody>
      </p:sp>
      <p:sp>
        <p:nvSpPr>
          <p:cNvPr id="7" name="Slide Number Placeholder 6"/>
          <p:cNvSpPr>
            <a:spLocks noGrp="1"/>
          </p:cNvSpPr>
          <p:nvPr>
            <p:ph type="sldNum" sz="quarter" idx="12"/>
          </p:nvPr>
        </p:nvSpPr>
        <p:spPr/>
        <p:txBody>
          <a:bodyPr/>
          <a:lstStyle/>
          <a:p>
            <a:pPr marL="38100">
              <a:lnSpc>
                <a:spcPct val="100000"/>
              </a:lnSpc>
            </a:pPr>
            <a:fld id="{81D60167-4931-47E6-BA6A-407CBD079E47}" type="slidenum">
              <a:rPr lang="tr-TR" smtClean="0"/>
              <a:pPr marL="38100">
                <a:lnSpc>
                  <a:spcPct val="100000"/>
                </a:lnSpc>
              </a:pPr>
              <a:t>‹#›</a:t>
            </a:fld>
            <a:endParaRPr lang="tr-TR" dirty="0"/>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2.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8" name="Picture 7" descr="window3.png"/>
          <p:cNvPicPr>
            <a:picLocks noChangeAspect="1"/>
          </p:cNvPicPr>
          <p:nvPr/>
        </p:nvPicPr>
        <p:blipFill>
          <a:blip r:embed="rId14"/>
          <a:stretch>
            <a:fillRect/>
          </a:stretch>
        </p:blipFill>
        <p:spPr>
          <a:xfrm>
            <a:off x="0" y="0"/>
            <a:ext cx="7315200" cy="5041900"/>
          </a:xfrm>
          <a:prstGeom prst="rect">
            <a:avLst/>
          </a:prstGeom>
        </p:spPr>
      </p:pic>
      <p:sp>
        <p:nvSpPr>
          <p:cNvPr id="2" name="Title Placeholder 1"/>
          <p:cNvSpPr>
            <a:spLocks noGrp="1"/>
          </p:cNvSpPr>
          <p:nvPr>
            <p:ph type="title"/>
          </p:nvPr>
        </p:nvSpPr>
        <p:spPr>
          <a:xfrm>
            <a:off x="1097280" y="952359"/>
            <a:ext cx="5120640" cy="504190"/>
          </a:xfrm>
          <a:prstGeom prst="rect">
            <a:avLst/>
          </a:prstGeom>
        </p:spPr>
        <p:txBody>
          <a:bodyPr vert="horz" lIns="70610" tIns="35305" rIns="70610" bIns="35305" rtlCol="0" anchor="b" anchorCtr="0">
            <a:normAutofit/>
          </a:bodyPr>
          <a:lstStyle/>
          <a:p>
            <a:r>
              <a:rPr lang="tr-TR"/>
              <a:t>Asıl başlık stili için tıklatın</a:t>
            </a:r>
            <a:endParaRPr lang="en-US" dirty="0"/>
          </a:p>
        </p:txBody>
      </p:sp>
      <p:sp>
        <p:nvSpPr>
          <p:cNvPr id="3" name="Text Placeholder 2"/>
          <p:cNvSpPr>
            <a:spLocks noGrp="1"/>
          </p:cNvSpPr>
          <p:nvPr>
            <p:ph type="body" idx="1"/>
          </p:nvPr>
        </p:nvSpPr>
        <p:spPr>
          <a:xfrm>
            <a:off x="1097280" y="1512570"/>
            <a:ext cx="5120640" cy="2520951"/>
          </a:xfrm>
          <a:prstGeom prst="rect">
            <a:avLst/>
          </a:prstGeom>
        </p:spPr>
        <p:txBody>
          <a:bodyPr vert="horz" lIns="70610" tIns="35305" rIns="70610" bIns="35305" rtlCol="0">
            <a:normAutofit/>
          </a:bodyPr>
          <a:lstStyle/>
          <a:p>
            <a:pPr lvl="0"/>
            <a:r>
              <a:rPr lang="tr-TR"/>
              <a:t>Asıl metin stillerini düzenlemek için tıklatın</a:t>
            </a:r>
          </a:p>
          <a:p>
            <a:pPr lvl="1"/>
            <a:r>
              <a:rPr lang="tr-TR"/>
              <a:t>İkinci düzey</a:t>
            </a:r>
          </a:p>
          <a:p>
            <a:pPr lvl="2"/>
            <a:r>
              <a:rPr lang="tr-TR"/>
              <a:t>Üçüncü düzey</a:t>
            </a:r>
          </a:p>
          <a:p>
            <a:pPr lvl="3"/>
            <a:r>
              <a:rPr lang="tr-TR"/>
              <a:t>Dördüncü düzey</a:t>
            </a:r>
          </a:p>
          <a:p>
            <a:pPr lvl="4"/>
            <a:r>
              <a:rPr lang="tr-TR"/>
              <a:t>Beşinci düzey</a:t>
            </a:r>
            <a:endParaRPr lang="en-US" dirty="0"/>
          </a:p>
        </p:txBody>
      </p:sp>
      <p:sp>
        <p:nvSpPr>
          <p:cNvPr id="4" name="Date Placeholder 3"/>
          <p:cNvSpPr>
            <a:spLocks noGrp="1"/>
          </p:cNvSpPr>
          <p:nvPr>
            <p:ph type="dt" sz="half" idx="2"/>
          </p:nvPr>
        </p:nvSpPr>
        <p:spPr bwMode="white">
          <a:xfrm>
            <a:off x="243840" y="4673095"/>
            <a:ext cx="1706880" cy="268434"/>
          </a:xfrm>
          <a:prstGeom prst="rect">
            <a:avLst/>
          </a:prstGeom>
          <a:ln>
            <a:noFill/>
          </a:ln>
        </p:spPr>
        <p:txBody>
          <a:bodyPr vert="horz" lIns="70610" tIns="35305" rIns="70610" bIns="35305" rtlCol="0" anchor="ctr"/>
          <a:lstStyle>
            <a:lvl1pPr algn="l">
              <a:defRPr sz="800" baseline="0">
                <a:solidFill>
                  <a:schemeClr val="accent1">
                    <a:lumMod val="60000"/>
                    <a:lumOff val="40000"/>
                  </a:schemeClr>
                </a:solidFill>
              </a:defRPr>
            </a:lvl1pPr>
          </a:lstStyle>
          <a:p>
            <a:fld id="{1D8BD707-D9CF-40AE-B4C6-C98DA3205C09}" type="datetimeFigureOut">
              <a:rPr lang="en-US" smtClean="0"/>
              <a:pPr/>
              <a:t>7/28/2025</a:t>
            </a:fld>
            <a:endParaRPr lang="en-US"/>
          </a:p>
        </p:txBody>
      </p:sp>
      <p:sp>
        <p:nvSpPr>
          <p:cNvPr id="5" name="Footer Placeholder 4"/>
          <p:cNvSpPr>
            <a:spLocks noGrp="1"/>
          </p:cNvSpPr>
          <p:nvPr>
            <p:ph type="ftr" sz="quarter" idx="3"/>
          </p:nvPr>
        </p:nvSpPr>
        <p:spPr bwMode="white">
          <a:xfrm>
            <a:off x="2377440" y="4673095"/>
            <a:ext cx="2560320" cy="268434"/>
          </a:xfrm>
          <a:prstGeom prst="rect">
            <a:avLst/>
          </a:prstGeom>
        </p:spPr>
        <p:txBody>
          <a:bodyPr vert="horz" lIns="70610" tIns="35305" rIns="70610" bIns="35305" rtlCol="0" anchor="ctr"/>
          <a:lstStyle>
            <a:lvl1pPr algn="ctr">
              <a:defRPr sz="800" baseline="0">
                <a:solidFill>
                  <a:schemeClr val="accent1">
                    <a:lumMod val="60000"/>
                    <a:lumOff val="40000"/>
                  </a:schemeClr>
                </a:solidFill>
              </a:defRPr>
            </a:lvl1pPr>
          </a:lstStyle>
          <a:p>
            <a:endParaRPr lang="tr-TR"/>
          </a:p>
        </p:txBody>
      </p:sp>
      <p:sp>
        <p:nvSpPr>
          <p:cNvPr id="6" name="Slide Number Placeholder 5"/>
          <p:cNvSpPr>
            <a:spLocks noGrp="1"/>
          </p:cNvSpPr>
          <p:nvPr>
            <p:ph type="sldNum" sz="quarter" idx="4"/>
          </p:nvPr>
        </p:nvSpPr>
        <p:spPr bwMode="white">
          <a:xfrm>
            <a:off x="5340096" y="4678884"/>
            <a:ext cx="1706880" cy="268434"/>
          </a:xfrm>
          <a:prstGeom prst="rect">
            <a:avLst/>
          </a:prstGeom>
        </p:spPr>
        <p:txBody>
          <a:bodyPr vert="horz" lIns="70610" tIns="35305" rIns="70610" bIns="35305" rtlCol="0" anchor="ctr"/>
          <a:lstStyle>
            <a:lvl1pPr algn="r">
              <a:defRPr sz="900" b="1" baseline="0">
                <a:solidFill>
                  <a:schemeClr val="accent1">
                    <a:lumMod val="60000"/>
                    <a:lumOff val="40000"/>
                  </a:schemeClr>
                </a:solidFill>
              </a:defRPr>
            </a:lvl1pPr>
          </a:lstStyle>
          <a:p>
            <a:pPr marL="38100">
              <a:lnSpc>
                <a:spcPct val="100000"/>
              </a:lnSpc>
            </a:pPr>
            <a:fld id="{81D60167-4931-47E6-BA6A-407CBD079E47}" type="slidenum">
              <a:rPr lang="tr-TR" smtClean="0"/>
              <a:pPr marL="38100">
                <a:lnSpc>
                  <a:spcPct val="100000"/>
                </a:lnSpc>
              </a:pPr>
              <a:t>‹#›</a:t>
            </a:fld>
            <a:endParaRPr lang="tr-TR" dirty="0"/>
          </a:p>
        </p:txBody>
      </p:sp>
    </p:spTree>
  </p:cSld>
  <p:clrMap bg1="lt1" tx1="dk1" bg2="lt2" tx2="dk2" accent1="accent1" accent2="accent2" accent3="accent3" accent4="accent4" accent5="accent5" accent6="accent6" hlink="hlink" folHlink="folHlink"/>
  <p:sldLayoutIdLst>
    <p:sldLayoutId id="2147483668" r:id="rId1"/>
    <p:sldLayoutId id="2147483669" r:id="rId2"/>
    <p:sldLayoutId id="2147483670" r:id="rId3"/>
    <p:sldLayoutId id="2147483671" r:id="rId4"/>
    <p:sldLayoutId id="2147483672" r:id="rId5"/>
    <p:sldLayoutId id="2147483673" r:id="rId6"/>
    <p:sldLayoutId id="2147483674" r:id="rId7"/>
    <p:sldLayoutId id="2147483675" r:id="rId8"/>
    <p:sldLayoutId id="2147483676" r:id="rId9"/>
    <p:sldLayoutId id="2147483677" r:id="rId10"/>
    <p:sldLayoutId id="2147483678" r:id="rId11"/>
    <p:sldLayoutId id="2147483680" r:id="rId12"/>
  </p:sldLayoutIdLst>
  <p:txStyles>
    <p:titleStyle>
      <a:lvl1pPr algn="ctr" defTabSz="706100" rtl="0" eaLnBrk="1" latinLnBrk="0" hangingPunct="1">
        <a:spcBef>
          <a:spcPct val="0"/>
        </a:spcBef>
        <a:buNone/>
        <a:defRPr sz="2800" kern="1200" cap="all" spc="232" baseline="0">
          <a:solidFill>
            <a:schemeClr val="tx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0" indent="-211830" algn="l" defTabSz="706100" rtl="0" eaLnBrk="1" latinLnBrk="0" hangingPunct="1">
        <a:lnSpc>
          <a:spcPct val="150000"/>
        </a:lnSpc>
        <a:spcBef>
          <a:spcPct val="20000"/>
        </a:spcBef>
        <a:buClrTx/>
        <a:buFont typeface="Wingdings" pitchFamily="2" charset="2"/>
        <a:buChar char="v"/>
        <a:defRPr sz="1400" kern="1200" baseline="0">
          <a:solidFill>
            <a:schemeClr val="tx1"/>
          </a:solidFill>
          <a:latin typeface="+mn-lt"/>
          <a:ea typeface="+mn-ea"/>
          <a:cs typeface="+mn-cs"/>
        </a:defRPr>
      </a:lvl1pPr>
      <a:lvl2pPr marL="573706" indent="-176525" algn="l" defTabSz="706100" rtl="0" eaLnBrk="1" latinLnBrk="0" hangingPunct="1">
        <a:spcBef>
          <a:spcPct val="20000"/>
        </a:spcBef>
        <a:buClrTx/>
        <a:buFont typeface="Arial" pitchFamily="34" charset="0"/>
        <a:buChar char="•"/>
        <a:defRPr sz="1200" kern="1200" baseline="0">
          <a:solidFill>
            <a:schemeClr val="tx1"/>
          </a:solidFill>
          <a:latin typeface="+mn-lt"/>
          <a:ea typeface="+mn-ea"/>
          <a:cs typeface="+mn-cs"/>
        </a:defRPr>
      </a:lvl2pPr>
      <a:lvl3pPr marL="882625" indent="-176525" algn="l" defTabSz="706100" rtl="0" eaLnBrk="1" latinLnBrk="0" hangingPunct="1">
        <a:spcBef>
          <a:spcPct val="20000"/>
        </a:spcBef>
        <a:buClrTx/>
        <a:buFont typeface="Arial" pitchFamily="34" charset="0"/>
        <a:buChar char="•"/>
        <a:defRPr sz="1100" kern="1200" baseline="0">
          <a:solidFill>
            <a:schemeClr val="tx1"/>
          </a:solidFill>
          <a:latin typeface="+mn-lt"/>
          <a:ea typeface="+mn-ea"/>
          <a:cs typeface="+mn-cs"/>
        </a:defRPr>
      </a:lvl3pPr>
      <a:lvl4pPr marL="1235674" indent="-176525" algn="l" defTabSz="706100" rtl="0" eaLnBrk="1" latinLnBrk="0" hangingPunct="1">
        <a:spcBef>
          <a:spcPct val="20000"/>
        </a:spcBef>
        <a:buClrTx/>
        <a:buFont typeface="Arial" pitchFamily="34" charset="0"/>
        <a:buChar char="•"/>
        <a:defRPr sz="1100" kern="1200" baseline="0">
          <a:solidFill>
            <a:schemeClr val="tx1"/>
          </a:solidFill>
          <a:latin typeface="+mn-lt"/>
          <a:ea typeface="+mn-ea"/>
          <a:cs typeface="+mn-cs"/>
        </a:defRPr>
      </a:lvl4pPr>
      <a:lvl5pPr marL="1588724" indent="-176525" algn="l" defTabSz="706100" rtl="0" eaLnBrk="1" latinLnBrk="0" hangingPunct="1">
        <a:spcBef>
          <a:spcPct val="20000"/>
        </a:spcBef>
        <a:buClrTx/>
        <a:buFont typeface="Arial" pitchFamily="34" charset="0"/>
        <a:buChar char="•"/>
        <a:defRPr sz="1100" kern="1200" baseline="0">
          <a:solidFill>
            <a:schemeClr val="tx1"/>
          </a:solidFill>
          <a:latin typeface="+mn-lt"/>
          <a:ea typeface="+mn-ea"/>
          <a:cs typeface="+mn-cs"/>
        </a:defRPr>
      </a:lvl5pPr>
      <a:lvl6pPr marL="1941774" indent="-176525" algn="l" defTabSz="706100" rtl="0" eaLnBrk="1" latinLnBrk="0" hangingPunct="1">
        <a:spcBef>
          <a:spcPct val="20000"/>
        </a:spcBef>
        <a:buClrTx/>
        <a:buFont typeface="Arial" pitchFamily="34" charset="0"/>
        <a:buChar char="•"/>
        <a:defRPr sz="1100" kern="1200">
          <a:solidFill>
            <a:schemeClr val="tx1"/>
          </a:solidFill>
          <a:latin typeface="+mn-lt"/>
          <a:ea typeface="+mn-ea"/>
          <a:cs typeface="+mn-cs"/>
        </a:defRPr>
      </a:lvl6pPr>
      <a:lvl7pPr marL="2294824" indent="-176525" algn="l" defTabSz="706100" rtl="0" eaLnBrk="1" latinLnBrk="0" hangingPunct="1">
        <a:spcBef>
          <a:spcPct val="20000"/>
        </a:spcBef>
        <a:buClrTx/>
        <a:buFont typeface="Arial" pitchFamily="34" charset="0"/>
        <a:buChar char="•"/>
        <a:defRPr sz="900" kern="1200">
          <a:solidFill>
            <a:schemeClr val="tx1"/>
          </a:solidFill>
          <a:latin typeface="+mn-lt"/>
          <a:ea typeface="+mn-ea"/>
          <a:cs typeface="+mn-cs"/>
        </a:defRPr>
      </a:lvl7pPr>
      <a:lvl8pPr marL="2647874" indent="-176525" algn="l" defTabSz="706100" rtl="0" eaLnBrk="1" latinLnBrk="0" hangingPunct="1">
        <a:spcBef>
          <a:spcPct val="20000"/>
        </a:spcBef>
        <a:buClrTx/>
        <a:buFont typeface="Arial" pitchFamily="34" charset="0"/>
        <a:buChar char="•"/>
        <a:defRPr sz="900" kern="1200" baseline="0">
          <a:solidFill>
            <a:schemeClr val="tx1"/>
          </a:solidFill>
          <a:latin typeface="+mn-lt"/>
          <a:ea typeface="+mn-ea"/>
          <a:cs typeface="+mn-cs"/>
        </a:defRPr>
      </a:lvl8pPr>
      <a:lvl9pPr marL="3000924" indent="-176525" algn="l" defTabSz="706100" rtl="0" eaLnBrk="1" latinLnBrk="0" hangingPunct="1">
        <a:spcBef>
          <a:spcPct val="20000"/>
        </a:spcBef>
        <a:buClrTx/>
        <a:buFont typeface="Arial" pitchFamily="34" charset="0"/>
        <a:buChar char="•"/>
        <a:defRPr sz="900" kern="1200">
          <a:solidFill>
            <a:schemeClr val="tx1"/>
          </a:solidFill>
          <a:latin typeface="+mn-lt"/>
          <a:ea typeface="+mn-ea"/>
          <a:cs typeface="+mn-cs"/>
        </a:defRPr>
      </a:lvl9pPr>
    </p:bodyStyle>
    <p:otherStyle>
      <a:defPPr>
        <a:defRPr lang="en-US"/>
      </a:defPPr>
      <a:lvl1pPr marL="0" algn="l" defTabSz="706100" rtl="0" eaLnBrk="1" latinLnBrk="0" hangingPunct="1">
        <a:defRPr sz="1400" kern="1200">
          <a:solidFill>
            <a:schemeClr val="tx1"/>
          </a:solidFill>
          <a:latin typeface="+mn-lt"/>
          <a:ea typeface="+mn-ea"/>
          <a:cs typeface="+mn-cs"/>
        </a:defRPr>
      </a:lvl1pPr>
      <a:lvl2pPr marL="353050" algn="l" defTabSz="706100" rtl="0" eaLnBrk="1" latinLnBrk="0" hangingPunct="1">
        <a:defRPr sz="1400" kern="1200">
          <a:solidFill>
            <a:schemeClr val="tx1"/>
          </a:solidFill>
          <a:latin typeface="+mn-lt"/>
          <a:ea typeface="+mn-ea"/>
          <a:cs typeface="+mn-cs"/>
        </a:defRPr>
      </a:lvl2pPr>
      <a:lvl3pPr marL="706100" algn="l" defTabSz="706100" rtl="0" eaLnBrk="1" latinLnBrk="0" hangingPunct="1">
        <a:defRPr sz="1400" kern="1200">
          <a:solidFill>
            <a:schemeClr val="tx1"/>
          </a:solidFill>
          <a:latin typeface="+mn-lt"/>
          <a:ea typeface="+mn-ea"/>
          <a:cs typeface="+mn-cs"/>
        </a:defRPr>
      </a:lvl3pPr>
      <a:lvl4pPr marL="1059150" algn="l" defTabSz="706100" rtl="0" eaLnBrk="1" latinLnBrk="0" hangingPunct="1">
        <a:defRPr sz="1400" kern="1200">
          <a:solidFill>
            <a:schemeClr val="tx1"/>
          </a:solidFill>
          <a:latin typeface="+mn-lt"/>
          <a:ea typeface="+mn-ea"/>
          <a:cs typeface="+mn-cs"/>
        </a:defRPr>
      </a:lvl4pPr>
      <a:lvl5pPr marL="1412199" algn="l" defTabSz="706100" rtl="0" eaLnBrk="1" latinLnBrk="0" hangingPunct="1">
        <a:defRPr sz="1400" kern="1200">
          <a:solidFill>
            <a:schemeClr val="tx1"/>
          </a:solidFill>
          <a:latin typeface="+mn-lt"/>
          <a:ea typeface="+mn-ea"/>
          <a:cs typeface="+mn-cs"/>
        </a:defRPr>
      </a:lvl5pPr>
      <a:lvl6pPr marL="1765249" algn="l" defTabSz="706100" rtl="0" eaLnBrk="1" latinLnBrk="0" hangingPunct="1">
        <a:defRPr sz="1400" kern="1200">
          <a:solidFill>
            <a:schemeClr val="tx1"/>
          </a:solidFill>
          <a:latin typeface="+mn-lt"/>
          <a:ea typeface="+mn-ea"/>
          <a:cs typeface="+mn-cs"/>
        </a:defRPr>
      </a:lvl6pPr>
      <a:lvl7pPr marL="2118299" algn="l" defTabSz="706100" rtl="0" eaLnBrk="1" latinLnBrk="0" hangingPunct="1">
        <a:defRPr sz="1400" kern="1200">
          <a:solidFill>
            <a:schemeClr val="tx1"/>
          </a:solidFill>
          <a:latin typeface="+mn-lt"/>
          <a:ea typeface="+mn-ea"/>
          <a:cs typeface="+mn-cs"/>
        </a:defRPr>
      </a:lvl7pPr>
      <a:lvl8pPr marL="2471349" algn="l" defTabSz="706100" rtl="0" eaLnBrk="1" latinLnBrk="0" hangingPunct="1">
        <a:defRPr sz="1400" kern="1200">
          <a:solidFill>
            <a:schemeClr val="tx1"/>
          </a:solidFill>
          <a:latin typeface="+mn-lt"/>
          <a:ea typeface="+mn-ea"/>
          <a:cs typeface="+mn-cs"/>
        </a:defRPr>
      </a:lvl8pPr>
      <a:lvl9pPr marL="2824399" algn="l" defTabSz="706100" rtl="0" eaLnBrk="1" latinLnBrk="0" hangingPunct="1">
        <a:defRPr sz="14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1.xml"/><Relationship Id="rId1" Type="http://schemas.openxmlformats.org/officeDocument/2006/relationships/slideLayout" Target="../slideLayouts/slideLayout12.xml"/><Relationship Id="rId5" Type="http://schemas.openxmlformats.org/officeDocument/2006/relationships/image" Target="../media/image6.jpeg"/><Relationship Id="rId4" Type="http://schemas.openxmlformats.org/officeDocument/2006/relationships/image" Target="../media/image5.jpeg"/></Relationships>
</file>

<file path=ppt/slides/_rels/slide1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10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10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17.png"/><Relationship Id="rId4" Type="http://schemas.openxmlformats.org/officeDocument/2006/relationships/image" Target="../media/image6.jpeg"/></Relationships>
</file>

<file path=ppt/slides/_rels/slide10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18.emf"/><Relationship Id="rId4" Type="http://schemas.openxmlformats.org/officeDocument/2006/relationships/image" Target="../media/image6.jpeg"/></Relationships>
</file>

<file path=ppt/slides/_rels/slide10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19.emf"/><Relationship Id="rId4" Type="http://schemas.openxmlformats.org/officeDocument/2006/relationships/image" Target="../media/image6.jpeg"/></Relationships>
</file>

<file path=ppt/slides/_rels/slide10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20.emf"/><Relationship Id="rId4" Type="http://schemas.openxmlformats.org/officeDocument/2006/relationships/image" Target="../media/image6.jpeg"/></Relationships>
</file>

<file path=ppt/slides/_rels/slide10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21.emf"/><Relationship Id="rId4" Type="http://schemas.openxmlformats.org/officeDocument/2006/relationships/image" Target="../media/image6.jpeg"/></Relationships>
</file>

<file path=ppt/slides/_rels/slide10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22.emf"/><Relationship Id="rId4" Type="http://schemas.openxmlformats.org/officeDocument/2006/relationships/image" Target="../media/image6.jpeg"/></Relationships>
</file>

<file path=ppt/slides/_rels/slide10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23.png"/><Relationship Id="rId4" Type="http://schemas.openxmlformats.org/officeDocument/2006/relationships/image" Target="../media/image6.jpeg"/></Relationships>
</file>

<file path=ppt/slides/_rels/slide10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24.emf"/><Relationship Id="rId4" Type="http://schemas.openxmlformats.org/officeDocument/2006/relationships/image" Target="../media/image6.jpeg"/></Relationships>
</file>

<file path=ppt/slides/_rels/slide10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25.emf"/><Relationship Id="rId4" Type="http://schemas.openxmlformats.org/officeDocument/2006/relationships/image" Target="../media/image6.jpeg"/></Relationships>
</file>

<file path=ppt/slides/_rels/slide1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11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26.emf"/><Relationship Id="rId4" Type="http://schemas.openxmlformats.org/officeDocument/2006/relationships/image" Target="../media/image6.jpeg"/></Relationships>
</file>

<file path=ppt/slides/_rels/slide11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27.emf"/><Relationship Id="rId4" Type="http://schemas.openxmlformats.org/officeDocument/2006/relationships/image" Target="../media/image6.jpeg"/></Relationships>
</file>

<file path=ppt/slides/_rels/slide11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28.png"/><Relationship Id="rId4" Type="http://schemas.openxmlformats.org/officeDocument/2006/relationships/image" Target="../media/image6.jpeg"/></Relationships>
</file>

<file path=ppt/slides/_rels/slide11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29.emf"/><Relationship Id="rId4" Type="http://schemas.openxmlformats.org/officeDocument/2006/relationships/image" Target="../media/image6.jpeg"/></Relationships>
</file>

<file path=ppt/slides/_rels/slide11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30.png"/><Relationship Id="rId4" Type="http://schemas.openxmlformats.org/officeDocument/2006/relationships/image" Target="../media/image6.jpeg"/></Relationships>
</file>

<file path=ppt/slides/_rels/slide11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31.emf"/><Relationship Id="rId4" Type="http://schemas.openxmlformats.org/officeDocument/2006/relationships/image" Target="../media/image6.jpeg"/></Relationships>
</file>

<file path=ppt/slides/_rels/slide11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32.png"/><Relationship Id="rId4" Type="http://schemas.openxmlformats.org/officeDocument/2006/relationships/image" Target="../media/image6.jpeg"/></Relationships>
</file>

<file path=ppt/slides/_rels/slide11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33.emf"/><Relationship Id="rId4" Type="http://schemas.openxmlformats.org/officeDocument/2006/relationships/image" Target="../media/image6.jpeg"/></Relationships>
</file>

<file path=ppt/slides/_rels/slide11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34.emf"/><Relationship Id="rId4" Type="http://schemas.openxmlformats.org/officeDocument/2006/relationships/image" Target="../media/image6.jpeg"/></Relationships>
</file>

<file path=ppt/slides/_rels/slide11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35.png"/><Relationship Id="rId4" Type="http://schemas.openxmlformats.org/officeDocument/2006/relationships/image" Target="../media/image6.jpeg"/></Relationships>
</file>

<file path=ppt/slides/_rels/slide1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12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36.emf"/><Relationship Id="rId4" Type="http://schemas.openxmlformats.org/officeDocument/2006/relationships/image" Target="../media/image6.jpeg"/></Relationships>
</file>

<file path=ppt/slides/_rels/slide12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37.emf"/><Relationship Id="rId4" Type="http://schemas.openxmlformats.org/officeDocument/2006/relationships/image" Target="../media/image6.jpeg"/></Relationships>
</file>

<file path=ppt/slides/_rels/slide12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38.png"/><Relationship Id="rId4" Type="http://schemas.openxmlformats.org/officeDocument/2006/relationships/image" Target="../media/image6.jpeg"/></Relationships>
</file>

<file path=ppt/slides/_rels/slide12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39.emf"/><Relationship Id="rId4" Type="http://schemas.openxmlformats.org/officeDocument/2006/relationships/image" Target="../media/image6.jpeg"/></Relationships>
</file>

<file path=ppt/slides/_rels/slide12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40.emf"/><Relationship Id="rId4" Type="http://schemas.openxmlformats.org/officeDocument/2006/relationships/image" Target="../media/image6.jpeg"/></Relationships>
</file>

<file path=ppt/slides/_rels/slide12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41.emf"/><Relationship Id="rId4" Type="http://schemas.openxmlformats.org/officeDocument/2006/relationships/image" Target="../media/image6.jpeg"/></Relationships>
</file>

<file path=ppt/slides/_rels/slide12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42.emf"/><Relationship Id="rId4" Type="http://schemas.openxmlformats.org/officeDocument/2006/relationships/image" Target="../media/image6.jpeg"/></Relationships>
</file>

<file path=ppt/slides/_rels/slide12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43.emf"/><Relationship Id="rId4" Type="http://schemas.openxmlformats.org/officeDocument/2006/relationships/image" Target="../media/image6.jpeg"/></Relationships>
</file>

<file path=ppt/slides/_rels/slide12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44.emf"/><Relationship Id="rId4" Type="http://schemas.openxmlformats.org/officeDocument/2006/relationships/image" Target="../media/image6.jpeg"/></Relationships>
</file>

<file path=ppt/slides/_rels/slide12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45.emf"/><Relationship Id="rId4" Type="http://schemas.openxmlformats.org/officeDocument/2006/relationships/image" Target="../media/image6.jpeg"/></Relationships>
</file>

<file path=ppt/slides/_rels/slide1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13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46.emf"/><Relationship Id="rId4" Type="http://schemas.openxmlformats.org/officeDocument/2006/relationships/image" Target="../media/image6.jpeg"/></Relationships>
</file>

<file path=ppt/slides/_rels/slide13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47.emf"/><Relationship Id="rId4" Type="http://schemas.openxmlformats.org/officeDocument/2006/relationships/image" Target="../media/image6.jpeg"/></Relationships>
</file>

<file path=ppt/slides/_rels/slide13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48.png"/><Relationship Id="rId4" Type="http://schemas.openxmlformats.org/officeDocument/2006/relationships/image" Target="../media/image6.jpeg"/></Relationships>
</file>

<file path=ppt/slides/_rels/slide13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49.emf"/><Relationship Id="rId4" Type="http://schemas.openxmlformats.org/officeDocument/2006/relationships/image" Target="../media/image6.jpeg"/></Relationships>
</file>

<file path=ppt/slides/_rels/slide13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50.emf"/><Relationship Id="rId4" Type="http://schemas.openxmlformats.org/officeDocument/2006/relationships/image" Target="../media/image6.jpeg"/></Relationships>
</file>

<file path=ppt/slides/_rels/slide13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51.emf"/><Relationship Id="rId4" Type="http://schemas.openxmlformats.org/officeDocument/2006/relationships/image" Target="../media/image6.jpeg"/></Relationships>
</file>

<file path=ppt/slides/_rels/slide13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52.emf"/><Relationship Id="rId4" Type="http://schemas.openxmlformats.org/officeDocument/2006/relationships/image" Target="../media/image6.jpeg"/></Relationships>
</file>

<file path=ppt/slides/_rels/slide13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53.emf"/><Relationship Id="rId4" Type="http://schemas.openxmlformats.org/officeDocument/2006/relationships/image" Target="../media/image6.jpeg"/></Relationships>
</file>

<file path=ppt/slides/_rels/slide13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54.emf"/><Relationship Id="rId4" Type="http://schemas.openxmlformats.org/officeDocument/2006/relationships/image" Target="../media/image6.jpeg"/></Relationships>
</file>

<file path=ppt/slides/_rels/slide13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55.emf"/><Relationship Id="rId4" Type="http://schemas.openxmlformats.org/officeDocument/2006/relationships/image" Target="../media/image6.jpeg"/></Relationships>
</file>

<file path=ppt/slides/_rels/slide1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14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56.emf"/><Relationship Id="rId4" Type="http://schemas.openxmlformats.org/officeDocument/2006/relationships/image" Target="../media/image6.jpeg"/></Relationships>
</file>

<file path=ppt/slides/_rels/slide14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57.emf"/><Relationship Id="rId4" Type="http://schemas.openxmlformats.org/officeDocument/2006/relationships/image" Target="../media/image6.jpeg"/></Relationships>
</file>

<file path=ppt/slides/_rels/slide14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58.emf"/><Relationship Id="rId4" Type="http://schemas.openxmlformats.org/officeDocument/2006/relationships/image" Target="../media/image6.jpeg"/></Relationships>
</file>

<file path=ppt/slides/_rels/slide14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59.emf"/><Relationship Id="rId4" Type="http://schemas.openxmlformats.org/officeDocument/2006/relationships/image" Target="../media/image6.jpeg"/></Relationships>
</file>

<file path=ppt/slides/_rels/slide14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60.emf"/><Relationship Id="rId4" Type="http://schemas.openxmlformats.org/officeDocument/2006/relationships/image" Target="../media/image6.jpeg"/></Relationships>
</file>

<file path=ppt/slides/_rels/slide14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61.png"/><Relationship Id="rId4" Type="http://schemas.openxmlformats.org/officeDocument/2006/relationships/image" Target="../media/image6.jpeg"/></Relationships>
</file>

<file path=ppt/slides/_rels/slide14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14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6" Type="http://schemas.openxmlformats.org/officeDocument/2006/relationships/image" Target="../media/image63.emf"/><Relationship Id="rId5" Type="http://schemas.openxmlformats.org/officeDocument/2006/relationships/image" Target="../media/image62.emf"/><Relationship Id="rId4" Type="http://schemas.openxmlformats.org/officeDocument/2006/relationships/image" Target="../media/image6.jpeg"/></Relationships>
</file>

<file path=ppt/slides/_rels/slide14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14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64.emf"/><Relationship Id="rId4" Type="http://schemas.openxmlformats.org/officeDocument/2006/relationships/image" Target="../media/image6.jpeg"/></Relationships>
</file>

<file path=ppt/slides/_rels/slide1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15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65.emf"/><Relationship Id="rId4" Type="http://schemas.openxmlformats.org/officeDocument/2006/relationships/image" Target="../media/image6.jpeg"/></Relationships>
</file>

<file path=ppt/slides/_rels/slide15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66.emf"/><Relationship Id="rId4" Type="http://schemas.openxmlformats.org/officeDocument/2006/relationships/image" Target="../media/image6.jpeg"/></Relationships>
</file>

<file path=ppt/slides/_rels/slide15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67.emf"/><Relationship Id="rId4" Type="http://schemas.openxmlformats.org/officeDocument/2006/relationships/image" Target="../media/image6.jpeg"/></Relationships>
</file>

<file path=ppt/slides/_rels/slide15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68.emf"/><Relationship Id="rId4" Type="http://schemas.openxmlformats.org/officeDocument/2006/relationships/image" Target="../media/image6.jpeg"/></Relationships>
</file>

<file path=ppt/slides/_rels/slide15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69.emf"/><Relationship Id="rId4" Type="http://schemas.openxmlformats.org/officeDocument/2006/relationships/image" Target="../media/image6.jpeg"/></Relationships>
</file>

<file path=ppt/slides/_rels/slide15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70.emf"/><Relationship Id="rId4" Type="http://schemas.openxmlformats.org/officeDocument/2006/relationships/image" Target="../media/image6.jpeg"/></Relationships>
</file>

<file path=ppt/slides/_rels/slide15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71.emf"/><Relationship Id="rId4" Type="http://schemas.openxmlformats.org/officeDocument/2006/relationships/image" Target="../media/image6.jpeg"/></Relationships>
</file>

<file path=ppt/slides/_rels/slide15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72.emf"/><Relationship Id="rId4" Type="http://schemas.openxmlformats.org/officeDocument/2006/relationships/image" Target="../media/image6.jpeg"/></Relationships>
</file>

<file path=ppt/slides/_rels/slide15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73.emf"/><Relationship Id="rId4" Type="http://schemas.openxmlformats.org/officeDocument/2006/relationships/image" Target="../media/image6.jpeg"/></Relationships>
</file>

<file path=ppt/slides/_rels/slide15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74.emf"/><Relationship Id="rId4" Type="http://schemas.openxmlformats.org/officeDocument/2006/relationships/image" Target="../media/image6.jpeg"/></Relationships>
</file>

<file path=ppt/slides/_rels/slide1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16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75.emf"/><Relationship Id="rId4" Type="http://schemas.openxmlformats.org/officeDocument/2006/relationships/image" Target="../media/image6.jpeg"/></Relationships>
</file>

<file path=ppt/slides/_rels/slide16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76.emf"/><Relationship Id="rId4" Type="http://schemas.openxmlformats.org/officeDocument/2006/relationships/image" Target="../media/image6.jpeg"/></Relationships>
</file>

<file path=ppt/slides/_rels/slide16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77.emf"/><Relationship Id="rId4" Type="http://schemas.openxmlformats.org/officeDocument/2006/relationships/image" Target="../media/image6.jpeg"/></Relationships>
</file>

<file path=ppt/slides/_rels/slide16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78.emf"/><Relationship Id="rId4" Type="http://schemas.openxmlformats.org/officeDocument/2006/relationships/image" Target="../media/image6.jpeg"/></Relationships>
</file>

<file path=ppt/slides/_rels/slide16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79.emf"/><Relationship Id="rId4" Type="http://schemas.openxmlformats.org/officeDocument/2006/relationships/image" Target="../media/image6.jpeg"/></Relationships>
</file>

<file path=ppt/slides/_rels/slide16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80.emf"/><Relationship Id="rId4" Type="http://schemas.openxmlformats.org/officeDocument/2006/relationships/image" Target="../media/image6.jpeg"/></Relationships>
</file>

<file path=ppt/slides/_rels/slide16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81.emf"/><Relationship Id="rId4" Type="http://schemas.openxmlformats.org/officeDocument/2006/relationships/image" Target="../media/image6.jpeg"/></Relationships>
</file>

<file path=ppt/slides/_rels/slide16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82.emf"/><Relationship Id="rId4" Type="http://schemas.openxmlformats.org/officeDocument/2006/relationships/image" Target="../media/image6.jpeg"/></Relationships>
</file>

<file path=ppt/slides/_rels/slide16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83.emf"/><Relationship Id="rId4" Type="http://schemas.openxmlformats.org/officeDocument/2006/relationships/image" Target="../media/image6.jpeg"/></Relationships>
</file>

<file path=ppt/slides/_rels/slide16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84.emf"/><Relationship Id="rId4" Type="http://schemas.openxmlformats.org/officeDocument/2006/relationships/image" Target="../media/image6.jpeg"/></Relationships>
</file>

<file path=ppt/slides/_rels/slide1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17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85.emf"/><Relationship Id="rId4" Type="http://schemas.openxmlformats.org/officeDocument/2006/relationships/image" Target="../media/image6.jpeg"/></Relationships>
</file>

<file path=ppt/slides/_rels/slide17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86.emf"/><Relationship Id="rId4" Type="http://schemas.openxmlformats.org/officeDocument/2006/relationships/image" Target="../media/image6.jpeg"/></Relationships>
</file>

<file path=ppt/slides/_rels/slide17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87.emf"/><Relationship Id="rId4" Type="http://schemas.openxmlformats.org/officeDocument/2006/relationships/image" Target="../media/image6.jpeg"/></Relationships>
</file>

<file path=ppt/slides/_rels/slide17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88.emf"/><Relationship Id="rId4" Type="http://schemas.openxmlformats.org/officeDocument/2006/relationships/image" Target="../media/image6.jpeg"/></Relationships>
</file>

<file path=ppt/slides/_rels/slide17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89.emf"/><Relationship Id="rId4" Type="http://schemas.openxmlformats.org/officeDocument/2006/relationships/image" Target="../media/image6.jpeg"/></Relationships>
</file>

<file path=ppt/slides/_rels/slide17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90.emf"/><Relationship Id="rId4" Type="http://schemas.openxmlformats.org/officeDocument/2006/relationships/image" Target="../media/image6.jpeg"/></Relationships>
</file>

<file path=ppt/slides/_rels/slide17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91.emf"/><Relationship Id="rId4" Type="http://schemas.openxmlformats.org/officeDocument/2006/relationships/image" Target="../media/image6.jpeg"/></Relationships>
</file>

<file path=ppt/slides/_rels/slide17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92.emf"/><Relationship Id="rId4" Type="http://schemas.openxmlformats.org/officeDocument/2006/relationships/image" Target="../media/image6.jpeg"/></Relationships>
</file>

<file path=ppt/slides/_rels/slide17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93.emf"/><Relationship Id="rId4" Type="http://schemas.openxmlformats.org/officeDocument/2006/relationships/image" Target="../media/image6.jpeg"/></Relationships>
</file>

<file path=ppt/slides/_rels/slide17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94.emf"/><Relationship Id="rId4" Type="http://schemas.openxmlformats.org/officeDocument/2006/relationships/image" Target="../media/image6.jpeg"/></Relationships>
</file>

<file path=ppt/slides/_rels/slide1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18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95.emf"/><Relationship Id="rId4" Type="http://schemas.openxmlformats.org/officeDocument/2006/relationships/image" Target="../media/image6.jpeg"/></Relationships>
</file>

<file path=ppt/slides/_rels/slide18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96.emf"/><Relationship Id="rId4" Type="http://schemas.openxmlformats.org/officeDocument/2006/relationships/image" Target="../media/image6.jpeg"/></Relationships>
</file>

<file path=ppt/slides/_rels/slide18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97.emf"/><Relationship Id="rId4" Type="http://schemas.openxmlformats.org/officeDocument/2006/relationships/image" Target="../media/image6.jpeg"/></Relationships>
</file>

<file path=ppt/slides/_rels/slide18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98.emf"/><Relationship Id="rId4" Type="http://schemas.openxmlformats.org/officeDocument/2006/relationships/image" Target="../media/image6.jpeg"/></Relationships>
</file>

<file path=ppt/slides/_rels/slide18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18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99.emf"/><Relationship Id="rId4" Type="http://schemas.openxmlformats.org/officeDocument/2006/relationships/image" Target="../media/image6.jpeg"/></Relationships>
</file>

<file path=ppt/slides/_rels/slide18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100.emf"/><Relationship Id="rId4" Type="http://schemas.openxmlformats.org/officeDocument/2006/relationships/image" Target="../media/image6.jpeg"/></Relationships>
</file>

<file path=ppt/slides/_rels/slide18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101.emf"/><Relationship Id="rId4" Type="http://schemas.openxmlformats.org/officeDocument/2006/relationships/image" Target="../media/image6.jpeg"/></Relationships>
</file>

<file path=ppt/slides/_rels/slide18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102.emf"/><Relationship Id="rId4" Type="http://schemas.openxmlformats.org/officeDocument/2006/relationships/image" Target="../media/image6.jpeg"/></Relationships>
</file>

<file path=ppt/slides/_rels/slide18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103.emf"/><Relationship Id="rId4" Type="http://schemas.openxmlformats.org/officeDocument/2006/relationships/image" Target="../media/image6.jpeg"/></Relationships>
</file>

<file path=ppt/slides/_rels/slide1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19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104.emf"/><Relationship Id="rId4" Type="http://schemas.openxmlformats.org/officeDocument/2006/relationships/image" Target="../media/image6.jpeg"/></Relationships>
</file>

<file path=ppt/slides/_rels/slide19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105.emf"/><Relationship Id="rId4" Type="http://schemas.openxmlformats.org/officeDocument/2006/relationships/image" Target="../media/image6.jpeg"/></Relationships>
</file>

<file path=ppt/slides/_rels/slide19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106.emf"/><Relationship Id="rId4" Type="http://schemas.openxmlformats.org/officeDocument/2006/relationships/image" Target="../media/image6.jpeg"/></Relationships>
</file>

<file path=ppt/slides/_rels/slide19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107.emf"/><Relationship Id="rId4" Type="http://schemas.openxmlformats.org/officeDocument/2006/relationships/image" Target="../media/image6.jpeg"/></Relationships>
</file>

<file path=ppt/slides/_rels/slide19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108.emf"/><Relationship Id="rId4" Type="http://schemas.openxmlformats.org/officeDocument/2006/relationships/image" Target="../media/image6.jpeg"/></Relationships>
</file>

<file path=ppt/slides/_rels/slide19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109.emf"/><Relationship Id="rId4" Type="http://schemas.openxmlformats.org/officeDocument/2006/relationships/image" Target="../media/image6.jpeg"/></Relationships>
</file>

<file path=ppt/slides/_rels/slide196.xml.rels><?xml version="1.0" encoding="UTF-8" standalone="yes"?>
<Relationships xmlns="http://schemas.openxmlformats.org/package/2006/relationships"><Relationship Id="rId2" Type="http://schemas.openxmlformats.org/officeDocument/2006/relationships/image" Target="../media/image110.emf"/><Relationship Id="rId1" Type="http://schemas.openxmlformats.org/officeDocument/2006/relationships/slideLayout" Target="../slideLayouts/slideLayout12.xml"/></Relationships>
</file>

<file path=ppt/slides/_rels/slide19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19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19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0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0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0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0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0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0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0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0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0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0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1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1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1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1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1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1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1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1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1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1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2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2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2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2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2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2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2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2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2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2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3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3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3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3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3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3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3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3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3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3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4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4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4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4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4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4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4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4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4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4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5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5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5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5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5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5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5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5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5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5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6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6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6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6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6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6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6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6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6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6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7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7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7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7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7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7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7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7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7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7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7.jpeg"/><Relationship Id="rId4" Type="http://schemas.openxmlformats.org/officeDocument/2006/relationships/image" Target="../media/image6.jpeg"/></Relationships>
</file>

<file path=ppt/slides/_rels/slide28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8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8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8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8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8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8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8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8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8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9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9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9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9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9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9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9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9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9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29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0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0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0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0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0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0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0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0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0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0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1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1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1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1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1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1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1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1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1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1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2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2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2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2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2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2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2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2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2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2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3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3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3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3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3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3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3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3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3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3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4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4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4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4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4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4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4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4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4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4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5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5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5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5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5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5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5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5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5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5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6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6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6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6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6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6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6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6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6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6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7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7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7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7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7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7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7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7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7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7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8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8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8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8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8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8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8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8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8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8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9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9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9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9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9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9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9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9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9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39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4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40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40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40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40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40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40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40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40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40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40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4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41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41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41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41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41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41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41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41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41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41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4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42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42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42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42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42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42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42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42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42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42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4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43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43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43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43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43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43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43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43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43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43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4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44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44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44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44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44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44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44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44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44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44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4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45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45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45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45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45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4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4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6" Type="http://schemas.openxmlformats.org/officeDocument/2006/relationships/image" Target="../media/image9.jpeg"/><Relationship Id="rId5" Type="http://schemas.openxmlformats.org/officeDocument/2006/relationships/image" Target="../media/image8.jpg"/><Relationship Id="rId4" Type="http://schemas.openxmlformats.org/officeDocument/2006/relationships/image" Target="../media/image6.jpeg"/></Relationships>
</file>

<file path=ppt/slides/_rels/slide4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10.jpg"/><Relationship Id="rId4" Type="http://schemas.openxmlformats.org/officeDocument/2006/relationships/image" Target="../media/image6.jpeg"/></Relationships>
</file>

<file path=ppt/slides/_rels/slide4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5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5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5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5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5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11.jpeg"/><Relationship Id="rId4" Type="http://schemas.openxmlformats.org/officeDocument/2006/relationships/image" Target="../media/image6.jpeg"/></Relationships>
</file>

<file path=ppt/slides/_rels/slide5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5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5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5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5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6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6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6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6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6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6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6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6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6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hyperlink" Target="http://www.hukuki.net/kanun/23480.35.text.asp" TargetMode="External"/><Relationship Id="rId4" Type="http://schemas.openxmlformats.org/officeDocument/2006/relationships/image" Target="../media/image6.jpeg"/></Relationships>
</file>

<file path=ppt/slides/_rels/slide6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6" Type="http://schemas.openxmlformats.org/officeDocument/2006/relationships/hyperlink" Target="https://www.ispozelguvenlik.com.tr/mevzuat/" TargetMode="External"/><Relationship Id="rId5" Type="http://schemas.openxmlformats.org/officeDocument/2006/relationships/hyperlink" Target="https://www.ispozelguvenlik.com.tr/5188-sayili-ozel-guvenlik-hizmetleri-kanunu/" TargetMode="External"/><Relationship Id="rId4" Type="http://schemas.openxmlformats.org/officeDocument/2006/relationships/image" Target="../media/image6.jpeg"/></Relationships>
</file>

<file path=ppt/slides/_rels/slide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7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7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7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7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7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7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7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7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7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12.png"/><Relationship Id="rId4" Type="http://schemas.openxmlformats.org/officeDocument/2006/relationships/image" Target="../media/image6.jpeg"/></Relationships>
</file>

<file path=ppt/slides/_rels/slide7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8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8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8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8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8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8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8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8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8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8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9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13.png"/><Relationship Id="rId4" Type="http://schemas.openxmlformats.org/officeDocument/2006/relationships/image" Target="../media/image6.jpeg"/></Relationships>
</file>

<file path=ppt/slides/_rels/slide9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9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9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9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14.png"/><Relationship Id="rId4" Type="http://schemas.openxmlformats.org/officeDocument/2006/relationships/image" Target="../media/image6.jpeg"/></Relationships>
</file>

<file path=ppt/slides/_rels/slide9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9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9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_rels/slide9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6" Type="http://schemas.openxmlformats.org/officeDocument/2006/relationships/image" Target="../media/image16.emf"/><Relationship Id="rId5" Type="http://schemas.openxmlformats.org/officeDocument/2006/relationships/image" Target="../media/image15.png"/><Relationship Id="rId4" Type="http://schemas.openxmlformats.org/officeDocument/2006/relationships/image" Target="../media/image6.jpeg"/></Relationships>
</file>

<file path=ppt/slides/_rels/slide9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image" Target="../media/image6.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3"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4"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5"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4190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7" name="object 2"/>
          <p:cNvSpPr txBox="1"/>
          <p:nvPr/>
        </p:nvSpPr>
        <p:spPr>
          <a:xfrm>
            <a:off x="728642" y="571332"/>
            <a:ext cx="5857916" cy="239874"/>
          </a:xfrm>
          <a:prstGeom prst="rect">
            <a:avLst/>
          </a:prstGeom>
        </p:spPr>
        <p:txBody>
          <a:bodyPr vert="horz" wrap="square" lIns="0" tIns="27305" rIns="0" bIns="0" rtlCol="0">
            <a:spAutoFit/>
          </a:bodyPr>
          <a:lstStyle/>
          <a:p>
            <a:pPr marL="332740" marR="5080" indent="-320040" algn="ctr">
              <a:lnSpc>
                <a:spcPts val="1610"/>
              </a:lnSpc>
              <a:spcBef>
                <a:spcPts val="215"/>
              </a:spcBef>
            </a:pPr>
            <a:r>
              <a:rPr sz="2000" b="1" spc="-170" dirty="0">
                <a:latin typeface="Arial"/>
                <a:cs typeface="Arial"/>
              </a:rPr>
              <a:t>ÖZEL </a:t>
            </a:r>
            <a:r>
              <a:rPr sz="2000" b="1" spc="-165" dirty="0">
                <a:latin typeface="Arial"/>
                <a:cs typeface="Arial"/>
              </a:rPr>
              <a:t>GÜVENLİK </a:t>
            </a:r>
            <a:r>
              <a:rPr sz="2000" b="1" spc="-190" dirty="0">
                <a:latin typeface="Arial"/>
                <a:cs typeface="Arial"/>
              </a:rPr>
              <a:t>HUKUKU</a:t>
            </a:r>
            <a:endParaRPr sz="2000" dirty="0">
              <a:latin typeface="Arial"/>
              <a:cs typeface="Arial"/>
            </a:endParaRPr>
          </a:p>
        </p:txBody>
      </p:sp>
      <p:sp>
        <p:nvSpPr>
          <p:cNvPr id="18" name="object 6"/>
          <p:cNvSpPr/>
          <p:nvPr/>
        </p:nvSpPr>
        <p:spPr>
          <a:xfrm>
            <a:off x="2784478" y="1226775"/>
            <a:ext cx="1881796" cy="2354653"/>
          </a:xfrm>
          <a:prstGeom prst="rect">
            <a:avLst/>
          </a:prstGeom>
          <a:blipFill>
            <a:blip r:embed="rId3" cstate="print"/>
            <a:stretch>
              <a:fillRect/>
            </a:stretch>
          </a:blipFill>
        </p:spPr>
        <p:txBody>
          <a:bodyPr wrap="square" lIns="0" tIns="0" rIns="0" bIns="0" rtlCol="0"/>
          <a:lstStyle/>
          <a:p>
            <a:endParaRPr/>
          </a:p>
        </p:txBody>
      </p:sp>
      <p:sp>
        <p:nvSpPr>
          <p:cNvPr id="19" name="object 7"/>
          <p:cNvSpPr/>
          <p:nvPr/>
        </p:nvSpPr>
        <p:spPr>
          <a:xfrm>
            <a:off x="4728644" y="1226774"/>
            <a:ext cx="1947399" cy="2354653"/>
          </a:xfrm>
          <a:prstGeom prst="rect">
            <a:avLst/>
          </a:prstGeom>
          <a:blipFill>
            <a:blip r:embed="rId4" cstate="print"/>
            <a:stretch>
              <a:fillRect/>
            </a:stretch>
          </a:blipFill>
        </p:spPr>
        <p:txBody>
          <a:bodyPr wrap="square" lIns="0" tIns="0" rIns="0" bIns="0" rtlCol="0"/>
          <a:lstStyle/>
          <a:p>
            <a:endParaRPr/>
          </a:p>
        </p:txBody>
      </p:sp>
      <p:sp>
        <p:nvSpPr>
          <p:cNvPr id="20" name="object 8"/>
          <p:cNvSpPr/>
          <p:nvPr/>
        </p:nvSpPr>
        <p:spPr>
          <a:xfrm>
            <a:off x="607978" y="1227653"/>
            <a:ext cx="2071702" cy="2354653"/>
          </a:xfrm>
          <a:prstGeom prst="rect">
            <a:avLst/>
          </a:prstGeom>
          <a:blipFill>
            <a:blip r:embed="rId5" cstate="print"/>
            <a:stretch>
              <a:fillRect/>
            </a:stretch>
          </a:blipFill>
        </p:spPr>
        <p:txBody>
          <a:bodyPr wrap="square" lIns="0" tIns="0" rIns="0" bIns="0" rtlCol="0"/>
          <a:lstStyle/>
          <a:p>
            <a:endParaRPr/>
          </a:p>
        </p:txBody>
      </p:sp>
      <p:sp>
        <p:nvSpPr>
          <p:cNvPr id="21" name="object 2"/>
          <p:cNvSpPr txBox="1"/>
          <p:nvPr/>
        </p:nvSpPr>
        <p:spPr>
          <a:xfrm>
            <a:off x="585766" y="3878272"/>
            <a:ext cx="6500858" cy="463588"/>
          </a:xfrm>
          <a:prstGeom prst="rect">
            <a:avLst/>
          </a:prstGeom>
        </p:spPr>
        <p:txBody>
          <a:bodyPr vert="horz" wrap="square" lIns="0" tIns="27305" rIns="0" bIns="0" rtlCol="0">
            <a:spAutoFit/>
          </a:bodyPr>
          <a:lstStyle/>
          <a:p>
            <a:pPr marL="332740" marR="5080" indent="-320040">
              <a:lnSpc>
                <a:spcPts val="1610"/>
              </a:lnSpc>
              <a:spcBef>
                <a:spcPts val="215"/>
              </a:spcBef>
            </a:pPr>
            <a:r>
              <a:rPr lang="tr-TR" b="1" dirty="0"/>
              <a:t>	</a:t>
            </a:r>
          </a:p>
          <a:p>
            <a:pPr marL="332740" marR="5080" indent="-320040" algn="ctr">
              <a:lnSpc>
                <a:spcPts val="1610"/>
              </a:lnSpc>
              <a:spcBef>
                <a:spcPts val="215"/>
              </a:spcBef>
            </a:pPr>
            <a:r>
              <a:rPr lang="tr-TR" sz="1600" b="1" spc="-170" dirty="0">
                <a:solidFill>
                  <a:srgbClr val="CB3A13"/>
                </a:solidFill>
                <a:latin typeface="Arial"/>
                <a:cs typeface="Arial"/>
              </a:rPr>
              <a:t> </a:t>
            </a:r>
            <a:endParaRPr lang="tr-TR" sz="1600" dirty="0">
              <a:solidFill>
                <a:srgbClr val="CB3A13"/>
              </a:solidFill>
              <a:latin typeface="Arial"/>
              <a:cs typeface="Arial"/>
            </a:endParaRPr>
          </a:p>
        </p:txBody>
      </p:sp>
      <p:sp>
        <p:nvSpPr>
          <p:cNvPr id="11" name="object 2">
            <a:extLst>
              <a:ext uri="{FF2B5EF4-FFF2-40B4-BE49-F238E27FC236}">
                <a16:creationId xmlns:a16="http://schemas.microsoft.com/office/drawing/2014/main" id="{1D24624D-F528-96DB-04C0-21A6D1CF4D75}"/>
              </a:ext>
            </a:extLst>
          </p:cNvPr>
          <p:cNvSpPr txBox="1">
            <a:spLocks noChangeArrowheads="1"/>
          </p:cNvSpPr>
          <p:nvPr/>
        </p:nvSpPr>
        <p:spPr bwMode="auto">
          <a:xfrm>
            <a:off x="159202" y="4385077"/>
            <a:ext cx="6987540" cy="4635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27303" rIns="0" bIns="0">
            <a:spAutoFit/>
          </a:bodyPr>
          <a:lstStyle>
            <a:lvl1pPr marL="430213" indent="-414338"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eaLnBrk="1" hangingPunct="1">
              <a:lnSpc>
                <a:spcPts val="1612"/>
              </a:lnSpc>
              <a:spcBef>
                <a:spcPts val="212"/>
              </a:spcBef>
            </a:pPr>
            <a:r>
              <a:rPr lang="tr-TR" altLang="tr-TR" sz="1500" b="1" dirty="0">
                <a:solidFill>
                  <a:srgbClr val="CB3A13"/>
                </a:solidFill>
              </a:rPr>
              <a:t>Kaynak: GÖK- AY Eğitim Yayınları </a:t>
            </a:r>
          </a:p>
          <a:p>
            <a:pPr algn="ctr" eaLnBrk="1" hangingPunct="1">
              <a:lnSpc>
                <a:spcPts val="1612"/>
              </a:lnSpc>
              <a:spcBef>
                <a:spcPts val="212"/>
              </a:spcBef>
            </a:pPr>
            <a:r>
              <a:rPr lang="tr-TR" altLang="tr-TR" sz="1500" b="1" dirty="0">
                <a:solidFill>
                  <a:srgbClr val="002060"/>
                </a:solidFill>
              </a:rPr>
              <a:t>‘‘Sınav Kazandıran Efsane Kitap’’</a:t>
            </a:r>
            <a:endParaRPr lang="tr-TR" altLang="tr-TR" sz="1500" dirty="0">
              <a:solidFill>
                <a:srgbClr val="002060"/>
              </a:solidFill>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BE4771A-4D4C-71B7-6E5B-CB1A612F7825}"/>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57C30815-E6D2-BA48-AD2C-BD19902E67E5}"/>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1B3314D9-635D-4B2B-8465-A0BFEC21DCDA}"/>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A540B1FF-2E81-0BD0-BC9D-366C3031F38F}"/>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2CC8B04B-E283-5A80-0BC7-79725EC0AF5E}"/>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3A094FC8-1DD1-89AC-28A0-FFC684D54258}"/>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72532783-0CDA-84B8-853D-68793BF29D25}"/>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992A97BB-C89A-587A-B812-C063C409E5CA}"/>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C6BD959D-2B80-67E9-CFF4-94FB000FFDE8}"/>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C97C6BA2-CCE5-C900-8299-96B9DDA74E48}"/>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pPr algn="ctr"/>
            <a:r>
              <a:rPr lang="tr-TR" sz="2400" b="1" dirty="0">
                <a:solidFill>
                  <a:srgbClr val="002060"/>
                </a:solidFill>
                <a:effectLst/>
                <a:latin typeface="Arial Narrow" panose="020B0606020202030204" pitchFamily="34" charset="0"/>
                <a:ea typeface="Times New Roman" panose="02020603050405020304" pitchFamily="18" charset="0"/>
              </a:rPr>
              <a:t>4. Özel güvenlik alanındaki görev, yetki ve sorumluluklar, sektörün karşılaştığı sorunlarla doğrudan ilişkilidir, bu ilişkilere dair bazı örnekler:</a:t>
            </a:r>
            <a:endParaRPr lang="tr-TR" sz="2400" dirty="0">
              <a:effectLst/>
              <a:latin typeface="Times New Roman" panose="02020603050405020304" pitchFamily="18" charset="0"/>
              <a:ea typeface="Times New Roman" panose="02020603050405020304" pitchFamily="18" charset="0"/>
            </a:endParaRPr>
          </a:p>
          <a:p>
            <a:r>
              <a:rPr lang="tr-TR" sz="2400" b="1" dirty="0">
                <a:effectLst/>
                <a:latin typeface="Arial Narrow" panose="020B0606020202030204" pitchFamily="34" charset="0"/>
                <a:ea typeface="Times New Roman" panose="02020603050405020304" pitchFamily="18" charset="0"/>
              </a:rPr>
              <a:t>1. Eğitim Eksiklikleri ve Görev Bilinci:</a:t>
            </a:r>
            <a:endParaRPr lang="tr-TR" sz="2400" dirty="0">
              <a:effectLst/>
              <a:latin typeface="Times New Roman" panose="02020603050405020304" pitchFamily="18" charset="0"/>
              <a:ea typeface="Times New Roman" panose="02020603050405020304" pitchFamily="18" charset="0"/>
            </a:endParaRPr>
          </a:p>
          <a:p>
            <a:r>
              <a:rPr lang="tr-TR" sz="2400" dirty="0">
                <a:effectLst/>
                <a:latin typeface="Arial Narrow" panose="020B0606020202030204" pitchFamily="34" charset="0"/>
                <a:ea typeface="Times New Roman" panose="02020603050405020304" pitchFamily="18" charset="0"/>
              </a:rPr>
              <a:t>Özel güvenlik görevlilerinin, etkili bir şekilde hizmet sunabilmesi için iyi bir eğitimden geçmesi gereklidir. Ancak, sektör genelinde eğitim eksiklikleri görülebilir. Yetersiz eğitim, görev bilincinin azalmasına ve görev alanı dışında yetki kullanımına yol açabilir. Bu durum hem çalışanların hem de hizmet sunulan alanların güvenliğini riske atabilir.</a:t>
            </a:r>
            <a:endParaRPr lang="tr-TR" sz="2400" dirty="0">
              <a:effectLst/>
              <a:latin typeface="Times New Roman" panose="02020603050405020304" pitchFamily="18" charset="0"/>
              <a:ea typeface="Times New Roman" panose="02020603050405020304" pitchFamily="18" charset="0"/>
            </a:endParaRPr>
          </a:p>
          <a:p>
            <a:r>
              <a:rPr lang="tr-TR" sz="2400" b="1" dirty="0">
                <a:effectLst/>
                <a:latin typeface="Arial Narrow" panose="020B0606020202030204" pitchFamily="34" charset="0"/>
                <a:ea typeface="Times New Roman" panose="02020603050405020304" pitchFamily="18" charset="0"/>
                <a:cs typeface="Times New Roman" panose="02020603050405020304" pitchFamily="18" charset="0"/>
              </a:rPr>
              <a:t>Örnek:</a:t>
            </a:r>
            <a:r>
              <a:rPr lang="tr-TR" sz="2400" dirty="0">
                <a:effectLst/>
                <a:latin typeface="Arial Narrow" panose="020B0606020202030204" pitchFamily="34" charset="0"/>
                <a:ea typeface="Times New Roman" panose="02020603050405020304" pitchFamily="18" charset="0"/>
                <a:cs typeface="Times New Roman" panose="02020603050405020304" pitchFamily="18" charset="0"/>
              </a:rPr>
              <a:t> Özel güvenlik görevlisinin, haklarını ve sınırlarını bilmemesi durumunda yetki aşımı yaparak hukuki sorunlara yol açması.</a:t>
            </a:r>
            <a:endParaRPr lang="tr-TR" sz="2400" dirty="0"/>
          </a:p>
        </p:txBody>
      </p:sp>
    </p:spTree>
    <p:extLst>
      <p:ext uri="{BB962C8B-B14F-4D97-AF65-F5344CB8AC3E}">
        <p14:creationId xmlns:p14="http://schemas.microsoft.com/office/powerpoint/2010/main" val="2066618680"/>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8D3C404-7B82-3AD0-7636-9483111D8A53}"/>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9CFE387E-3B91-4632-EFD0-09DCDCAD0E3F}"/>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EAF98CA5-756D-BE2A-D492-9091617E7B9F}"/>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D152119E-940A-9A48-3E41-785725DA982A}"/>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2280C7F0-0CBF-6526-3711-352A34A02B25}"/>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F5618810-1602-9EF4-1020-134ABD3B92F1}"/>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7CFC8A49-B680-30C5-AC76-2072D423DF56}"/>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879DA493-5563-400F-0C49-77C35AF7CAF5}"/>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65400BA9-3F7B-97E5-CBF1-6AC26D866C6E}"/>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F674304B-909D-F67E-5D3B-2821E6E6A2E4}"/>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a:t>ÖZEL GÜVENLİĞİN “ARAMA” YETKİSİ;</a:t>
            </a:r>
          </a:p>
          <a:p>
            <a:r>
              <a:rPr lang="tr-TR" sz="2200"/>
              <a:t>a) 5188 sayılı Özel Güvenlik Hizmetlerine Dair Kanunda, </a:t>
            </a:r>
          </a:p>
          <a:p>
            <a:r>
              <a:rPr lang="tr-TR" sz="2200"/>
              <a:t>b) 5188 sayılı Özel Güv. Hiz. Dair Kanunun Uygulanmasına İlişkin Yönetmelikte, </a:t>
            </a:r>
          </a:p>
          <a:p>
            <a:r>
              <a:rPr lang="tr-TR" sz="2200"/>
              <a:t>c) 5271 sayılı Ceza Muhakemesi Kanununda ve </a:t>
            </a:r>
          </a:p>
          <a:p>
            <a:r>
              <a:rPr lang="tr-TR" sz="2200"/>
              <a:t>d) Adli ve Önleme Aramaları Yönetmeliğinde, düzenlenmiştir.</a:t>
            </a:r>
            <a:endParaRPr lang="tr-TR" sz="2200" dirty="0"/>
          </a:p>
        </p:txBody>
      </p:sp>
    </p:spTree>
    <p:extLst>
      <p:ext uri="{BB962C8B-B14F-4D97-AF65-F5344CB8AC3E}">
        <p14:creationId xmlns:p14="http://schemas.microsoft.com/office/powerpoint/2010/main" val="410371539"/>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1BD93AF-86D4-043D-0583-45FDD36F9FF6}"/>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32F148F9-6316-2A31-43EA-1962BD0E58FB}"/>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3CB60D6E-8A5C-4209-83E9-44BAC0508653}"/>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D0C59E5A-5376-D7B5-B81B-1EFDE1D0C230}"/>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1989036E-33D8-EE5A-F7E2-1CB4F21D60F7}"/>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6393E21E-AB2D-031A-CF70-20B097D806C8}"/>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9034A9B2-F126-1932-0C9B-3F73B3010CDD}"/>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D2823594-EACA-4C23-7F45-14125166E364}"/>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7F0A90CA-B5E6-22FF-3A19-651FEE3766D1}"/>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5999ED0A-7887-1F1F-F9A5-7A6800FF510D}"/>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0" name="Resim 9">
            <a:extLst>
              <a:ext uri="{FF2B5EF4-FFF2-40B4-BE49-F238E27FC236}">
                <a16:creationId xmlns:a16="http://schemas.microsoft.com/office/drawing/2014/main" id="{07FEE6D5-3648-866A-39EF-3A819FB99E3E}"/>
              </a:ext>
            </a:extLst>
          </p:cNvPr>
          <p:cNvPicPr>
            <a:picLocks noChangeAspect="1"/>
          </p:cNvPicPr>
          <p:nvPr/>
        </p:nvPicPr>
        <p:blipFill>
          <a:blip r:embed="rId5"/>
          <a:stretch>
            <a:fillRect/>
          </a:stretch>
        </p:blipFill>
        <p:spPr>
          <a:xfrm>
            <a:off x="633265" y="418931"/>
            <a:ext cx="6264696" cy="4136459"/>
          </a:xfrm>
          <a:prstGeom prst="rect">
            <a:avLst/>
          </a:prstGeom>
        </p:spPr>
      </p:pic>
    </p:spTree>
    <p:extLst>
      <p:ext uri="{BB962C8B-B14F-4D97-AF65-F5344CB8AC3E}">
        <p14:creationId xmlns:p14="http://schemas.microsoft.com/office/powerpoint/2010/main" val="2174332172"/>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2EC0AD8-4574-6A1E-0091-F5F94C4A2E7A}"/>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4E1F4965-AD56-FBAF-47D0-57BB6E3C9329}"/>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9274594B-FA09-9974-64F6-77816BF6342A}"/>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561EB55D-4410-A65F-A86B-7D59169EA12C}"/>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DB7B0DAB-4BFC-AABF-224C-C0F205770691}"/>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79ADE424-95FA-A040-3081-0A3505427E2E}"/>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28A12D41-5832-6383-04EE-25D38D426DDB}"/>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051E6447-49C0-9DE5-7FB0-BD31D791770B}"/>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0CA0BD3C-FD47-6E14-8AF8-289C1A8C3F91}"/>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1BAAB4E5-CBE7-B540-FC14-7F776E0286DE}"/>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AA46C8A9-9AC5-2104-6A89-DAC4AC731580}"/>
              </a:ext>
            </a:extLst>
          </p:cNvPr>
          <p:cNvPicPr>
            <a:picLocks noChangeAspect="1"/>
          </p:cNvPicPr>
          <p:nvPr/>
        </p:nvPicPr>
        <p:blipFill>
          <a:blip r:embed="rId5"/>
          <a:stretch>
            <a:fillRect/>
          </a:stretch>
        </p:blipFill>
        <p:spPr>
          <a:xfrm>
            <a:off x="561256" y="144686"/>
            <a:ext cx="5986972" cy="4549204"/>
          </a:xfrm>
          <a:prstGeom prst="rect">
            <a:avLst/>
          </a:prstGeom>
        </p:spPr>
      </p:pic>
    </p:spTree>
    <p:extLst>
      <p:ext uri="{BB962C8B-B14F-4D97-AF65-F5344CB8AC3E}">
        <p14:creationId xmlns:p14="http://schemas.microsoft.com/office/powerpoint/2010/main" val="4104512965"/>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A3968C9-A4DA-EE98-C55D-32C071742561}"/>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9B374BAF-1D13-CDE2-A3A0-05595F46F503}"/>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69E4373A-FA11-52F7-0983-0922C58FEC16}"/>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3AF7535A-FD10-5D67-EF42-A2CC5013C597}"/>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61E8DCF6-8D29-7FEF-476B-388D4BF0FBE8}"/>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63CEFAE0-653A-8D70-7BF7-594593564DA2}"/>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FDA5170B-5BC1-D624-19B8-586C1AE8E130}"/>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9BB9688A-F817-55E7-4478-98B1FB213C77}"/>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213C62E9-5706-F5DB-BDB8-D83F875B54AA}"/>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5FE040A0-7E7B-5932-7331-FAE02F9E8886}"/>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01B71A75-C045-28CA-6CF7-C990004C78A7}"/>
              </a:ext>
            </a:extLst>
          </p:cNvPr>
          <p:cNvPicPr>
            <a:picLocks noChangeAspect="1"/>
          </p:cNvPicPr>
          <p:nvPr/>
        </p:nvPicPr>
        <p:blipFill>
          <a:blip r:embed="rId5"/>
          <a:stretch>
            <a:fillRect/>
          </a:stretch>
        </p:blipFill>
        <p:spPr>
          <a:xfrm>
            <a:off x="417240" y="348010"/>
            <a:ext cx="6624736" cy="4345880"/>
          </a:xfrm>
          <a:prstGeom prst="rect">
            <a:avLst/>
          </a:prstGeom>
        </p:spPr>
      </p:pic>
    </p:spTree>
    <p:extLst>
      <p:ext uri="{BB962C8B-B14F-4D97-AF65-F5344CB8AC3E}">
        <p14:creationId xmlns:p14="http://schemas.microsoft.com/office/powerpoint/2010/main" val="2228960327"/>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79FBFE8-8155-A9E1-98D6-3B6AEAAD38B3}"/>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B03AC0A7-3F5C-44FC-6073-D3BB58C6DA6E}"/>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386361FC-6CB0-A557-8385-A6D48098F8F2}"/>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860FD4EE-C715-077B-34C8-AE0E9561DD70}"/>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3A0B54CF-B0DD-952F-6AA9-AC825AA1500E}"/>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83AF98D1-EF98-A604-46EA-2A2D92A24856}"/>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8982A0E9-3AFE-861D-556D-5B09E96D9480}"/>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D6473D1D-4DF0-3E73-DC40-F6D79D14B202}"/>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41B55B18-AB3C-7EA4-9D01-956CE34039CE}"/>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F270A7EE-28C6-FF48-6F91-85D8979314CA}"/>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76821E78-E2D8-4C58-2721-6B9C7CDEA541}"/>
              </a:ext>
            </a:extLst>
          </p:cNvPr>
          <p:cNvPicPr>
            <a:picLocks noChangeAspect="1"/>
          </p:cNvPicPr>
          <p:nvPr/>
        </p:nvPicPr>
        <p:blipFill>
          <a:blip r:embed="rId5"/>
          <a:stretch>
            <a:fillRect/>
          </a:stretch>
        </p:blipFill>
        <p:spPr>
          <a:xfrm>
            <a:off x="345232" y="216694"/>
            <a:ext cx="6696744" cy="4608512"/>
          </a:xfrm>
          <a:prstGeom prst="rect">
            <a:avLst/>
          </a:prstGeom>
        </p:spPr>
      </p:pic>
    </p:spTree>
    <p:extLst>
      <p:ext uri="{BB962C8B-B14F-4D97-AF65-F5344CB8AC3E}">
        <p14:creationId xmlns:p14="http://schemas.microsoft.com/office/powerpoint/2010/main" val="1558489815"/>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40D324C-4A24-0760-BE48-0846A4FDF0E7}"/>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263918CD-AE00-8DA5-2D22-8A7C4FEB634E}"/>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35326EDD-2FE1-22C0-BF90-248DF085E8D6}"/>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CE834ED4-C041-DA64-28BD-7400FDA320F2}"/>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06721667-F00A-F99B-FC79-980DCCBBAC10}"/>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65188B51-BF0F-F4CD-F088-48F6DB16C617}"/>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CDFD564D-10C0-0166-FB68-781378FDBFE5}"/>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57E52228-D77A-221E-9DA8-BB073B7B5080}"/>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767BB91F-DE5F-EC0C-E5D4-C0AA9072B1AA}"/>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149C7B39-6326-91C3-DF77-F0AC01CBBB66}"/>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A54B3F82-7203-0B66-1B67-AA00C6D9C2CD}"/>
              </a:ext>
            </a:extLst>
          </p:cNvPr>
          <p:cNvPicPr>
            <a:picLocks noChangeAspect="1"/>
          </p:cNvPicPr>
          <p:nvPr/>
        </p:nvPicPr>
        <p:blipFill>
          <a:blip r:embed="rId5"/>
          <a:stretch>
            <a:fillRect/>
          </a:stretch>
        </p:blipFill>
        <p:spPr>
          <a:xfrm>
            <a:off x="201216" y="288702"/>
            <a:ext cx="6696744" cy="4680520"/>
          </a:xfrm>
          <a:prstGeom prst="rect">
            <a:avLst/>
          </a:prstGeom>
        </p:spPr>
      </p:pic>
    </p:spTree>
    <p:extLst>
      <p:ext uri="{BB962C8B-B14F-4D97-AF65-F5344CB8AC3E}">
        <p14:creationId xmlns:p14="http://schemas.microsoft.com/office/powerpoint/2010/main" val="3157709972"/>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C08BB96-A7D7-4726-FD95-D03087AE0CBB}"/>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7ED33E4D-004D-1C53-DC89-BC3A114D20E7}"/>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77F8A0F9-EECE-5ADF-1C05-FC7E35154434}"/>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930A5866-B9A0-8FF5-4864-0444BC1D00B4}"/>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3BBA906A-7177-42BE-AAA7-4BB297C3B5A0}"/>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5652FF76-0CFD-6AA7-0129-BE7B85253788}"/>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2BA7E033-B49A-DFCA-EA03-6D109CFE04BD}"/>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44A988A7-8DFE-EEF2-7350-851E9F65AEF8}"/>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40A6D7A2-0680-B284-2166-B3C623AEBA55}"/>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0AE7EBF3-CE3E-44B3-539F-946E37E5C425}"/>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25A958DA-3288-8FA7-E44B-C0B135BFF4F1}"/>
              </a:ext>
            </a:extLst>
          </p:cNvPr>
          <p:cNvPicPr>
            <a:picLocks noChangeAspect="1"/>
          </p:cNvPicPr>
          <p:nvPr/>
        </p:nvPicPr>
        <p:blipFill>
          <a:blip r:embed="rId5"/>
          <a:stretch>
            <a:fillRect/>
          </a:stretch>
        </p:blipFill>
        <p:spPr>
          <a:xfrm>
            <a:off x="489248" y="216694"/>
            <a:ext cx="6192688" cy="4752528"/>
          </a:xfrm>
          <a:prstGeom prst="rect">
            <a:avLst/>
          </a:prstGeom>
        </p:spPr>
      </p:pic>
    </p:spTree>
    <p:extLst>
      <p:ext uri="{BB962C8B-B14F-4D97-AF65-F5344CB8AC3E}">
        <p14:creationId xmlns:p14="http://schemas.microsoft.com/office/powerpoint/2010/main" val="1291899095"/>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754E774-1779-03A1-DFA0-F8247448C1E8}"/>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9D3EF01F-21AD-73DA-DB28-50F83837BBA5}"/>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A84CA8A6-DD90-1679-171D-2A80B1B7641B}"/>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2BF819A0-95BE-CE75-8883-E3712C8AAF94}"/>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F8F1EE9D-3158-AF2D-9579-42BDAEA3D0CF}"/>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D650FCCF-D1A5-11DC-D3B0-DA23F16F8768}"/>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BB2B8A64-AB40-F14E-E29F-BDF62577A947}"/>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BA40AB1A-860F-C632-CE38-2449B2FDACA4}"/>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DC5AC6AC-4653-951D-39E5-8C5F284AAAA4}"/>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9B4DAD28-47EB-4098-0BFE-791775328226}"/>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0" name="Resim 9">
            <a:extLst>
              <a:ext uri="{FF2B5EF4-FFF2-40B4-BE49-F238E27FC236}">
                <a16:creationId xmlns:a16="http://schemas.microsoft.com/office/drawing/2014/main" id="{8EBF123B-7099-604D-2612-9905B8D02358}"/>
              </a:ext>
            </a:extLst>
          </p:cNvPr>
          <p:cNvPicPr>
            <a:picLocks noChangeAspect="1"/>
          </p:cNvPicPr>
          <p:nvPr/>
        </p:nvPicPr>
        <p:blipFill>
          <a:blip r:embed="rId5"/>
          <a:stretch>
            <a:fillRect/>
          </a:stretch>
        </p:blipFill>
        <p:spPr>
          <a:xfrm>
            <a:off x="345233" y="216694"/>
            <a:ext cx="6336704" cy="4536504"/>
          </a:xfrm>
          <a:prstGeom prst="rect">
            <a:avLst/>
          </a:prstGeom>
        </p:spPr>
      </p:pic>
    </p:spTree>
    <p:extLst>
      <p:ext uri="{BB962C8B-B14F-4D97-AF65-F5344CB8AC3E}">
        <p14:creationId xmlns:p14="http://schemas.microsoft.com/office/powerpoint/2010/main" val="2422637925"/>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F7305A9-442C-A510-5549-6FAC2D61FEF9}"/>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241A6451-A322-C34F-87B3-71F3A3937F34}"/>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096C9516-585D-FF43-DADA-2DA6F868C8E7}"/>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EF19A4BD-CD98-89E4-FDC9-7780E7E67D03}"/>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62E6E776-7872-10CB-9C57-8FCE2F93F9DF}"/>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4444499B-75BA-3887-4B45-F9B3BDA1D05E}"/>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64439546-E797-8211-01B5-9D6C5D094BDB}"/>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2C2DA924-1AF7-41AD-8DC1-A2E705A6F318}"/>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D633DFC4-54CF-8FAC-ED44-A378A7E434DD}"/>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2D4FC49E-253A-640C-2C66-0D8A4DD88D07}"/>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E9B2675C-4F8D-11A8-5CFB-D9E230295AF4}"/>
              </a:ext>
            </a:extLst>
          </p:cNvPr>
          <p:cNvPicPr>
            <a:picLocks noChangeAspect="1"/>
          </p:cNvPicPr>
          <p:nvPr/>
        </p:nvPicPr>
        <p:blipFill>
          <a:blip r:embed="rId5"/>
          <a:stretch>
            <a:fillRect/>
          </a:stretch>
        </p:blipFill>
        <p:spPr>
          <a:xfrm>
            <a:off x="561256" y="348010"/>
            <a:ext cx="6480720" cy="4345880"/>
          </a:xfrm>
          <a:prstGeom prst="rect">
            <a:avLst/>
          </a:prstGeom>
        </p:spPr>
      </p:pic>
    </p:spTree>
    <p:extLst>
      <p:ext uri="{BB962C8B-B14F-4D97-AF65-F5344CB8AC3E}">
        <p14:creationId xmlns:p14="http://schemas.microsoft.com/office/powerpoint/2010/main" val="776881940"/>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FD7D7C9-F5A3-3107-7C76-1BDBD377F82D}"/>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3D7B9E6B-B965-921D-4A10-FFD39F9915E6}"/>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AE8D57F1-688B-1FA6-D299-F5B7DEA672A4}"/>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384EC738-E1EA-831E-8E97-EFCE734754DF}"/>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D3FBC974-6183-2CD3-FFEA-0FCB05771BEB}"/>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38225633-37DD-FE0B-B79A-A7369D5818D7}"/>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DA365D3D-7CCC-7BA8-E4F1-EF770E762F71}"/>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D29BFC87-6553-32F5-E442-7D0F9FBD0707}"/>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F13DF4F1-C9C9-7432-5F2D-D25C9ADB0BFE}"/>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7F67E46D-BBDC-673F-9A32-E7DF3D80DCAC}"/>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A18A6CAC-D499-2DEB-F46D-831CAC0E1F19}"/>
              </a:ext>
            </a:extLst>
          </p:cNvPr>
          <p:cNvPicPr>
            <a:picLocks noChangeAspect="1"/>
          </p:cNvPicPr>
          <p:nvPr/>
        </p:nvPicPr>
        <p:blipFill>
          <a:blip r:embed="rId5"/>
          <a:stretch>
            <a:fillRect/>
          </a:stretch>
        </p:blipFill>
        <p:spPr>
          <a:xfrm>
            <a:off x="575683" y="174005"/>
            <a:ext cx="6048672" cy="4689950"/>
          </a:xfrm>
          <a:prstGeom prst="rect">
            <a:avLst/>
          </a:prstGeom>
        </p:spPr>
      </p:pic>
    </p:spTree>
    <p:extLst>
      <p:ext uri="{BB962C8B-B14F-4D97-AF65-F5344CB8AC3E}">
        <p14:creationId xmlns:p14="http://schemas.microsoft.com/office/powerpoint/2010/main" val="240598744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639F19B-AD82-E5BD-9C4A-E7C1F0941C9A}"/>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BDCBF8FF-2AB2-0F3E-702B-F870057BD032}"/>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F5B31167-08F4-DB7A-8BA3-660C2AB2F0D7}"/>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F21050A7-8655-DE9C-4AE0-5164F1E636E0}"/>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D2D1949E-19CF-35C0-5A93-4C3FE55DCE0A}"/>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0E5E74A3-E87B-84BA-153D-7E77A7B0DE71}"/>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A0FA4B04-13C5-0A16-AE40-C7368447C30B}"/>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9846BC27-C7EF-EA10-8065-135273EC8EEC}"/>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2E85B5E0-9DAC-9065-53C7-86AB05524B46}"/>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F6E3826D-CF17-0FBE-761B-10FD26F3DBAB}"/>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400" b="1">
                <a:effectLst/>
                <a:latin typeface="Arial Narrow" panose="020B0606020202030204" pitchFamily="34" charset="0"/>
                <a:ea typeface="Times New Roman" panose="02020603050405020304" pitchFamily="18" charset="0"/>
              </a:rPr>
              <a:t>2. Görev Alanı Sınırlamaları ve Sorumluluk Çatışmaları:</a:t>
            </a:r>
            <a:endParaRPr lang="tr-TR" sz="2400">
              <a:effectLst/>
              <a:latin typeface="Times New Roman" panose="02020603050405020304" pitchFamily="18" charset="0"/>
              <a:ea typeface="Times New Roman" panose="02020603050405020304" pitchFamily="18" charset="0"/>
            </a:endParaRPr>
          </a:p>
          <a:p>
            <a:r>
              <a:rPr lang="tr-TR" sz="2400">
                <a:effectLst/>
                <a:latin typeface="Arial Narrow" panose="020B0606020202030204" pitchFamily="34" charset="0"/>
                <a:ea typeface="Times New Roman" panose="02020603050405020304" pitchFamily="18" charset="0"/>
              </a:rPr>
              <a:t>Özel güvenlik görevlilerinin yetkileri, yalnızca belirli bir alan ve zamanla sınırlıdır. Ancak bu sınırların yeterince açık olmaması, kolluk kuvvetleriyle sorumluluk çatışmalarına neden olabilir.</a:t>
            </a:r>
            <a:endParaRPr lang="tr-TR" sz="2400">
              <a:effectLst/>
              <a:latin typeface="Times New Roman" panose="02020603050405020304" pitchFamily="18" charset="0"/>
              <a:ea typeface="Times New Roman" panose="02020603050405020304" pitchFamily="18" charset="0"/>
            </a:endParaRPr>
          </a:p>
          <a:p>
            <a:r>
              <a:rPr lang="tr-TR" sz="2400" b="1">
                <a:effectLst/>
                <a:latin typeface="Arial Narrow" panose="020B0606020202030204" pitchFamily="34" charset="0"/>
                <a:ea typeface="Times New Roman" panose="02020603050405020304" pitchFamily="18" charset="0"/>
              </a:rPr>
              <a:t>Örnek:</a:t>
            </a:r>
            <a:r>
              <a:rPr lang="tr-TR" sz="2400">
                <a:effectLst/>
                <a:latin typeface="Arial Narrow" panose="020B0606020202030204" pitchFamily="34" charset="0"/>
                <a:ea typeface="Times New Roman" panose="02020603050405020304" pitchFamily="18" charset="0"/>
              </a:rPr>
              <a:t> Büyük bir etkinlikte, özel güvenlik personelinin suçüstü yakalama yetkisini uygulamaya çalışması sırasında kolluk kuvvetleri ile iletişim eksikliği yaşaması.</a:t>
            </a:r>
            <a:endParaRPr lang="tr-TR" sz="2400">
              <a:effectLst/>
              <a:latin typeface="Times New Roman" panose="02020603050405020304" pitchFamily="18" charset="0"/>
              <a:ea typeface="Times New Roman" panose="02020603050405020304" pitchFamily="18" charset="0"/>
            </a:endParaRPr>
          </a:p>
          <a:p>
            <a:r>
              <a:rPr lang="tr-TR" sz="2400" b="1">
                <a:effectLst/>
                <a:latin typeface="Arial Narrow" panose="020B0606020202030204" pitchFamily="34" charset="0"/>
                <a:ea typeface="Times New Roman" panose="02020603050405020304" pitchFamily="18" charset="0"/>
              </a:rPr>
              <a:t>3. Düşük Maaş ve Çalışma Koşulları:</a:t>
            </a:r>
            <a:endParaRPr lang="tr-TR" sz="2400">
              <a:effectLst/>
              <a:latin typeface="Times New Roman" panose="02020603050405020304" pitchFamily="18" charset="0"/>
              <a:ea typeface="Times New Roman" panose="02020603050405020304" pitchFamily="18" charset="0"/>
            </a:endParaRPr>
          </a:p>
          <a:p>
            <a:r>
              <a:rPr lang="tr-TR" sz="2400">
                <a:effectLst/>
                <a:latin typeface="Arial Narrow" panose="020B0606020202030204" pitchFamily="34" charset="0"/>
                <a:ea typeface="Times New Roman" panose="02020603050405020304" pitchFamily="18" charset="0"/>
              </a:rPr>
              <a:t>Çoğu özel güvenlik görevlisi, düşük maaşlar ve yoğun çalışma saatleri gibi zorluklarla karşılaşır. Bu, motivasyon düşüklüğüne ve görevlerin etkin şekilde yerine getirilmemesine neden olabilir.</a:t>
            </a:r>
            <a:endParaRPr lang="tr-TR" sz="2400">
              <a:effectLst/>
              <a:latin typeface="Times New Roman" panose="02020603050405020304" pitchFamily="18" charset="0"/>
              <a:ea typeface="Times New Roman" panose="02020603050405020304" pitchFamily="18" charset="0"/>
            </a:endParaRPr>
          </a:p>
          <a:p>
            <a:r>
              <a:rPr lang="tr-TR" sz="2400" b="1">
                <a:effectLst/>
                <a:latin typeface="Arial Narrow" panose="020B0606020202030204" pitchFamily="34" charset="0"/>
                <a:ea typeface="Times New Roman" panose="02020603050405020304" pitchFamily="18" charset="0"/>
              </a:rPr>
              <a:t>Örnek:</a:t>
            </a:r>
            <a:r>
              <a:rPr lang="tr-TR" sz="2400">
                <a:effectLst/>
                <a:latin typeface="Arial Narrow" panose="020B0606020202030204" pitchFamily="34" charset="0"/>
                <a:ea typeface="Times New Roman" panose="02020603050405020304" pitchFamily="18" charset="0"/>
              </a:rPr>
              <a:t> Uzun çalışma saatleri nedeniyle dikkat kaybı yaşayan bir güvenlik görevlisinin, giriş-çıkış kontrollerinde hata yapması.</a:t>
            </a:r>
            <a:endParaRPr lang="tr-TR" sz="240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716354323"/>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AC1937E-89D1-DF26-694A-773600878D2B}"/>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0A7B1309-CD48-5CEC-6B5F-8481DC8F230F}"/>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9CD4DEFE-FB8D-5C86-0E7E-048569E80D57}"/>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25404106-6FC5-83D6-D8E1-02C4B1DC543E}"/>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9566ADD8-D5EA-AE99-2612-EBD5828FA160}"/>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B1D8B8C3-C068-A50D-236D-C04CA92DD8B5}"/>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91D1E781-2749-39F8-E3AB-97F6F2463806}"/>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B30AFBE4-BCA1-B565-A1A3-567B4248C2A8}"/>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A2C38C06-CD8A-B63C-57AD-B998DBD10100}"/>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622E58E4-B46F-BD01-148C-D3BC84A7CAE6}"/>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93E4EF97-BB8A-9A31-DFBD-A6C385541F0B}"/>
              </a:ext>
            </a:extLst>
          </p:cNvPr>
          <p:cNvPicPr>
            <a:picLocks noChangeAspect="1"/>
          </p:cNvPicPr>
          <p:nvPr/>
        </p:nvPicPr>
        <p:blipFill>
          <a:blip r:embed="rId5"/>
          <a:stretch>
            <a:fillRect/>
          </a:stretch>
        </p:blipFill>
        <p:spPr>
          <a:xfrm>
            <a:off x="0" y="418932"/>
            <a:ext cx="7113984" cy="4274958"/>
          </a:xfrm>
          <a:prstGeom prst="rect">
            <a:avLst/>
          </a:prstGeom>
        </p:spPr>
      </p:pic>
    </p:spTree>
    <p:extLst>
      <p:ext uri="{BB962C8B-B14F-4D97-AF65-F5344CB8AC3E}">
        <p14:creationId xmlns:p14="http://schemas.microsoft.com/office/powerpoint/2010/main" val="705848822"/>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0EBC97E-6142-85D7-F356-10FBDA438DDF}"/>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0F6FBA93-6A90-739C-16DD-C49158DF5499}"/>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7267F37D-164F-36E8-C8AE-AE1AE133DDBC}"/>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2074A063-69B3-5FF9-3A38-469A6827ADBC}"/>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4835D1EB-EB09-4F32-CDD6-B969A1B2B932}"/>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60224E48-30BE-C35B-3186-BE23FD830D9A}"/>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1D75EB93-A228-26E7-0EA7-9EC36D3E19A2}"/>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C6899105-0D53-08D3-2C2F-6E4D7085E7BE}"/>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D8F9D798-D180-FE07-7B8B-70ED86267CE4}"/>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30B7CAC9-2456-5932-2918-48152C9F4F30}"/>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3" name="Resim 12">
            <a:extLst>
              <a:ext uri="{FF2B5EF4-FFF2-40B4-BE49-F238E27FC236}">
                <a16:creationId xmlns:a16="http://schemas.microsoft.com/office/drawing/2014/main" id="{C51C24FC-E0AC-56E2-0F0A-A1C8D8C79B5D}"/>
              </a:ext>
            </a:extLst>
          </p:cNvPr>
          <p:cNvPicPr>
            <a:picLocks noChangeAspect="1"/>
          </p:cNvPicPr>
          <p:nvPr/>
        </p:nvPicPr>
        <p:blipFill>
          <a:blip r:embed="rId5"/>
          <a:stretch>
            <a:fillRect/>
          </a:stretch>
        </p:blipFill>
        <p:spPr>
          <a:xfrm>
            <a:off x="345232" y="348010"/>
            <a:ext cx="6480720" cy="4345880"/>
          </a:xfrm>
          <a:prstGeom prst="rect">
            <a:avLst/>
          </a:prstGeom>
        </p:spPr>
      </p:pic>
    </p:spTree>
    <p:extLst>
      <p:ext uri="{BB962C8B-B14F-4D97-AF65-F5344CB8AC3E}">
        <p14:creationId xmlns:p14="http://schemas.microsoft.com/office/powerpoint/2010/main" val="2270498069"/>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1516171-E77F-954B-C879-46C5B35F7CFC}"/>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A4C6AFD7-0084-45FD-8771-14682643649B}"/>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284C1A7B-4B79-9DDA-1F27-8A7D4919195A}"/>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E2A332B2-22EA-7BE0-7A87-A171E5252331}"/>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C0B08538-FCB4-5E13-091E-69EF08F6479A}"/>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9F2D8CD3-11A7-A95F-A072-B21BB3A0BB00}"/>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DEA7A6D6-0EBB-7C5E-40CB-533F1997154E}"/>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21567DE4-76C2-6DF0-2D95-016B8C4EA0CA}"/>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1032B98B-BF17-9AEE-5215-99A80B662840}"/>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0D01CFB7-00BA-3861-E1C0-F39FB2482237}"/>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0" name="Resim 9">
            <a:extLst>
              <a:ext uri="{FF2B5EF4-FFF2-40B4-BE49-F238E27FC236}">
                <a16:creationId xmlns:a16="http://schemas.microsoft.com/office/drawing/2014/main" id="{3FABE8F5-661B-0238-DA90-289818EE8FDF}"/>
              </a:ext>
            </a:extLst>
          </p:cNvPr>
          <p:cNvPicPr>
            <a:picLocks noChangeAspect="1"/>
          </p:cNvPicPr>
          <p:nvPr/>
        </p:nvPicPr>
        <p:blipFill>
          <a:blip r:embed="rId5"/>
          <a:stretch>
            <a:fillRect/>
          </a:stretch>
        </p:blipFill>
        <p:spPr>
          <a:xfrm>
            <a:off x="489248" y="144686"/>
            <a:ext cx="6264695" cy="4824536"/>
          </a:xfrm>
          <a:prstGeom prst="rect">
            <a:avLst/>
          </a:prstGeom>
        </p:spPr>
      </p:pic>
    </p:spTree>
    <p:extLst>
      <p:ext uri="{BB962C8B-B14F-4D97-AF65-F5344CB8AC3E}">
        <p14:creationId xmlns:p14="http://schemas.microsoft.com/office/powerpoint/2010/main" val="4131882987"/>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3BF9178-A523-B2B7-E65C-27F37F7F1D43}"/>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A398A45A-47DC-7B37-71CF-2977E2AD221D}"/>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F145660C-404A-C8A3-EA4F-B41833BD8B48}"/>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53837384-0E0D-E03B-8C29-3421BA27D2D4}"/>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B8611799-F136-F430-2AC1-1D479E9C6A63}"/>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B90FAE1C-686F-09B2-7E19-1079784462F1}"/>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0B8CDA7A-14DF-F935-2193-A46AD047126C}"/>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78415AFB-0D97-A7F4-160B-BDF852E9FF51}"/>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D73C7522-751E-0930-FEA7-A1FB47F1CCED}"/>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023DA654-C684-39EC-093B-D9131C10059E}"/>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6C1582A5-762A-7FA1-5004-CBD6709BAF6E}"/>
              </a:ext>
            </a:extLst>
          </p:cNvPr>
          <p:cNvPicPr>
            <a:picLocks noChangeAspect="1"/>
          </p:cNvPicPr>
          <p:nvPr/>
        </p:nvPicPr>
        <p:blipFill>
          <a:blip r:embed="rId5"/>
          <a:stretch>
            <a:fillRect/>
          </a:stretch>
        </p:blipFill>
        <p:spPr>
          <a:xfrm>
            <a:off x="345232" y="348010"/>
            <a:ext cx="6552728" cy="4345880"/>
          </a:xfrm>
          <a:prstGeom prst="rect">
            <a:avLst/>
          </a:prstGeom>
        </p:spPr>
      </p:pic>
    </p:spTree>
    <p:extLst>
      <p:ext uri="{BB962C8B-B14F-4D97-AF65-F5344CB8AC3E}">
        <p14:creationId xmlns:p14="http://schemas.microsoft.com/office/powerpoint/2010/main" val="1413646385"/>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7967146-E823-68C3-5B6B-E4719A002742}"/>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38EC7545-2E97-AD71-FFD0-FE5E7D8396EE}"/>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52D2A57D-F4D8-9499-F9A5-5C1FDC8ADAEF}"/>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2F355C33-5695-78AE-D213-9FFAE71ED464}"/>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FAC2330E-291B-3CF5-837D-4DCE8C91222F}"/>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B6E02332-0FE3-8DD5-8C96-D1877F89929A}"/>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E79E5698-EDD1-0DCE-8168-48ACB1930C6F}"/>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C7EFA5ED-D25B-5D7A-4C67-855CE5778D6A}"/>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42D03FE0-BC4C-4D1B-9215-98163227BD64}"/>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C5825F5E-7D07-E348-E382-7796A31CB33C}"/>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0" name="Resim 9">
            <a:extLst>
              <a:ext uri="{FF2B5EF4-FFF2-40B4-BE49-F238E27FC236}">
                <a16:creationId xmlns:a16="http://schemas.microsoft.com/office/drawing/2014/main" id="{7B0F8D52-7265-DC6A-4ECD-4BC383E23E88}"/>
              </a:ext>
            </a:extLst>
          </p:cNvPr>
          <p:cNvPicPr>
            <a:picLocks noChangeAspect="1"/>
          </p:cNvPicPr>
          <p:nvPr/>
        </p:nvPicPr>
        <p:blipFill>
          <a:blip r:embed="rId5"/>
          <a:stretch>
            <a:fillRect/>
          </a:stretch>
        </p:blipFill>
        <p:spPr>
          <a:xfrm>
            <a:off x="345232" y="348010"/>
            <a:ext cx="6624736" cy="4345880"/>
          </a:xfrm>
          <a:prstGeom prst="rect">
            <a:avLst/>
          </a:prstGeom>
        </p:spPr>
      </p:pic>
    </p:spTree>
    <p:extLst>
      <p:ext uri="{BB962C8B-B14F-4D97-AF65-F5344CB8AC3E}">
        <p14:creationId xmlns:p14="http://schemas.microsoft.com/office/powerpoint/2010/main" val="1760138738"/>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B280A33-9DDE-E6A2-D91F-51A19DCF64E0}"/>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1CA71A8B-EFF7-1B8C-1452-8E241A823FE6}"/>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5C88AE15-F1F8-4181-BA2A-349CA7E682A4}"/>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2D385AC8-2D05-1DE9-BD9D-F669359B1C44}"/>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7B35FD75-D864-A8B9-9788-1356C1B67ED5}"/>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89A6313B-7F3A-9FE4-5877-C9C69B012155}"/>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9B2F3344-7A95-C2A7-1FBE-6A2869C795ED}"/>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FE993788-2ED6-BFD6-E812-9FB5954C44D8}"/>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A7E30696-AFF3-B242-0DD1-7829A8E59F43}"/>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87F0D98E-F369-1AAB-C4B9-71B7F45FE9B1}"/>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0B4188F1-2613-9AFA-72DD-5B61C9882482}"/>
              </a:ext>
            </a:extLst>
          </p:cNvPr>
          <p:cNvPicPr>
            <a:picLocks noChangeAspect="1"/>
          </p:cNvPicPr>
          <p:nvPr/>
        </p:nvPicPr>
        <p:blipFill>
          <a:blip r:embed="rId5"/>
          <a:stretch>
            <a:fillRect/>
          </a:stretch>
        </p:blipFill>
        <p:spPr>
          <a:xfrm>
            <a:off x="417240" y="288702"/>
            <a:ext cx="6480720" cy="4536504"/>
          </a:xfrm>
          <a:prstGeom prst="rect">
            <a:avLst/>
          </a:prstGeom>
        </p:spPr>
      </p:pic>
    </p:spTree>
    <p:extLst>
      <p:ext uri="{BB962C8B-B14F-4D97-AF65-F5344CB8AC3E}">
        <p14:creationId xmlns:p14="http://schemas.microsoft.com/office/powerpoint/2010/main" val="1484241191"/>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1E26F56-EA87-452B-AC56-1D767FBECDF8}"/>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7E09C5E2-CD4F-C1EC-E3C4-D1B7B8ACABD2}"/>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E708A2B9-3479-FCC0-3083-D4B269061493}"/>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994CC837-BBA4-F1CD-F61B-FFE496A60D9C}"/>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25C6F72F-E64E-E4B4-FD3C-E4674985280A}"/>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A0460537-2B3F-140D-BBED-35D44D8A13D8}"/>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D3BD10D9-6DA8-95C2-CDC2-A8797BA1C624}"/>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10BC6218-4DEE-D5A7-F991-1D1613E5B655}"/>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47C92754-F0CD-0B60-5819-66B048101B92}"/>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9268D054-8888-DF1C-EE95-F033711E93BC}"/>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a:t>2.4 ÖZEL HÜKÜMLERE TABİ KİŞİLERİN ARANMASI: </a:t>
            </a:r>
            <a:endParaRPr lang="tr-TR" sz="2200" dirty="0"/>
          </a:p>
        </p:txBody>
      </p:sp>
      <p:pic>
        <p:nvPicPr>
          <p:cNvPr id="10" name="Resim 9">
            <a:extLst>
              <a:ext uri="{FF2B5EF4-FFF2-40B4-BE49-F238E27FC236}">
                <a16:creationId xmlns:a16="http://schemas.microsoft.com/office/drawing/2014/main" id="{5C258E4E-91B8-3C37-CAD7-CE4D05F8B80F}"/>
              </a:ext>
            </a:extLst>
          </p:cNvPr>
          <p:cNvPicPr>
            <a:picLocks noChangeAspect="1"/>
          </p:cNvPicPr>
          <p:nvPr/>
        </p:nvPicPr>
        <p:blipFill>
          <a:blip r:embed="rId5"/>
          <a:stretch>
            <a:fillRect/>
          </a:stretch>
        </p:blipFill>
        <p:spPr>
          <a:xfrm>
            <a:off x="273225" y="936774"/>
            <a:ext cx="6696744" cy="3842065"/>
          </a:xfrm>
          <a:prstGeom prst="rect">
            <a:avLst/>
          </a:prstGeom>
        </p:spPr>
      </p:pic>
    </p:spTree>
    <p:extLst>
      <p:ext uri="{BB962C8B-B14F-4D97-AF65-F5344CB8AC3E}">
        <p14:creationId xmlns:p14="http://schemas.microsoft.com/office/powerpoint/2010/main" val="3758680259"/>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C0AAEDC-BD62-4B32-3D9E-6BC73C1202D1}"/>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16244F9F-8596-F02F-AC76-AE0DE4592119}"/>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1ABE345C-CDD5-6128-98CB-06B44692289F}"/>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A9A76BAD-20E5-BC02-9A73-ACB2A2D9327A}"/>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09E766F0-4807-7D52-25EF-CCF9F3B24761}"/>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E75F329A-3F2C-C219-225C-D5720720BD1A}"/>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3C04C973-7B33-C073-873B-F6DB133DDF4C}"/>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B21E9ED0-EC8B-2D0B-A905-A90862431EB2}"/>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9C194D4E-BD54-DF3A-A61A-D64DC00B2EAB}"/>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8FA0A818-9322-2001-1BAD-B10A8D2362B8}"/>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771CD5E6-33C0-A251-C0F7-0EB614B74A14}"/>
              </a:ext>
            </a:extLst>
          </p:cNvPr>
          <p:cNvPicPr>
            <a:picLocks noChangeAspect="1"/>
          </p:cNvPicPr>
          <p:nvPr/>
        </p:nvPicPr>
        <p:blipFill>
          <a:blip r:embed="rId5"/>
          <a:stretch>
            <a:fillRect/>
          </a:stretch>
        </p:blipFill>
        <p:spPr>
          <a:xfrm>
            <a:off x="273224" y="348010"/>
            <a:ext cx="6768752" cy="4477196"/>
          </a:xfrm>
          <a:prstGeom prst="rect">
            <a:avLst/>
          </a:prstGeom>
        </p:spPr>
      </p:pic>
    </p:spTree>
    <p:extLst>
      <p:ext uri="{BB962C8B-B14F-4D97-AF65-F5344CB8AC3E}">
        <p14:creationId xmlns:p14="http://schemas.microsoft.com/office/powerpoint/2010/main" val="3097402918"/>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738C6F2-B115-A691-4E4C-979A5D76DC53}"/>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250F5BB3-74CF-DDA8-FE77-ACE62ADA367F}"/>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C15F7BEB-7C91-4DF0-8DC9-B5ECABB17029}"/>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4C653831-FA91-F90D-AAB7-265E34EE8D49}"/>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2C80255F-644F-E0A1-CC40-C556241422C1}"/>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CB581622-533E-52DB-35C0-45D6704AC262}"/>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D65CFDB6-D4EE-4213-CD7B-1AC5FA323FA0}"/>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CAE6401F-0F70-CC6A-C212-53377F8B25EA}"/>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C04F911E-4589-B6AC-E1FA-7DF2B1FD5327}"/>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9246A620-475E-96E5-9D77-35D68F0AFA95}"/>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FD5FA96F-88BA-C372-58EE-6F38ECFFE7D6}"/>
              </a:ext>
            </a:extLst>
          </p:cNvPr>
          <p:cNvPicPr>
            <a:picLocks noChangeAspect="1"/>
          </p:cNvPicPr>
          <p:nvPr/>
        </p:nvPicPr>
        <p:blipFill>
          <a:blip r:embed="rId5"/>
          <a:stretch>
            <a:fillRect/>
          </a:stretch>
        </p:blipFill>
        <p:spPr>
          <a:xfrm>
            <a:off x="417240" y="356303"/>
            <a:ext cx="6624736" cy="4468903"/>
          </a:xfrm>
          <a:prstGeom prst="rect">
            <a:avLst/>
          </a:prstGeom>
        </p:spPr>
      </p:pic>
    </p:spTree>
    <p:extLst>
      <p:ext uri="{BB962C8B-B14F-4D97-AF65-F5344CB8AC3E}">
        <p14:creationId xmlns:p14="http://schemas.microsoft.com/office/powerpoint/2010/main" val="1410833796"/>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405647F-2681-70DD-9288-FB6A84052092}"/>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391F5927-ED0A-AD86-1F2C-5146D012F4F7}"/>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A2D2830E-D8E3-35BC-E688-7189AA165EDA}"/>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E4F3ABE9-D2B9-F402-B5C2-E8C536D94CF7}"/>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B79CBBCC-D71F-DDC8-D698-B3041905A07A}"/>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9F3B8523-8932-B747-85B8-942854B8343D}"/>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8E248E1F-8A68-F9DE-C9ED-D0543F9285AC}"/>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515D327D-0FEA-1263-7A03-94A69496109A}"/>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8F5AB05F-5340-C413-D643-4F39D1571980}"/>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511DDD09-F50A-AC8B-F3E1-99BDBFEB308D}"/>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0" name="Resim 9">
            <a:extLst>
              <a:ext uri="{FF2B5EF4-FFF2-40B4-BE49-F238E27FC236}">
                <a16:creationId xmlns:a16="http://schemas.microsoft.com/office/drawing/2014/main" id="{A955B717-CF62-7D78-754F-E8929FE0F6AC}"/>
              </a:ext>
            </a:extLst>
          </p:cNvPr>
          <p:cNvPicPr>
            <a:picLocks noChangeAspect="1"/>
          </p:cNvPicPr>
          <p:nvPr/>
        </p:nvPicPr>
        <p:blipFill>
          <a:blip r:embed="rId5"/>
          <a:stretch>
            <a:fillRect/>
          </a:stretch>
        </p:blipFill>
        <p:spPr>
          <a:xfrm>
            <a:off x="129208" y="144686"/>
            <a:ext cx="6912767" cy="4680520"/>
          </a:xfrm>
          <a:prstGeom prst="rect">
            <a:avLst/>
          </a:prstGeom>
        </p:spPr>
      </p:pic>
    </p:spTree>
    <p:extLst>
      <p:ext uri="{BB962C8B-B14F-4D97-AF65-F5344CB8AC3E}">
        <p14:creationId xmlns:p14="http://schemas.microsoft.com/office/powerpoint/2010/main" val="404750002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BFCA606-4349-E990-F871-7EAF38075407}"/>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DCCEC70E-293C-DFE3-9A7F-6ECD88DB7A59}"/>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226B7445-5E01-7100-6A2A-0EBFEF31F551}"/>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5D81F5EF-2942-3FC6-1D87-FC422C3ACE18}"/>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25423D7A-2EC4-BC91-30ED-79381B80B564}"/>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187E7BE7-D38C-25E1-003D-03CDE74855B5}"/>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582DAFAF-198D-F0B9-922D-CD7DD1776A55}"/>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C1C496EE-B84D-2B91-0E85-06CB98082CF2}"/>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183A14CD-B981-C7DA-A764-1F6FDF2966AE}"/>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B822722E-AFB9-F684-E69F-5E55B1AF59C5}"/>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b="1">
                <a:effectLst/>
                <a:latin typeface="Arial Narrow" panose="020B0606020202030204" pitchFamily="34" charset="0"/>
                <a:ea typeface="Times New Roman" panose="02020603050405020304" pitchFamily="18" charset="0"/>
              </a:rPr>
              <a:t>4. Teknolojik Yetersizlikler:</a:t>
            </a:r>
            <a:endParaRPr lang="tr-TR" sz="2200">
              <a:effectLst/>
              <a:latin typeface="Times New Roman" panose="02020603050405020304" pitchFamily="18" charset="0"/>
              <a:ea typeface="Times New Roman" panose="02020603050405020304" pitchFamily="18" charset="0"/>
            </a:endParaRPr>
          </a:p>
          <a:p>
            <a:r>
              <a:rPr lang="tr-TR" sz="2200">
                <a:effectLst/>
                <a:latin typeface="Arial Narrow" panose="020B0606020202030204" pitchFamily="34" charset="0"/>
                <a:ea typeface="Times New Roman" panose="02020603050405020304" pitchFamily="18" charset="0"/>
              </a:rPr>
              <a:t>Gelişen güvenlik tehditleri karşısında teknolojik araçların kullanımı büyük önem taşır. Ancak, bazı durumlarda bu tür ekipmanlara erişim sınırlıdır. Bu, özel güvenlik görevlerinin yerine getirilmesini zorlaştırabilir.</a:t>
            </a:r>
            <a:endParaRPr lang="tr-TR" sz="2200">
              <a:effectLst/>
              <a:latin typeface="Times New Roman" panose="02020603050405020304" pitchFamily="18" charset="0"/>
              <a:ea typeface="Times New Roman" panose="02020603050405020304" pitchFamily="18" charset="0"/>
            </a:endParaRPr>
          </a:p>
          <a:p>
            <a:r>
              <a:rPr lang="tr-TR" sz="2200" b="1">
                <a:effectLst/>
                <a:latin typeface="Arial Narrow" panose="020B0606020202030204" pitchFamily="34" charset="0"/>
                <a:ea typeface="Times New Roman" panose="02020603050405020304" pitchFamily="18" charset="0"/>
              </a:rPr>
              <a:t>Örnek:</a:t>
            </a:r>
            <a:r>
              <a:rPr lang="tr-TR" sz="2200">
                <a:effectLst/>
                <a:latin typeface="Arial Narrow" panose="020B0606020202030204" pitchFamily="34" charset="0"/>
                <a:ea typeface="Times New Roman" panose="02020603050405020304" pitchFamily="18" charset="0"/>
              </a:rPr>
              <a:t> Bir alışveriş merkezinde güvenlik kamerası sistemlerinin yetersiz olması nedeniyle özel güvenlik personelinin olayları fark etmede zorlanması.</a:t>
            </a:r>
            <a:endParaRPr lang="tr-TR" sz="2200">
              <a:effectLst/>
              <a:latin typeface="Times New Roman" panose="02020603050405020304" pitchFamily="18" charset="0"/>
              <a:ea typeface="Times New Roman" panose="02020603050405020304" pitchFamily="18" charset="0"/>
            </a:endParaRPr>
          </a:p>
          <a:p>
            <a:r>
              <a:rPr lang="tr-TR" sz="2200" b="1">
                <a:effectLst/>
                <a:latin typeface="Arial Narrow" panose="020B0606020202030204" pitchFamily="34" charset="0"/>
                <a:ea typeface="Times New Roman" panose="02020603050405020304" pitchFamily="18" charset="0"/>
              </a:rPr>
              <a:t>5. Etik Problemler:</a:t>
            </a:r>
            <a:endParaRPr lang="tr-TR" sz="2200">
              <a:effectLst/>
              <a:latin typeface="Times New Roman" panose="02020603050405020304" pitchFamily="18" charset="0"/>
              <a:ea typeface="Times New Roman" panose="02020603050405020304" pitchFamily="18" charset="0"/>
            </a:endParaRPr>
          </a:p>
          <a:p>
            <a:r>
              <a:rPr lang="tr-TR" sz="2200">
                <a:effectLst/>
                <a:latin typeface="Arial Narrow" panose="020B0606020202030204" pitchFamily="34" charset="0"/>
                <a:ea typeface="Times New Roman" panose="02020603050405020304" pitchFamily="18" charset="0"/>
              </a:rPr>
              <a:t>Özel güvenlik alanında etik kurallara uyulmaması, sektöre olan güveni zedeleyebilir. Kişisel hak ve özgürlüklerin ihlali, görev sınırlarının ihmal edilmesi gibi sorunlar, halkla olan ilişkileri olumsuz etkileyebilir.</a:t>
            </a:r>
            <a:endParaRPr lang="tr-TR" sz="2200">
              <a:effectLst/>
              <a:latin typeface="Times New Roman" panose="02020603050405020304" pitchFamily="18" charset="0"/>
              <a:ea typeface="Times New Roman" panose="02020603050405020304" pitchFamily="18" charset="0"/>
            </a:endParaRPr>
          </a:p>
          <a:p>
            <a:r>
              <a:rPr lang="tr-TR" sz="2200" b="1">
                <a:effectLst/>
                <a:latin typeface="Arial Narrow" panose="020B0606020202030204" pitchFamily="34" charset="0"/>
                <a:ea typeface="Times New Roman" panose="02020603050405020304" pitchFamily="18" charset="0"/>
              </a:rPr>
              <a:t>Örnek:</a:t>
            </a:r>
            <a:r>
              <a:rPr lang="tr-TR" sz="2200">
                <a:effectLst/>
                <a:latin typeface="Arial Narrow" panose="020B0606020202030204" pitchFamily="34" charset="0"/>
                <a:ea typeface="Times New Roman" panose="02020603050405020304" pitchFamily="18" charset="0"/>
              </a:rPr>
              <a:t> Bir güvenlik görevlisinin, kişisel eşyaları kontrol ederken kişi mahremiyetine saygı göstermemesi.</a:t>
            </a:r>
            <a:endParaRPr lang="tr-TR" sz="2200">
              <a:effectLst/>
              <a:latin typeface="Times New Roman" panose="02020603050405020304" pitchFamily="18" charset="0"/>
              <a:ea typeface="Times New Roman" panose="02020603050405020304" pitchFamily="18" charset="0"/>
            </a:endParaRPr>
          </a:p>
          <a:p>
            <a:r>
              <a:rPr lang="tr-TR" sz="2200">
                <a:effectLst/>
                <a:latin typeface="Arial Narrow" panose="020B0606020202030204" pitchFamily="34" charset="0"/>
                <a:ea typeface="Times New Roman" panose="02020603050405020304" pitchFamily="18" charset="0"/>
              </a:rPr>
              <a:t>Bu sorunlar, özel güvenlik alanının gelişmesi için eğitim, teknoloji, etik kurallar ve çalışma koşullarının iyileştirilmesi gerektiğini göstermektedir. </a:t>
            </a:r>
            <a:endParaRPr lang="tr-TR" sz="220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645487051"/>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0956424-CE4D-0FA0-C8B3-B7FEA489B35D}"/>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CAE14A1E-F75B-3DB7-362C-35F9576E8991}"/>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A46C8AC6-E29D-15D4-FBC8-B3DE4B759526}"/>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E8E1677D-B415-6AB4-573E-D9F364211DF9}"/>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622DA402-2084-9F38-3F87-ACD39B0F0B58}"/>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D96736C8-B2A7-DA11-ACD5-6DF5B466FFF6}"/>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BEFD491D-86AE-FC44-8C2D-9861658131B8}"/>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CEE2F11E-9972-44B8-EF73-AD939D6E4C6D}"/>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94533BAF-E06D-F2E0-A8B5-3EC211A368DD}"/>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FCD8DAB6-DF2C-660B-CC8D-DECC65CF6D4A}"/>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42FE1C2F-AE00-2FFF-806E-AC57CFADC659}"/>
              </a:ext>
            </a:extLst>
          </p:cNvPr>
          <p:cNvPicPr>
            <a:picLocks noChangeAspect="1"/>
          </p:cNvPicPr>
          <p:nvPr/>
        </p:nvPicPr>
        <p:blipFill>
          <a:blip r:embed="rId5"/>
          <a:stretch>
            <a:fillRect/>
          </a:stretch>
        </p:blipFill>
        <p:spPr>
          <a:xfrm>
            <a:off x="129208" y="216694"/>
            <a:ext cx="6768752" cy="4477196"/>
          </a:xfrm>
          <a:prstGeom prst="rect">
            <a:avLst/>
          </a:prstGeom>
        </p:spPr>
      </p:pic>
    </p:spTree>
    <p:extLst>
      <p:ext uri="{BB962C8B-B14F-4D97-AF65-F5344CB8AC3E}">
        <p14:creationId xmlns:p14="http://schemas.microsoft.com/office/powerpoint/2010/main" val="450952728"/>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6BACAD3-8567-AB07-7D5F-50C27C082AAC}"/>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7A8DC6AE-7569-EFCD-FD96-EA690C1BE0BE}"/>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2C554394-5CEB-3807-DE29-51428DD5DA45}"/>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8FCB2BF7-3A31-BBE2-8FD4-1AB7BE0DDA48}"/>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4290BB9A-A8E1-8BFF-4088-87E0A4345455}"/>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2DAC9E70-7B55-0630-9521-A19473764A00}"/>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AFE01B2A-D5AD-B930-E6BE-E7E38961BB9B}"/>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0425A1E1-9868-A63C-3C66-0EEFE8B8C6B1}"/>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4966999C-6DE7-6E7F-DDAB-B3443071942A}"/>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2B5CD1AA-5F92-8C47-3B87-021FD379D020}"/>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79398A85-F174-B103-15F4-1037D8E955C9}"/>
              </a:ext>
            </a:extLst>
          </p:cNvPr>
          <p:cNvPicPr>
            <a:picLocks noChangeAspect="1"/>
          </p:cNvPicPr>
          <p:nvPr/>
        </p:nvPicPr>
        <p:blipFill>
          <a:blip r:embed="rId5"/>
          <a:stretch>
            <a:fillRect/>
          </a:stretch>
        </p:blipFill>
        <p:spPr>
          <a:xfrm>
            <a:off x="345232" y="418932"/>
            <a:ext cx="6552728" cy="3217586"/>
          </a:xfrm>
          <a:prstGeom prst="rect">
            <a:avLst/>
          </a:prstGeom>
        </p:spPr>
      </p:pic>
    </p:spTree>
    <p:extLst>
      <p:ext uri="{BB962C8B-B14F-4D97-AF65-F5344CB8AC3E}">
        <p14:creationId xmlns:p14="http://schemas.microsoft.com/office/powerpoint/2010/main" val="3225035806"/>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37C3AC7-3414-DF31-4B38-5F2499BAC823}"/>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C7BA2557-E41A-8C0C-E8DB-A1EF803AFDB3}"/>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F0AE8DBD-76B8-F50B-D03C-6C2CC807B1A5}"/>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615A8BF3-C1DC-959C-949B-E248E0C8E295}"/>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E451CFB1-98B3-01DB-C8CC-A91195945C62}"/>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57D873BA-86CF-E66C-AED8-E294C5C1226A}"/>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F7501FA3-6E0A-0289-F52F-A5C44F15BF5C}"/>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56DAE8D6-73A2-83E2-0080-A32AD09CB2BB}"/>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2E97EF24-5C06-9153-CE9F-0E6D30FBC641}"/>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C34CC3C5-D6D6-9423-CAEA-8841E221C0F2}"/>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a:t> </a:t>
            </a:r>
            <a:endParaRPr lang="tr-TR" sz="2200" dirty="0"/>
          </a:p>
        </p:txBody>
      </p:sp>
      <p:pic>
        <p:nvPicPr>
          <p:cNvPr id="12" name="Resim 11">
            <a:extLst>
              <a:ext uri="{FF2B5EF4-FFF2-40B4-BE49-F238E27FC236}">
                <a16:creationId xmlns:a16="http://schemas.microsoft.com/office/drawing/2014/main" id="{7EAD0826-5A07-6AAE-0DD6-3A774B1DA8F2}"/>
              </a:ext>
            </a:extLst>
          </p:cNvPr>
          <p:cNvPicPr>
            <a:picLocks noChangeAspect="1"/>
          </p:cNvPicPr>
          <p:nvPr/>
        </p:nvPicPr>
        <p:blipFill>
          <a:blip r:embed="rId5"/>
          <a:stretch>
            <a:fillRect/>
          </a:stretch>
        </p:blipFill>
        <p:spPr>
          <a:xfrm>
            <a:off x="633265" y="216694"/>
            <a:ext cx="5935194" cy="4477196"/>
          </a:xfrm>
          <a:prstGeom prst="rect">
            <a:avLst/>
          </a:prstGeom>
        </p:spPr>
      </p:pic>
    </p:spTree>
    <p:extLst>
      <p:ext uri="{BB962C8B-B14F-4D97-AF65-F5344CB8AC3E}">
        <p14:creationId xmlns:p14="http://schemas.microsoft.com/office/powerpoint/2010/main" val="485540160"/>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D65F1A6-8918-320B-6EC8-B4565E716EC5}"/>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C9511456-5945-53F2-BF91-8DADCC4ED4CB}"/>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80013EBD-60A8-6B86-8DD7-C944E1A3AE92}"/>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12591238-FE18-115D-694C-2C629FBDBBE7}"/>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EA6AFD50-5A3E-17AB-EEF6-F754A1E30E4A}"/>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B95D27A9-DDB2-63D5-9B17-770D0601589E}"/>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2A5BBAB0-ADB6-96F7-ABEE-BCF8B57B2446}"/>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288A6CEA-85E2-4D85-451A-462277412824}"/>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2124632A-9399-83AD-9E0E-E10A4800B878}"/>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DAC7ECE8-AD3D-6FF2-3006-429474F7B0D5}"/>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3" name="Resim 12">
            <a:extLst>
              <a:ext uri="{FF2B5EF4-FFF2-40B4-BE49-F238E27FC236}">
                <a16:creationId xmlns:a16="http://schemas.microsoft.com/office/drawing/2014/main" id="{5EBD2D31-3F02-4432-26C1-361EFA796C6E}"/>
              </a:ext>
            </a:extLst>
          </p:cNvPr>
          <p:cNvPicPr>
            <a:picLocks noChangeAspect="1"/>
          </p:cNvPicPr>
          <p:nvPr/>
        </p:nvPicPr>
        <p:blipFill>
          <a:blip r:embed="rId5"/>
          <a:stretch>
            <a:fillRect/>
          </a:stretch>
        </p:blipFill>
        <p:spPr>
          <a:xfrm>
            <a:off x="417240" y="348010"/>
            <a:ext cx="6480720" cy="4345880"/>
          </a:xfrm>
          <a:prstGeom prst="rect">
            <a:avLst/>
          </a:prstGeom>
        </p:spPr>
      </p:pic>
    </p:spTree>
    <p:extLst>
      <p:ext uri="{BB962C8B-B14F-4D97-AF65-F5344CB8AC3E}">
        <p14:creationId xmlns:p14="http://schemas.microsoft.com/office/powerpoint/2010/main" val="2376074111"/>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42FA64E-28D8-582D-8129-CE184B05960C}"/>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4644D553-F6ED-8884-B374-F7E845FF12D7}"/>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8F82F8EF-3807-70B0-BDE9-BD4D918CF1DD}"/>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3794C310-E8F9-3DBB-768C-449B96F4D567}"/>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156976A2-F23D-7454-89C6-1E205152BD68}"/>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5E1F7BF1-0325-5E5F-FCA3-21BE97A96F96}"/>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97A217A8-36F1-433D-ADB5-A580DFBBF453}"/>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8F2A6E5F-8A4E-D74F-5B7C-B106879F2FA0}"/>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767BDD71-7ED8-E3CF-5B84-4D156149141D}"/>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60D60957-1399-68A1-16C9-2A3355765267}"/>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C7906AED-42D1-4025-8C9A-C02BD0F4E43F}"/>
              </a:ext>
            </a:extLst>
          </p:cNvPr>
          <p:cNvPicPr>
            <a:picLocks noChangeAspect="1"/>
          </p:cNvPicPr>
          <p:nvPr/>
        </p:nvPicPr>
        <p:blipFill>
          <a:blip r:embed="rId5"/>
          <a:stretch>
            <a:fillRect/>
          </a:stretch>
        </p:blipFill>
        <p:spPr>
          <a:xfrm>
            <a:off x="345232" y="418932"/>
            <a:ext cx="6624736" cy="4478282"/>
          </a:xfrm>
          <a:prstGeom prst="rect">
            <a:avLst/>
          </a:prstGeom>
        </p:spPr>
      </p:pic>
    </p:spTree>
    <p:extLst>
      <p:ext uri="{BB962C8B-B14F-4D97-AF65-F5344CB8AC3E}">
        <p14:creationId xmlns:p14="http://schemas.microsoft.com/office/powerpoint/2010/main" val="1280741426"/>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23C065B-F969-B224-9760-A66BC1B65482}"/>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361404D6-E64F-DA08-3F05-BBFB03957C10}"/>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77F8A524-870C-50A0-FB5D-C3081B04ACFA}"/>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D2F17B0E-1DA0-5D27-087B-CDE6315FA394}"/>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145EC3E7-20FB-E644-0D25-7EEA9B3ED2A6}"/>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0785289A-1500-6D12-A926-D24E5B5F5250}"/>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0ABFBB34-904A-12DA-6A14-5497EEFB916E}"/>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8D6A485D-18E5-710A-F379-DFA3225273B4}"/>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E5EB874B-EE0D-D445-A1C3-BA40A0A2531D}"/>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6C778A8B-CCD9-DA8E-155B-4371DB85D390}"/>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936E4DCC-B217-8CE7-637E-83BB5CC1ACC1}"/>
              </a:ext>
            </a:extLst>
          </p:cNvPr>
          <p:cNvPicPr>
            <a:picLocks noChangeAspect="1"/>
          </p:cNvPicPr>
          <p:nvPr/>
        </p:nvPicPr>
        <p:blipFill>
          <a:blip r:embed="rId5"/>
          <a:stretch>
            <a:fillRect/>
          </a:stretch>
        </p:blipFill>
        <p:spPr>
          <a:xfrm>
            <a:off x="417240" y="348010"/>
            <a:ext cx="6480720" cy="4477196"/>
          </a:xfrm>
          <a:prstGeom prst="rect">
            <a:avLst/>
          </a:prstGeom>
        </p:spPr>
      </p:pic>
    </p:spTree>
    <p:extLst>
      <p:ext uri="{BB962C8B-B14F-4D97-AF65-F5344CB8AC3E}">
        <p14:creationId xmlns:p14="http://schemas.microsoft.com/office/powerpoint/2010/main" val="2784618926"/>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8F05E49-1462-567B-942E-C86B6B8A39BA}"/>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29DB4100-7820-9B70-DA68-9EF1BD4408AA}"/>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F27DB1FB-8162-5F73-C149-721F5A5A677E}"/>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AA1FCE56-48A3-4785-52C6-3D3FD1073DEC}"/>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E45BE1F0-8076-77EE-B7D1-427B9B191DCF}"/>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41E15E0E-8598-2378-3CAC-B6F98186C13C}"/>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62AFF5D2-3BF2-678A-0AAC-3690536F39C5}"/>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FC6732DB-498A-7ADB-75F6-FD1374E3D1B2}"/>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0FC1F40D-56FD-C027-B385-929EEEF79F3D}"/>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6423AC6A-E4C1-71C7-58E4-C78C52687F4E}"/>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93A56D58-CADE-C364-B741-73E1C3224263}"/>
              </a:ext>
            </a:extLst>
          </p:cNvPr>
          <p:cNvPicPr>
            <a:picLocks noChangeAspect="1"/>
          </p:cNvPicPr>
          <p:nvPr/>
        </p:nvPicPr>
        <p:blipFill>
          <a:blip r:embed="rId5"/>
          <a:stretch>
            <a:fillRect/>
          </a:stretch>
        </p:blipFill>
        <p:spPr>
          <a:xfrm>
            <a:off x="417240" y="348010"/>
            <a:ext cx="6480720" cy="4345880"/>
          </a:xfrm>
          <a:prstGeom prst="rect">
            <a:avLst/>
          </a:prstGeom>
        </p:spPr>
      </p:pic>
    </p:spTree>
    <p:extLst>
      <p:ext uri="{BB962C8B-B14F-4D97-AF65-F5344CB8AC3E}">
        <p14:creationId xmlns:p14="http://schemas.microsoft.com/office/powerpoint/2010/main" val="3307430674"/>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BDC689C-FF58-6500-5812-A0AC82E1E16D}"/>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1E468BF2-6D0E-E574-D138-C084427FCAA3}"/>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6187AE23-26FF-6F23-BA9F-02F619221229}"/>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AF5E87F7-F012-132E-4D56-78FB7A4576B2}"/>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BD890BF3-54CF-6808-CC42-14DC70F986F8}"/>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2D0C2216-81A1-AF49-6962-E724B98DCBAD}"/>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99318EAB-AD96-E505-6272-3A3E49C88738}"/>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9A795B99-D52D-B60C-6779-09AA2C2C19A1}"/>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39AA7789-E996-CEC4-2D7C-8F46629B41D7}"/>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F50652BA-2BE6-0CF5-DC78-172289BAE8AD}"/>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1D815176-A18E-ABBB-376B-70A0C3778ABF}"/>
              </a:ext>
            </a:extLst>
          </p:cNvPr>
          <p:cNvPicPr>
            <a:picLocks noChangeAspect="1"/>
          </p:cNvPicPr>
          <p:nvPr/>
        </p:nvPicPr>
        <p:blipFill>
          <a:blip r:embed="rId5"/>
          <a:stretch>
            <a:fillRect/>
          </a:stretch>
        </p:blipFill>
        <p:spPr>
          <a:xfrm>
            <a:off x="129208" y="144686"/>
            <a:ext cx="6984776" cy="4893274"/>
          </a:xfrm>
          <a:prstGeom prst="rect">
            <a:avLst/>
          </a:prstGeom>
        </p:spPr>
      </p:pic>
    </p:spTree>
    <p:extLst>
      <p:ext uri="{BB962C8B-B14F-4D97-AF65-F5344CB8AC3E}">
        <p14:creationId xmlns:p14="http://schemas.microsoft.com/office/powerpoint/2010/main" val="192630530"/>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6E58DD9-E3CC-6D45-75FA-7B3692D6A707}"/>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D2F61A35-D4AD-8E32-DBE0-B41E9BC06EC6}"/>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E14F3078-5912-072F-2C7D-8E94F729F6A4}"/>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C5350529-DE62-DAF1-1591-35C1F6853FF4}"/>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015832A1-9729-A21B-D724-B596B59072F4}"/>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B63E07DE-4755-D9E3-0092-26C8C15DB776}"/>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23A4E9B6-70B4-39E7-FB7A-5FB2A506D7DD}"/>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B1C3C0CE-6F2F-0C7B-A7A2-5C34E403287A}"/>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BCF4EF88-7AA2-5FAA-F1EB-310750D60A71}"/>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86A92CB4-F7F2-883C-A503-2666A79EEBA2}"/>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6588C889-F2E1-3307-EA13-940A89FC90CB}"/>
              </a:ext>
            </a:extLst>
          </p:cNvPr>
          <p:cNvPicPr>
            <a:picLocks noChangeAspect="1"/>
          </p:cNvPicPr>
          <p:nvPr/>
        </p:nvPicPr>
        <p:blipFill>
          <a:blip r:embed="rId5"/>
          <a:stretch>
            <a:fillRect/>
          </a:stretch>
        </p:blipFill>
        <p:spPr>
          <a:xfrm>
            <a:off x="273224" y="348010"/>
            <a:ext cx="6696744" cy="4477196"/>
          </a:xfrm>
          <a:prstGeom prst="rect">
            <a:avLst/>
          </a:prstGeom>
        </p:spPr>
      </p:pic>
    </p:spTree>
    <p:extLst>
      <p:ext uri="{BB962C8B-B14F-4D97-AF65-F5344CB8AC3E}">
        <p14:creationId xmlns:p14="http://schemas.microsoft.com/office/powerpoint/2010/main" val="392764595"/>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5B2B682-C894-83A2-1299-FBD4302CCC79}"/>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913D08ED-0CC5-0E25-9DC9-B54DE3CD5D1B}"/>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54A8FA31-7940-62E9-45CB-FB087DA79DCE}"/>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6401D47F-1F90-5E39-8E51-F5F1818F9A48}"/>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A9C2C642-B00F-286E-C85F-809D44F76FD8}"/>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8FC82677-889E-3723-52B5-0EC9197D930B}"/>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467E9B49-2CE4-6F5C-292C-325F89256B8A}"/>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01605B3F-8F6D-3DD0-C4BF-16EA836052F5}"/>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6D933345-0D4D-F197-EB2F-E2AFF2B87100}"/>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A2AB4E85-3E8D-E289-458F-073334CB8A90}"/>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A282296C-8ABB-AADD-E636-020B9486EA4D}"/>
              </a:ext>
            </a:extLst>
          </p:cNvPr>
          <p:cNvPicPr>
            <a:picLocks noChangeAspect="1"/>
          </p:cNvPicPr>
          <p:nvPr/>
        </p:nvPicPr>
        <p:blipFill>
          <a:blip r:embed="rId5"/>
          <a:stretch>
            <a:fillRect/>
          </a:stretch>
        </p:blipFill>
        <p:spPr>
          <a:xfrm>
            <a:off x="57200" y="144686"/>
            <a:ext cx="7128792" cy="4680520"/>
          </a:xfrm>
          <a:prstGeom prst="rect">
            <a:avLst/>
          </a:prstGeom>
        </p:spPr>
      </p:pic>
    </p:spTree>
    <p:extLst>
      <p:ext uri="{BB962C8B-B14F-4D97-AF65-F5344CB8AC3E}">
        <p14:creationId xmlns:p14="http://schemas.microsoft.com/office/powerpoint/2010/main" val="529324700"/>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04B252C-8AF9-9EF7-9260-F5AC363192AF}"/>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335DB2D2-BB16-5948-0BD2-5C99160C90BA}"/>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8B5BA106-C6E5-B3B3-4CD7-7937B5936860}"/>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6B71E2E6-E6D9-95B0-BEA2-B1CC6F5031AE}"/>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D491D1F3-8084-9E24-CF65-F7B7E3C4642B}"/>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42E3F757-E117-2B84-319C-F5CD4666F139}"/>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19DC82BF-1618-ABC5-6E0D-DB8CB564F6A8}"/>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9913A788-5CF5-7BF8-3913-42B70984205C}"/>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0EFAA0C8-BBAA-34D4-6F02-7A91A4F0980A}"/>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3D5DB4B2-41F1-1D7F-C5CA-F0827B4841F3}"/>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800" b="1">
                <a:solidFill>
                  <a:srgbClr val="002060"/>
                </a:solidFill>
                <a:effectLst/>
                <a:latin typeface="Arial Narrow" panose="020B0606020202030204" pitchFamily="34" charset="0"/>
                <a:ea typeface="Times New Roman" panose="02020603050405020304" pitchFamily="18" charset="0"/>
              </a:rPr>
              <a:t>5. Özel güvenlik görevlilerinin görev, yetki ve sorumluluklarına uyulmaması durumunda çeşitli hukuki sorunlar yaşanabilir,  bu durumlara örnekler ve olası hukuki sonuçları:</a:t>
            </a:r>
            <a:endParaRPr lang="tr-TR" sz="2800">
              <a:effectLst/>
              <a:latin typeface="Times New Roman" panose="02020603050405020304" pitchFamily="18" charset="0"/>
              <a:ea typeface="Times New Roman" panose="02020603050405020304" pitchFamily="18" charset="0"/>
            </a:endParaRPr>
          </a:p>
          <a:p>
            <a:r>
              <a:rPr lang="tr-TR" sz="2800" b="1">
                <a:effectLst/>
                <a:latin typeface="Arial Narrow" panose="020B0606020202030204" pitchFamily="34" charset="0"/>
                <a:ea typeface="Times New Roman" panose="02020603050405020304" pitchFamily="18" charset="0"/>
              </a:rPr>
              <a:t>1. Yetki Aşımı:</a:t>
            </a:r>
            <a:endParaRPr lang="tr-TR" sz="2800">
              <a:effectLst/>
              <a:latin typeface="Times New Roman" panose="02020603050405020304" pitchFamily="18" charset="0"/>
              <a:ea typeface="Times New Roman" panose="02020603050405020304" pitchFamily="18" charset="0"/>
            </a:endParaRPr>
          </a:p>
          <a:p>
            <a:r>
              <a:rPr lang="tr-TR" sz="2800">
                <a:effectLst/>
                <a:latin typeface="Arial Narrow" panose="020B0606020202030204" pitchFamily="34" charset="0"/>
                <a:ea typeface="Times New Roman" panose="02020603050405020304" pitchFamily="18" charset="0"/>
              </a:rPr>
              <a:t>Görev alanı veya süresi dışında yetki kullanımı, hukuka aykırı kabul edilir. Bu durum, görevliler hakkında hukuki ve cezai işlem başlatılmasına yol açabilir.</a:t>
            </a:r>
            <a:endParaRPr lang="tr-TR" sz="2800">
              <a:effectLst/>
              <a:latin typeface="Times New Roman" panose="02020603050405020304" pitchFamily="18" charset="0"/>
              <a:ea typeface="Times New Roman" panose="02020603050405020304" pitchFamily="18" charset="0"/>
            </a:endParaRPr>
          </a:p>
          <a:p>
            <a:r>
              <a:rPr lang="tr-TR" sz="2800" b="1">
                <a:effectLst/>
                <a:latin typeface="Arial Narrow" panose="020B0606020202030204" pitchFamily="34" charset="0"/>
                <a:ea typeface="Times New Roman" panose="02020603050405020304" pitchFamily="18" charset="0"/>
              </a:rPr>
              <a:t>Örnek:</a:t>
            </a:r>
            <a:r>
              <a:rPr lang="tr-TR" sz="2800">
                <a:effectLst/>
                <a:latin typeface="Arial Narrow" panose="020B0606020202030204" pitchFamily="34" charset="0"/>
                <a:ea typeface="Times New Roman" panose="02020603050405020304" pitchFamily="18" charset="0"/>
              </a:rPr>
              <a:t> Bir güvenlik görevlisinin görev alanı dışında kimlik sorma veya zor kullanma yetkisini kullanması, kişisel hakların ihlali nedeniyle tazminat davalarına neden olabilir.</a:t>
            </a:r>
            <a:endParaRPr lang="tr-TR" sz="280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135317462"/>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2B61965-4D65-4822-E82C-E3B756BF65AB}"/>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9FB077C3-B85E-588B-3657-AFE5F9B9B2B2}"/>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8BFADE97-99D3-3A55-3C50-3DA4C8A6E152}"/>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5B9F417D-3FFC-6174-7FF5-469BFB1C7DD9}"/>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470090F1-55DC-4F31-F7E5-98B6438A686D}"/>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60A03EDB-0EC5-54C5-70CC-5E9560BACC33}"/>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ECE737E6-A513-211C-74EB-F610E3A37EFE}"/>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E2FCC569-F1F0-C96C-DA33-CCA82F42ADB0}"/>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42C38C35-22B9-0995-52AC-F5918D2BE889}"/>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6ADEB1C2-707F-09AE-3E49-EB6ED99F7B67}"/>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269935CC-A0CA-2DB5-A75B-6BABFA0C82D8}"/>
              </a:ext>
            </a:extLst>
          </p:cNvPr>
          <p:cNvPicPr>
            <a:picLocks noChangeAspect="1"/>
          </p:cNvPicPr>
          <p:nvPr/>
        </p:nvPicPr>
        <p:blipFill>
          <a:blip r:embed="rId5"/>
          <a:stretch>
            <a:fillRect/>
          </a:stretch>
        </p:blipFill>
        <p:spPr>
          <a:xfrm>
            <a:off x="201216" y="288702"/>
            <a:ext cx="6912768" cy="4405188"/>
          </a:xfrm>
          <a:prstGeom prst="rect">
            <a:avLst/>
          </a:prstGeom>
        </p:spPr>
      </p:pic>
    </p:spTree>
    <p:extLst>
      <p:ext uri="{BB962C8B-B14F-4D97-AF65-F5344CB8AC3E}">
        <p14:creationId xmlns:p14="http://schemas.microsoft.com/office/powerpoint/2010/main" val="4071441541"/>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69F3928-B182-876F-4AA7-B37C1F843E22}"/>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19678905-8F4D-AFDB-2116-C622131FE557}"/>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1D45D464-7724-D4BB-79A2-33B386C5F2FB}"/>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D6E52334-561E-BED7-B8A6-4C653E0E17FA}"/>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FAAE1FFE-3320-3B5B-7D3C-0E292A4CAFC2}"/>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6264C2F7-52A4-6C56-62FA-933A1F142500}"/>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17F9E5CF-4380-BD82-4004-C47F79F87DDE}"/>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D7CAEBF4-978B-9D4A-7D23-2257179E722A}"/>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C102211E-2B0B-ACE1-0AB5-C4A430ED5845}"/>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D185B554-12CC-F39C-66E8-F3BB6239AFBB}"/>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5FCDD689-952E-B23A-DB43-E313DBF70825}"/>
              </a:ext>
            </a:extLst>
          </p:cNvPr>
          <p:cNvPicPr>
            <a:picLocks noChangeAspect="1"/>
          </p:cNvPicPr>
          <p:nvPr/>
        </p:nvPicPr>
        <p:blipFill>
          <a:blip r:embed="rId5"/>
          <a:stretch>
            <a:fillRect/>
          </a:stretch>
        </p:blipFill>
        <p:spPr>
          <a:xfrm>
            <a:off x="345232" y="341825"/>
            <a:ext cx="6624736" cy="4555389"/>
          </a:xfrm>
          <a:prstGeom prst="rect">
            <a:avLst/>
          </a:prstGeom>
        </p:spPr>
      </p:pic>
    </p:spTree>
    <p:extLst>
      <p:ext uri="{BB962C8B-B14F-4D97-AF65-F5344CB8AC3E}">
        <p14:creationId xmlns:p14="http://schemas.microsoft.com/office/powerpoint/2010/main" val="3586957010"/>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66A1D02-61AB-C596-D388-818D0F3CE717}"/>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138DCE78-EBD9-7A77-A4FF-B7DA78358315}"/>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FEA7C1BD-4ED7-F2B6-A66B-800676E65EE2}"/>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5B811D33-9938-B6B6-B574-AA2E6F47F846}"/>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0C30000C-2D4F-6A9C-CCF3-64305EDC5F71}"/>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940A39DC-7E85-BF6D-ECB0-8A57D8A63CE8}"/>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B6999F8A-DA59-E026-02EA-E54CBC274811}"/>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95DF84DB-6E4D-470D-37D0-3B3C56F566F7}"/>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6E381FC7-7D4A-9B35-0434-5849847762CA}"/>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6C90768C-18BB-8290-07A2-CCA9155C869C}"/>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pPr algn="ctr"/>
            <a:r>
              <a:rPr lang="tr-TR" sz="2400" b="1" dirty="0">
                <a:solidFill>
                  <a:srgbClr val="0F243E"/>
                </a:solidFill>
                <a:effectLst/>
                <a:latin typeface="Arial Narrow" panose="020B0606020202030204" pitchFamily="34" charset="0"/>
                <a:ea typeface="Times New Roman" panose="02020603050405020304" pitchFamily="18" charset="0"/>
              </a:rPr>
              <a:t>4. KİMLİK SORMA</a:t>
            </a:r>
          </a:p>
          <a:p>
            <a:pPr algn="ctr"/>
            <a:endParaRPr lang="tr-TR" sz="2400" b="1" dirty="0">
              <a:solidFill>
                <a:srgbClr val="0F243E"/>
              </a:solidFill>
              <a:latin typeface="Arial Narrow" panose="020B0606020202030204" pitchFamily="34" charset="0"/>
              <a:ea typeface="Times New Roman" panose="02020603050405020304" pitchFamily="18" charset="0"/>
            </a:endParaRPr>
          </a:p>
          <a:p>
            <a:pPr algn="ctr"/>
            <a:endParaRPr lang="tr-TR" sz="2400" dirty="0">
              <a:effectLst/>
              <a:latin typeface="Times New Roman" panose="02020603050405020304" pitchFamily="18" charset="0"/>
              <a:ea typeface="Times New Roman" panose="02020603050405020304" pitchFamily="18" charset="0"/>
            </a:endParaRPr>
          </a:p>
        </p:txBody>
      </p:sp>
      <p:pic>
        <p:nvPicPr>
          <p:cNvPr id="15" name="Resim 14">
            <a:extLst>
              <a:ext uri="{FF2B5EF4-FFF2-40B4-BE49-F238E27FC236}">
                <a16:creationId xmlns:a16="http://schemas.microsoft.com/office/drawing/2014/main" id="{4C8828D2-297B-82FD-D9F7-E7B4C1F86403}"/>
              </a:ext>
            </a:extLst>
          </p:cNvPr>
          <p:cNvPicPr>
            <a:picLocks noChangeAspect="1"/>
          </p:cNvPicPr>
          <p:nvPr/>
        </p:nvPicPr>
        <p:blipFill>
          <a:blip r:embed="rId5"/>
          <a:stretch>
            <a:fillRect/>
          </a:stretch>
        </p:blipFill>
        <p:spPr>
          <a:xfrm>
            <a:off x="345232" y="653152"/>
            <a:ext cx="6840760" cy="4244062"/>
          </a:xfrm>
          <a:prstGeom prst="rect">
            <a:avLst/>
          </a:prstGeom>
        </p:spPr>
      </p:pic>
    </p:spTree>
    <p:extLst>
      <p:ext uri="{BB962C8B-B14F-4D97-AF65-F5344CB8AC3E}">
        <p14:creationId xmlns:p14="http://schemas.microsoft.com/office/powerpoint/2010/main" val="1247284660"/>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C7BEA66-FE05-F8D9-71FE-03E2BAC1347C}"/>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A830D55C-38A0-8D0B-656D-7B6E05B840A6}"/>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179A8383-EC5D-5588-1CDD-424483387B2F}"/>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498BCD9B-DD39-E61D-65E6-A22BFAAFE29A}"/>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B291A9F4-4E69-8641-F9CD-41F92EF28E4D}"/>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4E1C6690-42B5-B36C-C907-842BDA9D6461}"/>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7A2B4B55-45F2-D56E-5598-979121D8CEDB}"/>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C4FC8C90-1C79-50C2-0C33-CDD65BBC7ECC}"/>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F2527B0A-46D7-6C19-2E72-5CD734A03BDA}"/>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B2872031-00C4-2BDD-9C55-3491EB87B51D}"/>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4FAAE6A0-E7B4-78D4-1789-3556A7F82C92}"/>
              </a:ext>
            </a:extLst>
          </p:cNvPr>
          <p:cNvPicPr>
            <a:picLocks noChangeAspect="1"/>
          </p:cNvPicPr>
          <p:nvPr/>
        </p:nvPicPr>
        <p:blipFill>
          <a:blip r:embed="rId5"/>
          <a:stretch>
            <a:fillRect/>
          </a:stretch>
        </p:blipFill>
        <p:spPr>
          <a:xfrm>
            <a:off x="345232" y="348010"/>
            <a:ext cx="6624736" cy="4621212"/>
          </a:xfrm>
          <a:prstGeom prst="rect">
            <a:avLst/>
          </a:prstGeom>
        </p:spPr>
      </p:pic>
    </p:spTree>
    <p:extLst>
      <p:ext uri="{BB962C8B-B14F-4D97-AF65-F5344CB8AC3E}">
        <p14:creationId xmlns:p14="http://schemas.microsoft.com/office/powerpoint/2010/main" val="3661331147"/>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76951DF-123F-E1D0-40F8-E1949937B064}"/>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8262779D-CAA2-07EF-14FA-CEACF85563A4}"/>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B039B875-D066-C0C1-F605-4FD9419B13E8}"/>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EDAB87BC-414E-B9FB-F9EF-3EF380FD419F}"/>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2C439A7E-6AF5-503D-D35C-740ECF91965E}"/>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D53E1D73-6F93-C056-EA9A-8F7C93C6390E}"/>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2EE63104-B0D3-8183-943B-3052DBA18F62}"/>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F8E5DC32-3465-04A7-2927-0414619D2B7A}"/>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3B6B6769-2693-2850-2011-65D85B961865}"/>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63788F19-9108-61BA-4619-ACF310ABFC56}"/>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108F21FB-889C-9C42-EA4D-0177B6B27C11}"/>
              </a:ext>
            </a:extLst>
          </p:cNvPr>
          <p:cNvPicPr>
            <a:picLocks noChangeAspect="1"/>
          </p:cNvPicPr>
          <p:nvPr/>
        </p:nvPicPr>
        <p:blipFill>
          <a:blip r:embed="rId5"/>
          <a:stretch>
            <a:fillRect/>
          </a:stretch>
        </p:blipFill>
        <p:spPr>
          <a:xfrm>
            <a:off x="345232" y="348010"/>
            <a:ext cx="6624736" cy="4274958"/>
          </a:xfrm>
          <a:prstGeom prst="rect">
            <a:avLst/>
          </a:prstGeom>
        </p:spPr>
      </p:pic>
    </p:spTree>
    <p:extLst>
      <p:ext uri="{BB962C8B-B14F-4D97-AF65-F5344CB8AC3E}">
        <p14:creationId xmlns:p14="http://schemas.microsoft.com/office/powerpoint/2010/main" val="3698005823"/>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B0BFAC3-8EAC-649D-BDCF-C3C58BC52B2A}"/>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EE930F44-7044-B30A-2C8F-28B3FC78C11B}"/>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CA819797-7B11-F972-DAD4-5C4131E99606}"/>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A0718A68-C052-669A-98F5-98A7CD4CF042}"/>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85AC23C8-4FB7-D66D-FDEA-9D912FA92044}"/>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DEA660C5-9B4F-1B59-B892-F1D332E0A1E6}"/>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E67767AA-94C5-A118-6C3A-44FA05CE0FE0}"/>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8816DD33-10B1-203D-EBDC-4FC100B5330D}"/>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437A9BCE-DE8E-1C8F-3C52-680E09041417}"/>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5124D9CD-63DE-87E2-20AE-667860F98E40}"/>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F2DDF4E4-5CD1-0890-72D2-B76D280C9687}"/>
              </a:ext>
            </a:extLst>
          </p:cNvPr>
          <p:cNvPicPr>
            <a:picLocks noChangeAspect="1"/>
          </p:cNvPicPr>
          <p:nvPr/>
        </p:nvPicPr>
        <p:blipFill>
          <a:blip r:embed="rId5"/>
          <a:stretch>
            <a:fillRect/>
          </a:stretch>
        </p:blipFill>
        <p:spPr>
          <a:xfrm>
            <a:off x="273224" y="348010"/>
            <a:ext cx="6624736" cy="4274958"/>
          </a:xfrm>
          <a:prstGeom prst="rect">
            <a:avLst/>
          </a:prstGeom>
        </p:spPr>
      </p:pic>
    </p:spTree>
    <p:extLst>
      <p:ext uri="{BB962C8B-B14F-4D97-AF65-F5344CB8AC3E}">
        <p14:creationId xmlns:p14="http://schemas.microsoft.com/office/powerpoint/2010/main" val="3900543348"/>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F8651DA-B28B-5022-5C2D-684F7B1C0B5B}"/>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076EE0E1-5615-6596-5464-47D51A0D88E3}"/>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DFAFCC85-8A1C-4346-66A9-7FAD71B32BB2}"/>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0E941052-BD6C-19BA-6000-14153A7C692C}"/>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28D9BA0B-6D71-BFE0-A937-65E4FD985FCA}"/>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BBB30912-AFFF-24C6-713A-42ED04AA09C1}"/>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52C7AAC4-02ED-74B5-39F8-34FB721DA3D5}"/>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831FE246-1BAC-BFDB-827F-5CFEDE6B4CCC}"/>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0E667DEC-3A8A-D466-64A5-51EBF82A9818}"/>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45027E2D-BE16-B9C3-6201-582572E29990}"/>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7B5D4E0D-B566-3C43-1DFE-CB23BA2235B6}"/>
              </a:ext>
            </a:extLst>
          </p:cNvPr>
          <p:cNvPicPr>
            <a:picLocks noChangeAspect="1"/>
          </p:cNvPicPr>
          <p:nvPr/>
        </p:nvPicPr>
        <p:blipFill>
          <a:blip r:embed="rId5"/>
          <a:stretch>
            <a:fillRect/>
          </a:stretch>
        </p:blipFill>
        <p:spPr>
          <a:xfrm>
            <a:off x="273224" y="418931"/>
            <a:ext cx="6696744" cy="4136459"/>
          </a:xfrm>
          <a:prstGeom prst="rect">
            <a:avLst/>
          </a:prstGeom>
        </p:spPr>
      </p:pic>
    </p:spTree>
    <p:extLst>
      <p:ext uri="{BB962C8B-B14F-4D97-AF65-F5344CB8AC3E}">
        <p14:creationId xmlns:p14="http://schemas.microsoft.com/office/powerpoint/2010/main" val="4222051588"/>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E0963C6-3009-A865-0402-9A945BC2D784}"/>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9BD7C604-2194-74E1-4A91-6F8A71C33723}"/>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978C9005-569E-FA93-2BA5-506AF940E0BD}"/>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EEF63A7C-06F8-6B72-1324-5783434AD07C}"/>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1C04CEFC-B2B9-972B-3475-BBB8012CC6B8}"/>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26D2D8EA-501D-293D-45B9-6372DBA69773}"/>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8828B208-5175-4318-55B9-C7F8A089B3DB}"/>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4896695E-532A-A04B-B744-754B9F9B9613}"/>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41683F30-235D-BDA2-E004-BF40E4281527}"/>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43CBAD50-1041-5112-55EB-2B54EFCA8D55}"/>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A4730EF0-8998-EEA3-7EAE-7C3D53C07BA0}"/>
              </a:ext>
            </a:extLst>
          </p:cNvPr>
          <p:cNvPicPr>
            <a:picLocks noChangeAspect="1"/>
          </p:cNvPicPr>
          <p:nvPr/>
        </p:nvPicPr>
        <p:blipFill>
          <a:blip r:embed="rId5"/>
          <a:stretch>
            <a:fillRect/>
          </a:stretch>
        </p:blipFill>
        <p:spPr>
          <a:xfrm>
            <a:off x="345232" y="348010"/>
            <a:ext cx="6552728" cy="4345880"/>
          </a:xfrm>
          <a:prstGeom prst="rect">
            <a:avLst/>
          </a:prstGeom>
        </p:spPr>
      </p:pic>
    </p:spTree>
    <p:extLst>
      <p:ext uri="{BB962C8B-B14F-4D97-AF65-F5344CB8AC3E}">
        <p14:creationId xmlns:p14="http://schemas.microsoft.com/office/powerpoint/2010/main" val="3740799517"/>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5D5F98D-EBEF-39C6-AD68-29B7505F84D5}"/>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3DACAF80-0BF6-B550-C19C-DF2D22AEC83B}"/>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C4344212-F78C-FF49-1002-1E05508AAECF}"/>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FDB8BAE4-9F86-027D-6546-4BCF022D42A9}"/>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C459D58F-2B08-8FA2-5515-5AEBAAC46959}"/>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B88A67CF-DC6D-4366-59A1-1CB57272E501}"/>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DA13EE93-0A4F-57B6-8E5E-022BB4FD7B03}"/>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1C5F7ED1-071E-3373-FE4D-5B39B4F0D449}"/>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DE8B2A9D-DB51-121B-5185-198B784B4F37}"/>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18331C44-5FD1-EE93-FEEA-959DDEA4DC79}"/>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DAEF709C-C60F-A034-A422-3017193D5B4E}"/>
              </a:ext>
            </a:extLst>
          </p:cNvPr>
          <p:cNvPicPr>
            <a:picLocks noChangeAspect="1"/>
          </p:cNvPicPr>
          <p:nvPr/>
        </p:nvPicPr>
        <p:blipFill>
          <a:blip r:embed="rId5"/>
          <a:stretch>
            <a:fillRect/>
          </a:stretch>
        </p:blipFill>
        <p:spPr>
          <a:xfrm>
            <a:off x="345232" y="348010"/>
            <a:ext cx="6624736" cy="4405188"/>
          </a:xfrm>
          <a:prstGeom prst="rect">
            <a:avLst/>
          </a:prstGeom>
        </p:spPr>
      </p:pic>
    </p:spTree>
    <p:extLst>
      <p:ext uri="{BB962C8B-B14F-4D97-AF65-F5344CB8AC3E}">
        <p14:creationId xmlns:p14="http://schemas.microsoft.com/office/powerpoint/2010/main" val="1976299445"/>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68D2320-FCC1-32C9-01FC-C78F48156A04}"/>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7A928813-063A-C659-FC74-1329EAB83CAE}"/>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E2DB67B3-DB92-F5A4-53B3-45B025B449E3}"/>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ED45B81E-B84A-BD6A-397C-E8A60205037A}"/>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01FB4E5F-DC78-214B-4926-38EA12A64447}"/>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EB70AED0-B0EC-2A1C-02BA-FC029C95A1EE}"/>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7C2D0DA0-4DF9-E067-0B4C-F31B42103DC1}"/>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E4FD8F0D-09A7-3FDA-6286-DDC1C8E5B81E}"/>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7C7F4E71-D5E6-C849-0B7E-03D2767B3AB2}"/>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E24B887B-7E25-0CDE-E320-6E9DA680B21A}"/>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0F3FCBF1-2D5F-4136-E4F9-03D032589091}"/>
              </a:ext>
            </a:extLst>
          </p:cNvPr>
          <p:cNvPicPr>
            <a:picLocks noChangeAspect="1"/>
          </p:cNvPicPr>
          <p:nvPr/>
        </p:nvPicPr>
        <p:blipFill>
          <a:blip r:embed="rId5"/>
          <a:stretch>
            <a:fillRect/>
          </a:stretch>
        </p:blipFill>
        <p:spPr>
          <a:xfrm>
            <a:off x="489248" y="418932"/>
            <a:ext cx="6264696" cy="4384948"/>
          </a:xfrm>
          <a:prstGeom prst="rect">
            <a:avLst/>
          </a:prstGeom>
        </p:spPr>
      </p:pic>
    </p:spTree>
    <p:extLst>
      <p:ext uri="{BB962C8B-B14F-4D97-AF65-F5344CB8AC3E}">
        <p14:creationId xmlns:p14="http://schemas.microsoft.com/office/powerpoint/2010/main" val="37885312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8731A35-0BB7-F41F-AD0F-C064812753E5}"/>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52644873-D8C4-D6EE-41A6-000E4CBE24F2}"/>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B5B402ED-3B1E-FB1E-E21E-D5A87CBA2667}"/>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E3C165F1-BFFA-D1E1-3269-B1AE9D3E75FB}"/>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6C7E6C92-1014-F6A5-8EBE-378CD3D0889F}"/>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61F897C1-58D7-9928-ECCC-B70C2546C562}"/>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D8E0CF3C-25E3-3E74-0A0F-67CAE964B367}"/>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467A3C4F-C932-1DC5-FA7F-1CED3CFB5204}"/>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0E82F45F-C86C-D236-918A-7FFDEE62D28F}"/>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4DC2DA0E-CEC1-BEDE-5A73-8B5A58F96B9B}"/>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sz="2000" b="1" dirty="0">
              <a:effectLst/>
              <a:latin typeface="Arial Narrow" panose="020B0606020202030204" pitchFamily="34" charset="0"/>
              <a:ea typeface="Times New Roman" panose="02020603050405020304" pitchFamily="18" charset="0"/>
            </a:endParaRPr>
          </a:p>
          <a:p>
            <a:r>
              <a:rPr lang="tr-TR" sz="2000" b="1" dirty="0">
                <a:effectLst/>
                <a:latin typeface="Arial Narrow" panose="020B0606020202030204" pitchFamily="34" charset="0"/>
                <a:ea typeface="Times New Roman" panose="02020603050405020304" pitchFamily="18" charset="0"/>
              </a:rPr>
              <a:t>2. Meşru Müdafaa Kapsamı Dışında Zor Kullanma:</a:t>
            </a:r>
            <a:endParaRPr lang="tr-TR" sz="2000" dirty="0">
              <a:effectLst/>
              <a:latin typeface="Times New Roman" panose="02020603050405020304" pitchFamily="18" charset="0"/>
              <a:ea typeface="Times New Roman" panose="02020603050405020304" pitchFamily="18" charset="0"/>
            </a:endParaRPr>
          </a:p>
          <a:p>
            <a:r>
              <a:rPr lang="tr-TR" sz="2000" dirty="0">
                <a:effectLst/>
                <a:latin typeface="Arial Narrow" panose="020B0606020202030204" pitchFamily="34" charset="0"/>
                <a:ea typeface="Times New Roman" panose="02020603050405020304" pitchFamily="18" charset="0"/>
              </a:rPr>
              <a:t>Zor kullanma yetkisinin ölçüsüz veya haksız bir şekilde uygulanması, ceza davası açılmasına yol açabilir.</a:t>
            </a:r>
            <a:endParaRPr lang="tr-TR" sz="2000" dirty="0">
              <a:effectLst/>
              <a:latin typeface="Times New Roman" panose="02020603050405020304" pitchFamily="18" charset="0"/>
              <a:ea typeface="Times New Roman" panose="02020603050405020304" pitchFamily="18" charset="0"/>
            </a:endParaRPr>
          </a:p>
          <a:p>
            <a:r>
              <a:rPr lang="tr-TR" sz="2000" b="1" dirty="0">
                <a:effectLst/>
                <a:latin typeface="Arial Narrow" panose="020B0606020202030204" pitchFamily="34" charset="0"/>
                <a:ea typeface="Times New Roman" panose="02020603050405020304" pitchFamily="18" charset="0"/>
              </a:rPr>
              <a:t>Örnek:</a:t>
            </a:r>
            <a:r>
              <a:rPr lang="tr-TR" sz="2000" dirty="0">
                <a:effectLst/>
                <a:latin typeface="Arial Narrow" panose="020B0606020202030204" pitchFamily="34" charset="0"/>
                <a:ea typeface="Times New Roman" panose="02020603050405020304" pitchFamily="18" charset="0"/>
              </a:rPr>
              <a:t> Bir güvenlik görevlisinin, basit bir tartışma sırasında orantısız şekilde fiziksel güç uygulaması, “kasten yaralama” suçu kapsamında değerlendirilebilir.</a:t>
            </a:r>
            <a:endParaRPr lang="tr-TR" sz="2000" dirty="0">
              <a:effectLst/>
              <a:latin typeface="Times New Roman" panose="02020603050405020304" pitchFamily="18" charset="0"/>
              <a:ea typeface="Times New Roman" panose="02020603050405020304" pitchFamily="18" charset="0"/>
            </a:endParaRPr>
          </a:p>
          <a:p>
            <a:r>
              <a:rPr lang="tr-TR" sz="2000" b="1" dirty="0">
                <a:effectLst/>
                <a:latin typeface="Arial Narrow" panose="020B0606020202030204" pitchFamily="34" charset="0"/>
                <a:ea typeface="Times New Roman" panose="02020603050405020304" pitchFamily="18" charset="0"/>
              </a:rPr>
              <a:t>3. Suç Üstü Yakalamada Hatalar:</a:t>
            </a:r>
            <a:endParaRPr lang="tr-TR" sz="2000" dirty="0">
              <a:effectLst/>
              <a:latin typeface="Times New Roman" panose="02020603050405020304" pitchFamily="18" charset="0"/>
              <a:ea typeface="Times New Roman" panose="02020603050405020304" pitchFamily="18" charset="0"/>
            </a:endParaRPr>
          </a:p>
          <a:p>
            <a:r>
              <a:rPr lang="tr-TR" sz="2000" dirty="0">
                <a:effectLst/>
                <a:latin typeface="Arial Narrow" panose="020B0606020202030204" pitchFamily="34" charset="0"/>
                <a:ea typeface="Times New Roman" panose="02020603050405020304" pitchFamily="18" charset="0"/>
              </a:rPr>
              <a:t>Suç üstü yakalama sırasında kişi haklarına riayet edilmemesi, kişiyi hürriyetinden yoksun bırakma suçu ile sonuçlanabilir.</a:t>
            </a:r>
            <a:endParaRPr lang="tr-TR" sz="2000" dirty="0">
              <a:effectLst/>
              <a:latin typeface="Times New Roman" panose="02020603050405020304" pitchFamily="18" charset="0"/>
              <a:ea typeface="Times New Roman" panose="02020603050405020304" pitchFamily="18" charset="0"/>
            </a:endParaRPr>
          </a:p>
          <a:p>
            <a:r>
              <a:rPr lang="tr-TR" sz="2000" b="1" dirty="0">
                <a:effectLst/>
                <a:latin typeface="Arial Narrow" panose="020B0606020202030204" pitchFamily="34" charset="0"/>
                <a:ea typeface="Times New Roman" panose="02020603050405020304" pitchFamily="18" charset="0"/>
              </a:rPr>
              <a:t>Örnek:</a:t>
            </a:r>
            <a:r>
              <a:rPr lang="tr-TR" sz="2000" dirty="0">
                <a:effectLst/>
                <a:latin typeface="Arial Narrow" panose="020B0606020202030204" pitchFamily="34" charset="0"/>
                <a:ea typeface="Times New Roman" panose="02020603050405020304" pitchFamily="18" charset="0"/>
              </a:rPr>
              <a:t> Şüpheliyi suçüstü gerekçesiyle yakalayan güvenlik görevlisinin, kolluk kuvvetlerine haber vermemesi ve kişiyi uzun süre alıkoyması.</a:t>
            </a:r>
            <a:endParaRPr lang="tr-TR" sz="2000" dirty="0">
              <a:effectLst/>
              <a:latin typeface="Times New Roman" panose="02020603050405020304" pitchFamily="18" charset="0"/>
              <a:ea typeface="Times New Roman" panose="02020603050405020304" pitchFamily="18" charset="0"/>
            </a:endParaRPr>
          </a:p>
          <a:p>
            <a:r>
              <a:rPr lang="tr-TR" sz="2000" b="1" dirty="0">
                <a:effectLst/>
                <a:latin typeface="Arial Narrow" panose="020B0606020202030204" pitchFamily="34" charset="0"/>
                <a:ea typeface="Times New Roman" panose="02020603050405020304" pitchFamily="18" charset="0"/>
              </a:rPr>
              <a:t>  4. Özel Hayatın Gizliliğinin İhlali:</a:t>
            </a:r>
            <a:endParaRPr lang="tr-TR" sz="2000" dirty="0">
              <a:effectLst/>
              <a:latin typeface="Times New Roman" panose="02020603050405020304" pitchFamily="18" charset="0"/>
              <a:ea typeface="Times New Roman" panose="02020603050405020304" pitchFamily="18" charset="0"/>
            </a:endParaRPr>
          </a:p>
          <a:p>
            <a:r>
              <a:rPr lang="tr-TR" sz="2000" dirty="0">
                <a:effectLst/>
                <a:latin typeface="Arial Narrow" panose="020B0606020202030204" pitchFamily="34" charset="0"/>
                <a:ea typeface="Times New Roman" panose="02020603050405020304" pitchFamily="18" charset="0"/>
              </a:rPr>
              <a:t>Kimlik kontrolü veya üst araması sırasında kişisel mahremiyete saygı gösterilmezse, kişinin özel hayatının gizliliğinin ihlali söz konusu olur.</a:t>
            </a:r>
            <a:endParaRPr lang="tr-TR" sz="2000" dirty="0">
              <a:effectLst/>
              <a:latin typeface="Times New Roman" panose="02020603050405020304" pitchFamily="18" charset="0"/>
              <a:ea typeface="Times New Roman" panose="02020603050405020304" pitchFamily="18" charset="0"/>
            </a:endParaRPr>
          </a:p>
          <a:p>
            <a:r>
              <a:rPr lang="tr-TR" sz="2000" b="1" dirty="0">
                <a:effectLst/>
                <a:latin typeface="Arial Narrow" panose="020B0606020202030204" pitchFamily="34" charset="0"/>
                <a:ea typeface="Times New Roman" panose="02020603050405020304" pitchFamily="18" charset="0"/>
              </a:rPr>
              <a:t>Örnek:</a:t>
            </a:r>
            <a:r>
              <a:rPr lang="tr-TR" sz="2000" dirty="0">
                <a:effectLst/>
                <a:latin typeface="Arial Narrow" panose="020B0606020202030204" pitchFamily="34" charset="0"/>
                <a:ea typeface="Times New Roman" panose="02020603050405020304" pitchFamily="18" charset="0"/>
              </a:rPr>
              <a:t> Güvenlik görevlisinin kişinin kişisel eşyalarını rızası dışında incelemesi, hukuki tazminat davalarına yol açabilir.</a:t>
            </a:r>
            <a:endParaRPr lang="tr-TR" sz="20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457698446"/>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3B1A114-4742-2051-1698-DE9D333C285A}"/>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E72C4BD2-1BCE-E528-42C1-0838FB976470}"/>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9FA24D95-F7BD-0048-EA40-844EFAFBF327}"/>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D96ED6DA-F355-1426-3837-E2A2BE236811}"/>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B14B1CBB-185B-49EA-C5BE-B3E51FDA955F}"/>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34595562-03F4-BC4E-A1B0-A85C6F51FAEE}"/>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E6E7B3E5-881A-377B-5BD1-ABC971116762}"/>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15E6674D-25CE-0C53-3F72-0BEB8A2102AA}"/>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780D0F2C-3B38-69D0-6D38-80EE15929845}"/>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59E75F23-2918-175A-EC3C-6BDD8F819475}"/>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F93D86C4-815A-062C-E4E6-512F1F666F22}"/>
              </a:ext>
            </a:extLst>
          </p:cNvPr>
          <p:cNvPicPr>
            <a:picLocks noChangeAspect="1"/>
          </p:cNvPicPr>
          <p:nvPr/>
        </p:nvPicPr>
        <p:blipFill>
          <a:blip r:embed="rId5"/>
          <a:stretch>
            <a:fillRect/>
          </a:stretch>
        </p:blipFill>
        <p:spPr>
          <a:xfrm>
            <a:off x="417240" y="373067"/>
            <a:ext cx="6624736" cy="4320823"/>
          </a:xfrm>
          <a:prstGeom prst="rect">
            <a:avLst/>
          </a:prstGeom>
        </p:spPr>
      </p:pic>
    </p:spTree>
    <p:extLst>
      <p:ext uri="{BB962C8B-B14F-4D97-AF65-F5344CB8AC3E}">
        <p14:creationId xmlns:p14="http://schemas.microsoft.com/office/powerpoint/2010/main" val="1284593486"/>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F33B464-45ED-4DB8-6558-1DB81C16E282}"/>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218373C5-C171-C407-A7DC-93C77C61465C}"/>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9AE77C92-DF95-EB11-2B5D-C15040B2D299}"/>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B68468DF-E37A-D3DE-98B9-382E79281666}"/>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5ACF8544-2268-E22D-9769-875E9D32F100}"/>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5D4E8612-4679-BF4E-C37E-98208C057D6D}"/>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F763C664-E42B-4653-83E4-F4B706AD107B}"/>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1DC2A83B-8B6A-217D-F405-98978106B218}"/>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1665BE41-CB7E-84DE-B000-D363ADF6423D}"/>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F36A7979-DEF0-C1C0-32B7-517F233DCC8F}"/>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313C6BB5-D581-B166-E6A5-50438EF06FCB}"/>
              </a:ext>
            </a:extLst>
          </p:cNvPr>
          <p:cNvPicPr>
            <a:picLocks noChangeAspect="1"/>
          </p:cNvPicPr>
          <p:nvPr/>
        </p:nvPicPr>
        <p:blipFill>
          <a:blip r:embed="rId5"/>
          <a:stretch>
            <a:fillRect/>
          </a:stretch>
        </p:blipFill>
        <p:spPr>
          <a:xfrm>
            <a:off x="345232" y="348010"/>
            <a:ext cx="6552728" cy="4477196"/>
          </a:xfrm>
          <a:prstGeom prst="rect">
            <a:avLst/>
          </a:prstGeom>
        </p:spPr>
      </p:pic>
    </p:spTree>
    <p:extLst>
      <p:ext uri="{BB962C8B-B14F-4D97-AF65-F5344CB8AC3E}">
        <p14:creationId xmlns:p14="http://schemas.microsoft.com/office/powerpoint/2010/main" val="1443212673"/>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AE398BA-E2BD-DF54-92C2-32C07F0A16FD}"/>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BB13ED43-3622-5D84-733F-C3CA840DD6E9}"/>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0991EAB5-3202-22E4-3091-0AC13E0C4A34}"/>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B103C16A-FCFD-416D-6015-C91A58A6F729}"/>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CC54A84D-D8E6-8C3B-A20A-25E1EE849C37}"/>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9BC353C4-DC0A-4582-CEDB-56FDC1C25173}"/>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64C06242-4992-2D60-58C3-AA6657B8F859}"/>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E2E0929B-333E-C718-0F5C-0631909C70D4}"/>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9687E5CB-71D2-0C4B-FFE7-18DDB5D87718}"/>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10D107EC-6780-FDA5-FAE9-AD4EE938AB55}"/>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34D6CF37-43E9-3303-EC6D-536AF8417F05}"/>
              </a:ext>
            </a:extLst>
          </p:cNvPr>
          <p:cNvPicPr>
            <a:picLocks noChangeAspect="1"/>
          </p:cNvPicPr>
          <p:nvPr/>
        </p:nvPicPr>
        <p:blipFill>
          <a:blip r:embed="rId5"/>
          <a:stretch>
            <a:fillRect/>
          </a:stretch>
        </p:blipFill>
        <p:spPr>
          <a:xfrm>
            <a:off x="345232" y="348010"/>
            <a:ext cx="6552728" cy="4405188"/>
          </a:xfrm>
          <a:prstGeom prst="rect">
            <a:avLst/>
          </a:prstGeom>
        </p:spPr>
      </p:pic>
    </p:spTree>
    <p:extLst>
      <p:ext uri="{BB962C8B-B14F-4D97-AF65-F5344CB8AC3E}">
        <p14:creationId xmlns:p14="http://schemas.microsoft.com/office/powerpoint/2010/main" val="2800563532"/>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204DBC4-8630-D9FF-9A57-AB4ECF003D24}"/>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B04E1E2F-CFF0-B669-9048-AC03B32AF774}"/>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603EF681-1262-A153-F391-F41A722CA101}"/>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3BCCE94C-7D8A-EFC9-5B35-841A9C01D515}"/>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C0BFCFD2-45E5-B790-01DE-B48F1101DE6E}"/>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62BE22C1-416F-27FC-928B-70854FD4EE7B}"/>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D887387C-8B47-02AE-B27E-1BE3A161228A}"/>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3ED17B50-D8BA-417D-927C-40237F322D49}"/>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13C16558-7B65-07B1-4124-020B1E9F160F}"/>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D976B85D-D20D-F7E3-F92B-E4C623234CCF}"/>
              </a:ext>
            </a:extLst>
          </p:cNvPr>
          <p:cNvSpPr/>
          <p:nvPr/>
        </p:nvSpPr>
        <p:spPr>
          <a:xfrm>
            <a:off x="2764"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08F8DF34-69B0-55D8-FB0C-79FA265279E5}"/>
              </a:ext>
            </a:extLst>
          </p:cNvPr>
          <p:cNvPicPr>
            <a:picLocks noChangeAspect="1"/>
          </p:cNvPicPr>
          <p:nvPr/>
        </p:nvPicPr>
        <p:blipFill>
          <a:blip r:embed="rId5"/>
          <a:stretch>
            <a:fillRect/>
          </a:stretch>
        </p:blipFill>
        <p:spPr>
          <a:xfrm>
            <a:off x="57200" y="216694"/>
            <a:ext cx="7056784" cy="4587186"/>
          </a:xfrm>
          <a:prstGeom prst="rect">
            <a:avLst/>
          </a:prstGeom>
        </p:spPr>
      </p:pic>
    </p:spTree>
    <p:extLst>
      <p:ext uri="{BB962C8B-B14F-4D97-AF65-F5344CB8AC3E}">
        <p14:creationId xmlns:p14="http://schemas.microsoft.com/office/powerpoint/2010/main" val="685550554"/>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41C7BD2-5BC7-29F1-1666-F8DFC3A53AD0}"/>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E9B0DB28-1DE8-DC2F-815E-E9BC7B0C84A0}"/>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FDA94A19-53EC-E9AC-949E-5BEB7B4D8BAA}"/>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E8F79E6A-91E5-008C-3BDB-FDCB054BBC87}"/>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9842C7FE-6792-C199-B13B-2C007838439F}"/>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5243EFC2-6E8E-C8E4-AD8F-B6F9DD5E84AE}"/>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552CE90A-D7E7-35C9-F165-318DBE40ABD8}"/>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0876A8B9-F595-26A2-D374-01074A28D4D5}"/>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DBC86F3D-96C8-9114-5FCE-62DCDB6EDE9A}"/>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E83AAD4C-3F8D-C578-9537-C60FEBD2A476}"/>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B0137A3C-D0DA-170D-E3D1-0C98C2E777CA}"/>
              </a:ext>
            </a:extLst>
          </p:cNvPr>
          <p:cNvPicPr>
            <a:picLocks noChangeAspect="1"/>
          </p:cNvPicPr>
          <p:nvPr/>
        </p:nvPicPr>
        <p:blipFill>
          <a:blip r:embed="rId5"/>
          <a:stretch>
            <a:fillRect/>
          </a:stretch>
        </p:blipFill>
        <p:spPr>
          <a:xfrm>
            <a:off x="417240" y="348010"/>
            <a:ext cx="6552728" cy="4345880"/>
          </a:xfrm>
          <a:prstGeom prst="rect">
            <a:avLst/>
          </a:prstGeom>
        </p:spPr>
      </p:pic>
    </p:spTree>
    <p:extLst>
      <p:ext uri="{BB962C8B-B14F-4D97-AF65-F5344CB8AC3E}">
        <p14:creationId xmlns:p14="http://schemas.microsoft.com/office/powerpoint/2010/main" val="3175609960"/>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1A9334C-AE0C-05BB-5C37-B835671A1E8C}"/>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E65AABEF-7EF0-F7CC-5495-907CD3085659}"/>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4481B304-6813-AB87-04E9-49D27B1D5499}"/>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B50B358E-5047-E569-A0FA-2D0BF771B49B}"/>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A1223BE0-2C83-5B96-7780-A372AE79F259}"/>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22D25D66-6DA8-D448-AC51-24FADD7BBA67}"/>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FEBB8AFF-2079-1058-364D-EA39E910D0D8}"/>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BC8EC0DB-D6CC-7068-7313-FBDD7E4ED582}"/>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3C91275D-47AB-0425-0BBB-FC9EE7A3BF54}"/>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3FE14B0B-F8D3-72A1-FD68-510D6A7F231F}"/>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0" name="Resim 9">
            <a:extLst>
              <a:ext uri="{FF2B5EF4-FFF2-40B4-BE49-F238E27FC236}">
                <a16:creationId xmlns:a16="http://schemas.microsoft.com/office/drawing/2014/main" id="{5551FB5C-DE9E-9284-CA43-52D54B5444E2}"/>
              </a:ext>
            </a:extLst>
          </p:cNvPr>
          <p:cNvPicPr>
            <a:picLocks noChangeAspect="1"/>
          </p:cNvPicPr>
          <p:nvPr/>
        </p:nvPicPr>
        <p:blipFill>
          <a:blip r:embed="rId5"/>
          <a:stretch>
            <a:fillRect/>
          </a:stretch>
        </p:blipFill>
        <p:spPr>
          <a:xfrm>
            <a:off x="489248" y="348010"/>
            <a:ext cx="6480720" cy="4455869"/>
          </a:xfrm>
          <a:prstGeom prst="rect">
            <a:avLst/>
          </a:prstGeom>
        </p:spPr>
      </p:pic>
    </p:spTree>
    <p:extLst>
      <p:ext uri="{BB962C8B-B14F-4D97-AF65-F5344CB8AC3E}">
        <p14:creationId xmlns:p14="http://schemas.microsoft.com/office/powerpoint/2010/main" val="2955648922"/>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9A21BCF-0CCD-A864-B48E-614B84DAA8DD}"/>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80513216-2A9B-65F5-D560-C52C9EBB3A04}"/>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D662A520-EBC2-47E0-AEFF-EB1B18156C18}"/>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F07308AA-B03B-5D61-0838-6F52913D901E}"/>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FA040908-2971-9813-6A56-250F0E9DF397}"/>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2B178039-6A49-5326-EE3F-AEF7432B7B16}"/>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2B45A72D-E3A4-831B-4D00-0B51A2E49488}"/>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43AE5482-D008-9D55-5B67-1960D82B4D51}"/>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3E28EC98-4C81-BB5C-02A6-911D67675837}"/>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2A9D55A7-A121-8472-34EA-EC7D53A64F01}"/>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b="1" dirty="0"/>
              <a:t>5.2 COP KULLANMA: </a:t>
            </a:r>
            <a:r>
              <a:rPr lang="tr-TR" sz="2200" dirty="0"/>
              <a:t>Özel Güvenlik Görevlisinin gerektiğinde kullanmak için taşıdığı saldırı ve savunmada kullanılan bir teçhizattır.</a:t>
            </a:r>
          </a:p>
          <a:p>
            <a:endParaRPr lang="tr-TR" sz="2200" dirty="0"/>
          </a:p>
          <a:p>
            <a:pPr algn="ctr"/>
            <a:r>
              <a:rPr lang="tr-TR" sz="2200" b="1" dirty="0"/>
              <a:t>COP KULLANILIRKEN VURUŞ BÖLGELERİ,</a:t>
            </a:r>
          </a:p>
          <a:p>
            <a:pPr algn="ctr"/>
            <a:endParaRPr lang="tr-TR" sz="2200" b="1" dirty="0"/>
          </a:p>
          <a:p>
            <a:r>
              <a:rPr lang="tr-TR" sz="2200" dirty="0"/>
              <a:t>ÖNCELİKLİ VURUŞ BÖLGELERİ: </a:t>
            </a:r>
          </a:p>
          <a:p>
            <a:r>
              <a:rPr lang="tr-TR" sz="2200" dirty="0"/>
              <a:t>Daha çok Bel alt kısmı olan; </a:t>
            </a:r>
          </a:p>
          <a:p>
            <a:r>
              <a:rPr lang="tr-TR" sz="2200" dirty="0"/>
              <a:t>- Kalça dış kası, </a:t>
            </a:r>
          </a:p>
          <a:p>
            <a:r>
              <a:rPr lang="tr-TR" sz="2200" dirty="0"/>
              <a:t>- Kalça iç kası, baldır kası, </a:t>
            </a:r>
          </a:p>
          <a:p>
            <a:r>
              <a:rPr lang="tr-TR" sz="2200" dirty="0"/>
              <a:t>- El bilek kası,  </a:t>
            </a:r>
          </a:p>
          <a:p>
            <a:r>
              <a:rPr lang="tr-TR" sz="2200" dirty="0"/>
              <a:t>- Aşı kası,   </a:t>
            </a:r>
          </a:p>
          <a:p>
            <a:r>
              <a:rPr lang="tr-TR" sz="2200" dirty="0"/>
              <a:t>- Ön kol bölgeleri</a:t>
            </a:r>
          </a:p>
        </p:txBody>
      </p:sp>
    </p:spTree>
    <p:extLst>
      <p:ext uri="{BB962C8B-B14F-4D97-AF65-F5344CB8AC3E}">
        <p14:creationId xmlns:p14="http://schemas.microsoft.com/office/powerpoint/2010/main" val="2356147523"/>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371E971-8A5A-10C3-5A69-65F12E909FDF}"/>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05A0EEE4-ED21-0156-6EB6-90046796640E}"/>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4AD64413-1468-9A10-5424-133955829C63}"/>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CFEF93AC-FF7F-64CE-7DBA-BDEDCDB891A9}"/>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4E737DDD-8BFB-528F-7A36-CB1E77642310}"/>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F52E0CC3-98D2-4C49-B649-10EA65013279}"/>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1D86ED04-AF23-A785-A206-018ACD728796}"/>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6B6B098D-AF74-E191-6F0A-70045149DA2E}"/>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C82EAB97-85B9-FDD8-1BB7-C9E403FA38DD}"/>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093B03F7-9813-FA35-586A-9E94973B2FB7}"/>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sz="2400" dirty="0">
              <a:effectLst/>
              <a:latin typeface="Arial Narrow" panose="020B0606020202030204" pitchFamily="34" charset="0"/>
              <a:ea typeface="Times New Roman" panose="02020603050405020304" pitchFamily="18" charset="0"/>
              <a:cs typeface="Times New Roman" panose="02020603050405020304" pitchFamily="18" charset="0"/>
            </a:endParaRPr>
          </a:p>
          <a:p>
            <a:endParaRPr lang="tr-TR" sz="2400" dirty="0">
              <a:latin typeface="Arial Narrow" panose="020B0606020202030204" pitchFamily="34" charset="0"/>
              <a:ea typeface="Times New Roman" panose="02020603050405020304" pitchFamily="18" charset="0"/>
              <a:cs typeface="Times New Roman" panose="02020603050405020304" pitchFamily="18" charset="0"/>
            </a:endParaRPr>
          </a:p>
          <a:p>
            <a:r>
              <a:rPr lang="tr-TR" sz="2400" dirty="0">
                <a:effectLst/>
                <a:latin typeface="Arial Narrow" panose="020B0606020202030204" pitchFamily="34" charset="0"/>
                <a:ea typeface="Times New Roman" panose="02020603050405020304" pitchFamily="18" charset="0"/>
                <a:cs typeface="Times New Roman" panose="02020603050405020304" pitchFamily="18" charset="0"/>
              </a:rPr>
              <a:t>Kelepçeler zor kullanma araçlarındandır. Yakalanan şahsın direnmesi, saldırgan tutum sergilemesi, kaçmaya yeltenmesi, göreve mukavemette bulunması, suç delillerini bozma veya yok etme ihtimalinin bulunması hallerinde ve suçun devamının önlenmesi amacıyla; kullanılır.</a:t>
            </a:r>
            <a:endParaRPr lang="tr-TR" sz="2200" dirty="0"/>
          </a:p>
        </p:txBody>
      </p:sp>
      <p:pic>
        <p:nvPicPr>
          <p:cNvPr id="11" name="Resim 10">
            <a:extLst>
              <a:ext uri="{FF2B5EF4-FFF2-40B4-BE49-F238E27FC236}">
                <a16:creationId xmlns:a16="http://schemas.microsoft.com/office/drawing/2014/main" id="{E2F2ACAB-4A1C-F81D-7510-9362A12D7289}"/>
              </a:ext>
            </a:extLst>
          </p:cNvPr>
          <p:cNvPicPr>
            <a:picLocks noChangeAspect="1"/>
          </p:cNvPicPr>
          <p:nvPr/>
        </p:nvPicPr>
        <p:blipFill>
          <a:blip r:embed="rId5"/>
          <a:stretch>
            <a:fillRect/>
          </a:stretch>
        </p:blipFill>
        <p:spPr>
          <a:xfrm>
            <a:off x="705272" y="127225"/>
            <a:ext cx="4548773" cy="415252"/>
          </a:xfrm>
          <a:prstGeom prst="rect">
            <a:avLst/>
          </a:prstGeom>
        </p:spPr>
      </p:pic>
      <p:pic>
        <p:nvPicPr>
          <p:cNvPr id="13" name="Resim 12">
            <a:extLst>
              <a:ext uri="{FF2B5EF4-FFF2-40B4-BE49-F238E27FC236}">
                <a16:creationId xmlns:a16="http://schemas.microsoft.com/office/drawing/2014/main" id="{1508FAEC-56C9-0C94-3EE9-C18E1A814005}"/>
              </a:ext>
            </a:extLst>
          </p:cNvPr>
          <p:cNvPicPr>
            <a:picLocks noChangeAspect="1"/>
          </p:cNvPicPr>
          <p:nvPr/>
        </p:nvPicPr>
        <p:blipFill>
          <a:blip r:embed="rId6"/>
          <a:stretch>
            <a:fillRect/>
          </a:stretch>
        </p:blipFill>
        <p:spPr>
          <a:xfrm>
            <a:off x="201216" y="2756167"/>
            <a:ext cx="6768752" cy="2158508"/>
          </a:xfrm>
          <a:prstGeom prst="rect">
            <a:avLst/>
          </a:prstGeom>
        </p:spPr>
      </p:pic>
    </p:spTree>
    <p:extLst>
      <p:ext uri="{BB962C8B-B14F-4D97-AF65-F5344CB8AC3E}">
        <p14:creationId xmlns:p14="http://schemas.microsoft.com/office/powerpoint/2010/main" val="934450264"/>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F8D8D6D-477A-2A70-DA55-63143DE07EA3}"/>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BE491F88-F83F-199F-50D6-712E16E00021}"/>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7EE6925C-4A70-314A-3645-2CD77BBCC192}"/>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B225BDF1-B176-4A1C-891D-CA405068EE8D}"/>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3D1A5988-FB54-9B5C-F90A-0FB6005BF222}"/>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812A9BAA-0FB6-6B19-FC74-996CB1BCFC22}"/>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57C8ED17-92D6-D57D-A265-BD876A0A3535}"/>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EACAFDFC-A432-9032-E6F1-5F463B33F087}"/>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9B6E0D84-212D-29EF-9D47-AFB74DBC1BC1}"/>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D89DC25D-D8AF-77DA-CCEB-4C276D25289D}"/>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3600" b="1" dirty="0">
                <a:effectLst/>
                <a:latin typeface="Arial Narrow" panose="020B0606020202030204" pitchFamily="34" charset="0"/>
                <a:ea typeface="Times New Roman" panose="02020603050405020304" pitchFamily="18" charset="0"/>
              </a:rPr>
              <a:t>Kelepçe çeşitleri;</a:t>
            </a:r>
          </a:p>
          <a:p>
            <a:endParaRPr lang="tr-TR" sz="3600" b="1" dirty="0">
              <a:latin typeface="Arial Narrow" panose="020B0606020202030204" pitchFamily="34" charset="0"/>
              <a:ea typeface="Times New Roman" panose="02020603050405020304" pitchFamily="18" charset="0"/>
            </a:endParaRPr>
          </a:p>
          <a:p>
            <a:endParaRPr lang="tr-TR" sz="3600" dirty="0">
              <a:effectLst/>
              <a:latin typeface="Times New Roman" panose="02020603050405020304" pitchFamily="18" charset="0"/>
              <a:ea typeface="Times New Roman" panose="02020603050405020304" pitchFamily="18" charset="0"/>
            </a:endParaRPr>
          </a:p>
          <a:p>
            <a:pPr marL="342900" indent="-342900" algn="just">
              <a:buAutoNum type="arabicPeriod"/>
            </a:pPr>
            <a:r>
              <a:rPr lang="tr-TR" sz="3600" dirty="0" err="1">
                <a:effectLst/>
                <a:latin typeface="Arial Narrow" panose="020B0606020202030204" pitchFamily="34" charset="0"/>
                <a:ea typeface="Times New Roman" panose="02020603050405020304" pitchFamily="18" charset="0"/>
              </a:rPr>
              <a:t>Masonet</a:t>
            </a:r>
            <a:r>
              <a:rPr lang="tr-TR" sz="3600" dirty="0">
                <a:effectLst/>
                <a:latin typeface="Arial Narrow" panose="020B0606020202030204" pitchFamily="34" charset="0"/>
                <a:ea typeface="Times New Roman" panose="02020603050405020304" pitchFamily="18" charset="0"/>
              </a:rPr>
              <a:t> kelepçe                        </a:t>
            </a:r>
          </a:p>
          <a:p>
            <a:pPr algn="just"/>
            <a:r>
              <a:rPr lang="tr-TR" sz="3600" dirty="0">
                <a:effectLst/>
                <a:latin typeface="Arial Narrow" panose="020B0606020202030204" pitchFamily="34" charset="0"/>
                <a:ea typeface="Times New Roman" panose="02020603050405020304" pitchFamily="18" charset="0"/>
              </a:rPr>
              <a:t>2. Zincir kelepçe                        </a:t>
            </a:r>
          </a:p>
          <a:p>
            <a:pPr algn="just"/>
            <a:r>
              <a:rPr lang="tr-TR" sz="3600" dirty="0">
                <a:effectLst/>
                <a:latin typeface="Arial Narrow" panose="020B0606020202030204" pitchFamily="34" charset="0"/>
                <a:ea typeface="Times New Roman" panose="02020603050405020304" pitchFamily="18" charset="0"/>
              </a:rPr>
              <a:t>3. Plastik kelepçe        </a:t>
            </a:r>
            <a:endParaRPr lang="tr-TR" sz="3600" dirty="0">
              <a:effectLst/>
              <a:latin typeface="Times New Roman" panose="02020603050405020304" pitchFamily="18" charset="0"/>
              <a:ea typeface="Times New Roman" panose="02020603050405020304" pitchFamily="18" charset="0"/>
            </a:endParaRPr>
          </a:p>
          <a:p>
            <a:pPr algn="just"/>
            <a:r>
              <a:rPr lang="tr-TR" sz="3600" dirty="0">
                <a:effectLst/>
                <a:latin typeface="Arial Narrow" panose="020B0606020202030204" pitchFamily="34" charset="0"/>
                <a:ea typeface="Times New Roman" panose="02020603050405020304" pitchFamily="18" charset="0"/>
              </a:rPr>
              <a:t>4. Sevk zinciri                                </a:t>
            </a:r>
          </a:p>
          <a:p>
            <a:pPr algn="just"/>
            <a:r>
              <a:rPr lang="tr-TR" sz="3600" dirty="0">
                <a:effectLst/>
                <a:latin typeface="Arial Narrow" panose="020B0606020202030204" pitchFamily="34" charset="0"/>
                <a:ea typeface="Times New Roman" panose="02020603050405020304" pitchFamily="18" charset="0"/>
              </a:rPr>
              <a:t>5. Parmak kelepçe</a:t>
            </a:r>
            <a:endParaRPr lang="tr-TR" sz="36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933933924"/>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0F1D6AB-8DE2-B2DB-027D-8B49FBA5A1F7}"/>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2A287E9A-5317-B8A2-B52E-7CCA6F4E4ECD}"/>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634C0D4B-1634-F600-FF61-47AF1288C1D3}"/>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A272D37A-B4C3-F6E9-F23D-D9BA1943C772}"/>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074DD0B2-B26D-5CBB-3A7C-50E555BFC502}"/>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48A897CF-2412-3BEA-467D-A621C10C5A73}"/>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925AC567-AC9B-6C3B-8A11-7F06C641AEDF}"/>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E8C36600-7C69-6BB9-077F-74E24DE7E09F}"/>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EDB69B05-ACE0-1557-BE7D-B5154A99F338}"/>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1DFE2A54-6CC0-E8C7-FEA1-6A98F204E350}"/>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58788CAE-C70E-5D97-606A-C3F8DF6E48D7}"/>
              </a:ext>
            </a:extLst>
          </p:cNvPr>
          <p:cNvPicPr>
            <a:picLocks noChangeAspect="1"/>
          </p:cNvPicPr>
          <p:nvPr/>
        </p:nvPicPr>
        <p:blipFill>
          <a:blip r:embed="rId5"/>
          <a:stretch>
            <a:fillRect/>
          </a:stretch>
        </p:blipFill>
        <p:spPr>
          <a:xfrm>
            <a:off x="417240" y="348010"/>
            <a:ext cx="6624736" cy="4274958"/>
          </a:xfrm>
          <a:prstGeom prst="rect">
            <a:avLst/>
          </a:prstGeom>
        </p:spPr>
      </p:pic>
    </p:spTree>
    <p:extLst>
      <p:ext uri="{BB962C8B-B14F-4D97-AF65-F5344CB8AC3E}">
        <p14:creationId xmlns:p14="http://schemas.microsoft.com/office/powerpoint/2010/main" val="210103139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FFF4777-D030-A49A-3875-0945F5621A5B}"/>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D2AD3C2D-5301-3DF6-96DC-C91F3798940C}"/>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47FDC808-AA66-56F5-65C1-51929A415C25}"/>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70FFEB2A-F77B-687C-CE04-FD5FCE230072}"/>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43997B44-DA3E-4004-12B9-E1A0C4064402}"/>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FC776730-7538-A26A-BDF9-F48E820317BB}"/>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E43728D5-B2E3-E53E-2339-009E8455C3E7}"/>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F716DF02-46A1-CE44-D963-C2B645A6EE28}"/>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AB772D63-9836-A415-0787-E9058F58D80F}"/>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E3FE2E38-CCEA-1566-9D81-DE131BA82CC9}"/>
              </a:ext>
            </a:extLst>
          </p:cNvPr>
          <p:cNvSpPr/>
          <p:nvPr/>
        </p:nvSpPr>
        <p:spPr>
          <a:xfrm>
            <a:off x="9543" y="72678"/>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b="1" dirty="0">
                <a:effectLst/>
                <a:latin typeface="Arial Narrow" panose="020B0606020202030204" pitchFamily="34" charset="0"/>
                <a:ea typeface="Times New Roman" panose="02020603050405020304" pitchFamily="18" charset="0"/>
              </a:rPr>
              <a:t>5. Eğitim Eksikliği Nedeniyle Yapılan Hatalar:</a:t>
            </a:r>
            <a:endParaRPr lang="tr-TR" sz="2200" dirty="0">
              <a:effectLst/>
              <a:latin typeface="Times New Roman" panose="02020603050405020304" pitchFamily="18" charset="0"/>
              <a:ea typeface="Times New Roman" panose="02020603050405020304" pitchFamily="18" charset="0"/>
            </a:endParaRPr>
          </a:p>
          <a:p>
            <a:r>
              <a:rPr lang="tr-TR" sz="2200" dirty="0">
                <a:effectLst/>
                <a:latin typeface="Arial Narrow" panose="020B0606020202030204" pitchFamily="34" charset="0"/>
                <a:ea typeface="Times New Roman" panose="02020603050405020304" pitchFamily="18" charset="0"/>
              </a:rPr>
              <a:t>Görevli, yetersiz bilgi veya eğitim nedeniyle yasaları ihlal ederse, bu durum hem görevli hem de çalıştığı firma için hukuki risk oluşturabilir.</a:t>
            </a:r>
            <a:endParaRPr lang="tr-TR" sz="2200" dirty="0">
              <a:effectLst/>
              <a:latin typeface="Times New Roman" panose="02020603050405020304" pitchFamily="18" charset="0"/>
              <a:ea typeface="Times New Roman" panose="02020603050405020304" pitchFamily="18" charset="0"/>
            </a:endParaRPr>
          </a:p>
          <a:p>
            <a:r>
              <a:rPr lang="tr-TR" sz="2200" b="1" dirty="0">
                <a:effectLst/>
                <a:latin typeface="Arial Narrow" panose="020B0606020202030204" pitchFamily="34" charset="0"/>
                <a:ea typeface="Times New Roman" panose="02020603050405020304" pitchFamily="18" charset="0"/>
              </a:rPr>
              <a:t>Örnek:</a:t>
            </a:r>
            <a:r>
              <a:rPr lang="tr-TR" sz="2200" dirty="0">
                <a:effectLst/>
                <a:latin typeface="Arial Narrow" panose="020B0606020202030204" pitchFamily="34" charset="0"/>
                <a:ea typeface="Times New Roman" panose="02020603050405020304" pitchFamily="18" charset="0"/>
              </a:rPr>
              <a:t> Güvenlik görevlisinin, kanunen sahip olmadığı bir yetkiyi uygulaması sebebiyle işverenin sorumluluğu doğabilir.</a:t>
            </a:r>
            <a:endParaRPr lang="tr-TR" sz="2200" dirty="0">
              <a:effectLst/>
              <a:latin typeface="Times New Roman" panose="02020603050405020304" pitchFamily="18" charset="0"/>
              <a:ea typeface="Times New Roman" panose="02020603050405020304" pitchFamily="18" charset="0"/>
            </a:endParaRPr>
          </a:p>
          <a:p>
            <a:r>
              <a:rPr lang="tr-TR" sz="2200" b="1" dirty="0">
                <a:effectLst/>
                <a:latin typeface="Arial Narrow" panose="020B0606020202030204" pitchFamily="34" charset="0"/>
                <a:ea typeface="Times New Roman" panose="02020603050405020304" pitchFamily="18" charset="0"/>
              </a:rPr>
              <a:t>6. Hizmet Etiğine Aykırı Davranışlar:</a:t>
            </a:r>
            <a:endParaRPr lang="tr-TR" sz="2200" dirty="0">
              <a:effectLst/>
              <a:latin typeface="Times New Roman" panose="02020603050405020304" pitchFamily="18" charset="0"/>
              <a:ea typeface="Times New Roman" panose="02020603050405020304" pitchFamily="18" charset="0"/>
            </a:endParaRPr>
          </a:p>
          <a:p>
            <a:r>
              <a:rPr lang="tr-TR" sz="2200" dirty="0">
                <a:effectLst/>
                <a:latin typeface="Arial Narrow" panose="020B0606020202030204" pitchFamily="34" charset="0"/>
                <a:ea typeface="Times New Roman" panose="02020603050405020304" pitchFamily="18" charset="0"/>
              </a:rPr>
              <a:t>Eşitlik ve tarafsızlık ilkelerine aykırı şekilde hareket edilmesi, ayrımcılık ve hak ihlali gibi iddialara neden olabilir.</a:t>
            </a:r>
            <a:endParaRPr lang="tr-TR" sz="2200" dirty="0">
              <a:effectLst/>
              <a:latin typeface="Times New Roman" panose="02020603050405020304" pitchFamily="18" charset="0"/>
              <a:ea typeface="Times New Roman" panose="02020603050405020304" pitchFamily="18" charset="0"/>
            </a:endParaRPr>
          </a:p>
          <a:p>
            <a:r>
              <a:rPr lang="tr-TR" sz="2200" b="1" dirty="0">
                <a:effectLst/>
                <a:latin typeface="Arial Narrow" panose="020B0606020202030204" pitchFamily="34" charset="0"/>
                <a:ea typeface="Times New Roman" panose="02020603050405020304" pitchFamily="18" charset="0"/>
              </a:rPr>
              <a:t>Örnek:</a:t>
            </a:r>
            <a:r>
              <a:rPr lang="tr-TR" sz="2200" dirty="0">
                <a:effectLst/>
                <a:latin typeface="Arial Narrow" panose="020B0606020202030204" pitchFamily="34" charset="0"/>
                <a:ea typeface="Times New Roman" panose="02020603050405020304" pitchFamily="18" charset="0"/>
              </a:rPr>
              <a:t> Bir güvenlik görevlisinin, belli bir gruba veya kişiye önyargılı davranması, ayrımcılık davası açılmasına yol açabilir.</a:t>
            </a:r>
            <a:endParaRPr lang="tr-TR" sz="2200" dirty="0">
              <a:effectLst/>
              <a:latin typeface="Times New Roman" panose="02020603050405020304" pitchFamily="18" charset="0"/>
              <a:ea typeface="Times New Roman" panose="02020603050405020304" pitchFamily="18" charset="0"/>
            </a:endParaRPr>
          </a:p>
          <a:p>
            <a:r>
              <a:rPr lang="tr-TR" sz="2200" dirty="0">
                <a:effectLst/>
                <a:latin typeface="Arial Narrow" panose="020B0606020202030204" pitchFamily="34" charset="0"/>
                <a:ea typeface="Times New Roman" panose="02020603050405020304" pitchFamily="18" charset="0"/>
              </a:rPr>
              <a:t>Bu tür hukuki sorunların önüne geçmek için özel güvenlik görevlilerinin görev tanımlarına, yetkilerine ve sorumluluklarına sıkı sıkıya bağlı kalması; meslek etiği kurallarını ve yasal düzenlemeleri titizlikle uygulaması gereklidir</a:t>
            </a:r>
            <a:endParaRPr lang="tr-TR" sz="22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573157847"/>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9C8FF30-3636-60C4-F93E-356E7DFC253F}"/>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A5F3BA5A-84A4-8959-203B-9E4F0CEE903A}"/>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4B6734D9-A150-3D54-B0D8-EA2FCD0F4E80}"/>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BD1D23D2-82A6-672A-963E-21E8EA8000E7}"/>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E379E743-7ACC-736F-68C3-F2BD2A71F03B}"/>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1FA98A4E-842D-0E45-385A-34810BC3DCCD}"/>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B07A7966-5AC5-8280-2352-C6A6966FAF28}"/>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48DFA17D-B764-70DC-8902-4F3B83A84381}"/>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E55BDBB3-7DA4-9C78-D608-C938664C38AC}"/>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1598DAA0-4DB7-DECD-1798-9311F871A187}"/>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8A5A33F4-3709-0DE4-1AC6-449A0CB9BF86}"/>
              </a:ext>
            </a:extLst>
          </p:cNvPr>
          <p:cNvPicPr>
            <a:picLocks noChangeAspect="1"/>
          </p:cNvPicPr>
          <p:nvPr/>
        </p:nvPicPr>
        <p:blipFill>
          <a:blip r:embed="rId5"/>
          <a:stretch>
            <a:fillRect/>
          </a:stretch>
        </p:blipFill>
        <p:spPr>
          <a:xfrm>
            <a:off x="345232" y="348010"/>
            <a:ext cx="6552728" cy="4274958"/>
          </a:xfrm>
          <a:prstGeom prst="rect">
            <a:avLst/>
          </a:prstGeom>
        </p:spPr>
      </p:pic>
    </p:spTree>
    <p:extLst>
      <p:ext uri="{BB962C8B-B14F-4D97-AF65-F5344CB8AC3E}">
        <p14:creationId xmlns:p14="http://schemas.microsoft.com/office/powerpoint/2010/main" val="195796943"/>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B1987F0-6AD9-F8A0-EFDB-4C3CF4950FE7}"/>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EE66A28A-2D00-BE7A-A61E-7716733F799C}"/>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40D49DB7-C046-A99D-95AE-CA3CDC74251D}"/>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7EE08E62-C0FC-7510-000E-3E9F6C842F9F}"/>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7BD2E440-73D9-7B78-2B76-B242DCDFD35A}"/>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9F3982F3-0BE3-929A-CC0D-EF9BD7D2470B}"/>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5966A937-C05C-543D-7FC7-FCC73BE3A97F}"/>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FFB45E1D-5D97-3BE6-3DD7-8B51A1FD82F3}"/>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A8DDF483-8A87-226F-B832-3B24F9500CF5}"/>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E6729041-4C19-5F6E-BC0E-7AD0E658D7A5}"/>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0B00F342-4F15-6D6E-AA3F-185EC9432B13}"/>
              </a:ext>
            </a:extLst>
          </p:cNvPr>
          <p:cNvPicPr>
            <a:picLocks noChangeAspect="1"/>
          </p:cNvPicPr>
          <p:nvPr/>
        </p:nvPicPr>
        <p:blipFill>
          <a:blip r:embed="rId5"/>
          <a:stretch>
            <a:fillRect/>
          </a:stretch>
        </p:blipFill>
        <p:spPr>
          <a:xfrm>
            <a:off x="345232" y="216694"/>
            <a:ext cx="6696744" cy="4608512"/>
          </a:xfrm>
          <a:prstGeom prst="rect">
            <a:avLst/>
          </a:prstGeom>
        </p:spPr>
      </p:pic>
    </p:spTree>
    <p:extLst>
      <p:ext uri="{BB962C8B-B14F-4D97-AF65-F5344CB8AC3E}">
        <p14:creationId xmlns:p14="http://schemas.microsoft.com/office/powerpoint/2010/main" val="965335966"/>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A7389D6-0FDA-AB78-460C-DBADBF35B3DC}"/>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52B10212-FB07-FC14-DF88-AF6BD877F4F5}"/>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8CCAD100-DC51-03EA-4254-6CA2BF32D676}"/>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4442101D-0C6A-949F-ED0B-21114BC178E8}"/>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148F6CB1-2E2F-AD26-0AFB-4F23A4326136}"/>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3D987F9E-7E32-36AC-8907-4E4E05E72957}"/>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57206892-889E-24CA-ABB0-E55F2B0DAC55}"/>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B4DB9A1F-E32B-9647-82B1-A42CE63AF4A3}"/>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35A96FC3-0F5B-ADDB-ADC0-0C0FF7E170F9}"/>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6DD989F7-E4A2-7CC6-46E3-DA5AE5AD948D}"/>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D5FF0AE3-3D2F-9CE3-FEF1-C7365E557C21}"/>
              </a:ext>
            </a:extLst>
          </p:cNvPr>
          <p:cNvPicPr>
            <a:picLocks noChangeAspect="1"/>
          </p:cNvPicPr>
          <p:nvPr/>
        </p:nvPicPr>
        <p:blipFill>
          <a:blip r:embed="rId5"/>
          <a:stretch>
            <a:fillRect/>
          </a:stretch>
        </p:blipFill>
        <p:spPr>
          <a:xfrm>
            <a:off x="345232" y="348010"/>
            <a:ext cx="6552728" cy="4345880"/>
          </a:xfrm>
          <a:prstGeom prst="rect">
            <a:avLst/>
          </a:prstGeom>
        </p:spPr>
      </p:pic>
    </p:spTree>
    <p:extLst>
      <p:ext uri="{BB962C8B-B14F-4D97-AF65-F5344CB8AC3E}">
        <p14:creationId xmlns:p14="http://schemas.microsoft.com/office/powerpoint/2010/main" val="1612282408"/>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4E3742C-ABC7-13E3-7035-C0B4FB048EAC}"/>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FE6640EA-87A7-63EB-59B0-AC1EC729AE55}"/>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6FB4FF6E-6137-854A-E208-DF90D8B758F1}"/>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D22272F0-913E-C591-85D3-66C7A9A39784}"/>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9093D374-F298-6434-F97E-A267C8C97297}"/>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98BF90B5-E639-566D-E1F1-9289CF25868C}"/>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2C7F4BC6-FB1F-FAA9-7F58-84AB650FBA3F}"/>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9A700033-E967-9B45-4CA8-DAD4A451BD69}"/>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397CA62E-4C03-DF7F-E1B0-7855DA4EEFD9}"/>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FC35FB86-5F68-D9E7-0C3B-3D72EA915619}"/>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0" name="Resim 9">
            <a:extLst>
              <a:ext uri="{FF2B5EF4-FFF2-40B4-BE49-F238E27FC236}">
                <a16:creationId xmlns:a16="http://schemas.microsoft.com/office/drawing/2014/main" id="{1039E62A-CDA1-CCE9-A633-8EC7BC87DAB4}"/>
              </a:ext>
            </a:extLst>
          </p:cNvPr>
          <p:cNvPicPr>
            <a:picLocks noChangeAspect="1"/>
          </p:cNvPicPr>
          <p:nvPr/>
        </p:nvPicPr>
        <p:blipFill>
          <a:blip r:embed="rId5"/>
          <a:stretch>
            <a:fillRect/>
          </a:stretch>
        </p:blipFill>
        <p:spPr>
          <a:xfrm>
            <a:off x="172637" y="72678"/>
            <a:ext cx="6941347" cy="4965282"/>
          </a:xfrm>
          <a:prstGeom prst="rect">
            <a:avLst/>
          </a:prstGeom>
        </p:spPr>
      </p:pic>
    </p:spTree>
    <p:extLst>
      <p:ext uri="{BB962C8B-B14F-4D97-AF65-F5344CB8AC3E}">
        <p14:creationId xmlns:p14="http://schemas.microsoft.com/office/powerpoint/2010/main" val="2788527484"/>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73A48F1-124E-E11B-252A-8AB8D93BEB85}"/>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B89093F7-557A-FDA1-8404-9617B4C410EE}"/>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08B8D3E0-73A0-60A0-44D0-E28524BCC213}"/>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0D4A4139-FE99-F522-B77C-65B1E22B5A16}"/>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834D2463-EA83-F62E-5ACB-2FC7BA23DC4D}"/>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BFF5E472-A65E-8D37-FAA5-858FFD0DB436}"/>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9A3E8B9A-F5D5-1C1C-AF06-103C42BDCF3B}"/>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09AC805C-2BE7-A504-0121-8D7C00286E0A}"/>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2D38C3FD-BED1-2065-16EF-40A9DE9CDCF3}"/>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257CFE36-CF0D-9B35-0790-32B4FAAA57DF}"/>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0DF7B78D-0EF5-4D35-D70B-0856985D394D}"/>
              </a:ext>
            </a:extLst>
          </p:cNvPr>
          <p:cNvPicPr>
            <a:picLocks noChangeAspect="1"/>
          </p:cNvPicPr>
          <p:nvPr/>
        </p:nvPicPr>
        <p:blipFill>
          <a:blip r:embed="rId5"/>
          <a:stretch>
            <a:fillRect/>
          </a:stretch>
        </p:blipFill>
        <p:spPr>
          <a:xfrm>
            <a:off x="345232" y="348010"/>
            <a:ext cx="6552728" cy="4477196"/>
          </a:xfrm>
          <a:prstGeom prst="rect">
            <a:avLst/>
          </a:prstGeom>
        </p:spPr>
      </p:pic>
    </p:spTree>
    <p:extLst>
      <p:ext uri="{BB962C8B-B14F-4D97-AF65-F5344CB8AC3E}">
        <p14:creationId xmlns:p14="http://schemas.microsoft.com/office/powerpoint/2010/main" val="1380838996"/>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452B88C-4CBF-41E0-2BF5-63D9287ECE89}"/>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DCB0471B-EAE1-5813-C0CB-2AFBE9CADAFE}"/>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8AC2FB52-6376-0D57-9B6C-1B1EB2150C6C}"/>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25996A33-4685-C23D-AA50-59BB10B98B9E}"/>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AD1CE5F8-EA4D-A6E1-B9F9-2507A7798E34}"/>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E904C3DE-CA78-0175-CCDB-BD1C937390F4}"/>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4D939814-AEF0-6FDC-7AB5-3A310EAFE30C}"/>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E2327520-55DA-0E72-B752-690AE2A9BEAB}"/>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D3187C3E-D173-1606-6DFD-5E21DBBF8C40}"/>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5FE55BE2-BD12-9FB2-B1D7-9AE940CD20E2}"/>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98775A42-0EAF-ADB4-7073-6E774F009F7E}"/>
              </a:ext>
            </a:extLst>
          </p:cNvPr>
          <p:cNvPicPr>
            <a:picLocks noChangeAspect="1"/>
          </p:cNvPicPr>
          <p:nvPr/>
        </p:nvPicPr>
        <p:blipFill>
          <a:blip r:embed="rId5"/>
          <a:stretch>
            <a:fillRect/>
          </a:stretch>
        </p:blipFill>
        <p:spPr>
          <a:xfrm>
            <a:off x="345232" y="216694"/>
            <a:ext cx="6552728" cy="4608512"/>
          </a:xfrm>
          <a:prstGeom prst="rect">
            <a:avLst/>
          </a:prstGeom>
        </p:spPr>
      </p:pic>
    </p:spTree>
    <p:extLst>
      <p:ext uri="{BB962C8B-B14F-4D97-AF65-F5344CB8AC3E}">
        <p14:creationId xmlns:p14="http://schemas.microsoft.com/office/powerpoint/2010/main" val="1325460477"/>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6F0BF7B-4434-DDC0-0B50-92F2F53A515C}"/>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03131438-F754-C501-44F2-1A8CDD01BA1D}"/>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6698A3CE-2842-B1AC-3FD8-75DC56640646}"/>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3A17E756-2913-E232-DBD8-D3F7187AD70D}"/>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EF96264A-86E3-B686-A3E8-AC9FA8A7C9B0}"/>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DF18D3CE-CC6A-C4F8-74AD-23B16B198480}"/>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BD6CEDD2-9959-A5DD-5DA2-C78F9411C594}"/>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7CA3D475-5F56-F045-50D4-EB3FA792AEEA}"/>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352F4B86-E694-1CFD-33D5-8832AEB9EBDF}"/>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A8418D11-C936-D837-13F9-0E2F7EA5EBA8}"/>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3C2EF0F2-1C84-D548-E0E7-DA450E328A4B}"/>
              </a:ext>
            </a:extLst>
          </p:cNvPr>
          <p:cNvPicPr>
            <a:picLocks noChangeAspect="1"/>
          </p:cNvPicPr>
          <p:nvPr/>
        </p:nvPicPr>
        <p:blipFill>
          <a:blip r:embed="rId5"/>
          <a:stretch>
            <a:fillRect/>
          </a:stretch>
        </p:blipFill>
        <p:spPr>
          <a:xfrm>
            <a:off x="345232" y="216694"/>
            <a:ext cx="6696744" cy="4680520"/>
          </a:xfrm>
          <a:prstGeom prst="rect">
            <a:avLst/>
          </a:prstGeom>
        </p:spPr>
      </p:pic>
    </p:spTree>
    <p:extLst>
      <p:ext uri="{BB962C8B-B14F-4D97-AF65-F5344CB8AC3E}">
        <p14:creationId xmlns:p14="http://schemas.microsoft.com/office/powerpoint/2010/main" val="2969359284"/>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8765324-55A1-74C9-DB61-733584D77B1C}"/>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C22DC7FC-4F1D-9864-6BC7-7D15E5565C9F}"/>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3D3B3994-6860-328A-B51A-0C144402B3BD}"/>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B36B476A-053E-CA4C-21B5-AE77CC7EA8A5}"/>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484CCEDA-8CF4-4C63-228D-796000E0D829}"/>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44488B8C-D441-1350-AC9F-19E82208F4F6}"/>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DA61E468-C511-CE44-598E-C3CDEF3CCCC8}"/>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739F933D-7BD7-4E62-57D2-6742BCC95A41}"/>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0109F952-5B4B-C40F-1CF6-213712F5EC57}"/>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B9BAACED-2AB9-A73D-3001-0F80D1091EF6}"/>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326B0A64-91A1-56DE-DDEC-65CFC520B5E7}"/>
              </a:ext>
            </a:extLst>
          </p:cNvPr>
          <p:cNvPicPr>
            <a:picLocks noChangeAspect="1"/>
          </p:cNvPicPr>
          <p:nvPr/>
        </p:nvPicPr>
        <p:blipFill>
          <a:blip r:embed="rId5"/>
          <a:stretch>
            <a:fillRect/>
          </a:stretch>
        </p:blipFill>
        <p:spPr>
          <a:xfrm>
            <a:off x="129208" y="144686"/>
            <a:ext cx="6984776" cy="4893274"/>
          </a:xfrm>
          <a:prstGeom prst="rect">
            <a:avLst/>
          </a:prstGeom>
        </p:spPr>
      </p:pic>
    </p:spTree>
    <p:extLst>
      <p:ext uri="{BB962C8B-B14F-4D97-AF65-F5344CB8AC3E}">
        <p14:creationId xmlns:p14="http://schemas.microsoft.com/office/powerpoint/2010/main" val="991144380"/>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837B1E4-6440-1D2E-FD1C-8DB4169B5824}"/>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E1A93652-F09A-7EBE-47F3-114C78A52AFB}"/>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4E33FA30-0762-C168-A70B-2901522438E7}"/>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028EF1DE-1CB7-53FB-CA9F-95C0B635D336}"/>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B8EECA05-91EB-D568-CD92-B613EC1215B3}"/>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37B7CACC-A0C0-710F-35BB-7B841729A4AB}"/>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E97260A4-73A1-54C8-4D42-F10E7665A311}"/>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A017A0A6-98C1-CE4C-0603-ACAED64B8FAD}"/>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903BC54C-5F34-92FE-78FB-6C06EDB66E0C}"/>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591E3606-E426-4BFF-5FFE-11E561FFD2B3}"/>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4CCD577E-6CC4-723F-A934-A4F097AA9B99}"/>
              </a:ext>
            </a:extLst>
          </p:cNvPr>
          <p:cNvPicPr>
            <a:picLocks noChangeAspect="1"/>
          </p:cNvPicPr>
          <p:nvPr/>
        </p:nvPicPr>
        <p:blipFill>
          <a:blip r:embed="rId5"/>
          <a:stretch>
            <a:fillRect/>
          </a:stretch>
        </p:blipFill>
        <p:spPr>
          <a:xfrm>
            <a:off x="129208" y="144686"/>
            <a:ext cx="6984776" cy="4752528"/>
          </a:xfrm>
          <a:prstGeom prst="rect">
            <a:avLst/>
          </a:prstGeom>
        </p:spPr>
      </p:pic>
    </p:spTree>
    <p:extLst>
      <p:ext uri="{BB962C8B-B14F-4D97-AF65-F5344CB8AC3E}">
        <p14:creationId xmlns:p14="http://schemas.microsoft.com/office/powerpoint/2010/main" val="976540217"/>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BCFD900-023B-967C-F7F1-3D7699253DE3}"/>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35074B75-1A31-9C2A-9606-CCC308F93E95}"/>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C45F2654-0FEE-DDE7-9FF4-AFF8467C48EC}"/>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5CEDAF34-1A20-FEAA-C019-87D2B53EF9F7}"/>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71FDCAF6-B400-1274-C361-28B869ADDB06}"/>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91C41C89-1DC5-33C1-F145-EF8976FAD19B}"/>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780E7000-8261-08E1-30D2-6AD08CEA1DCE}"/>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828AAF85-8838-FFC8-28C8-757BF33FEECE}"/>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2F78120F-0E3B-4DFC-67B4-3657DA4FB1AE}"/>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BA55206A-5B83-44CD-7CE9-3A11933CC958}"/>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B200B229-3EB8-ECBB-B66D-67CC0B5F0EB0}"/>
              </a:ext>
            </a:extLst>
          </p:cNvPr>
          <p:cNvPicPr>
            <a:picLocks noChangeAspect="1"/>
          </p:cNvPicPr>
          <p:nvPr/>
        </p:nvPicPr>
        <p:blipFill>
          <a:blip r:embed="rId5"/>
          <a:stretch>
            <a:fillRect/>
          </a:stretch>
        </p:blipFill>
        <p:spPr>
          <a:xfrm>
            <a:off x="26681" y="72678"/>
            <a:ext cx="7231319" cy="4965282"/>
          </a:xfrm>
          <a:prstGeom prst="rect">
            <a:avLst/>
          </a:prstGeom>
        </p:spPr>
      </p:pic>
    </p:spTree>
    <p:extLst>
      <p:ext uri="{BB962C8B-B14F-4D97-AF65-F5344CB8AC3E}">
        <p14:creationId xmlns:p14="http://schemas.microsoft.com/office/powerpoint/2010/main" val="265561640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2999B3C-C607-6953-92C9-88AAD34E2BC5}"/>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5EEF4291-1476-636C-F700-AECE447D2746}"/>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0C0BF203-77C1-414D-8584-611ABE570641}"/>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7CC6E1E6-5107-83DD-37AB-43ADD12A79EB}"/>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6CDB2DD9-457F-0713-1335-E145B5DA5C72}"/>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CF2A475D-8F14-D3C9-B1B1-C41BC00BDC99}"/>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46A05E01-596D-3521-6F41-A86F6C85AB47}"/>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64B5A363-D860-A5BD-49F6-EF8D0764493B}"/>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19838C52-40F0-66AA-F739-0EC9AB17F0DA}"/>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0AB77639-6232-3585-B9C9-B278AE22553B}"/>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1800" b="1" dirty="0">
                <a:solidFill>
                  <a:srgbClr val="002060"/>
                </a:solidFill>
                <a:effectLst/>
                <a:latin typeface="Arial Narrow" panose="020B0606020202030204" pitchFamily="34" charset="0"/>
                <a:ea typeface="Times New Roman" panose="02020603050405020304" pitchFamily="18" charset="0"/>
              </a:rPr>
              <a:t>6. Özel güvenlik görevlilerinin yetkilerini düzenleyen temel yasa 5188 Sayılı Özel Güvenlik Hizmetlerine Dair Kanun olmakla birlikte, bazı diğer yasal düzenlemeler de özel güvenlik görevlilerine yetki vermektedir, bu düzenlemelere örnekler:</a:t>
            </a:r>
            <a:endParaRPr lang="tr-TR" sz="1800" dirty="0">
              <a:effectLst/>
              <a:latin typeface="Times New Roman" panose="02020603050405020304" pitchFamily="18" charset="0"/>
              <a:ea typeface="Times New Roman" panose="02020603050405020304" pitchFamily="18" charset="0"/>
            </a:endParaRPr>
          </a:p>
          <a:p>
            <a:r>
              <a:rPr lang="tr-TR" sz="1800" b="1" dirty="0">
                <a:effectLst/>
                <a:latin typeface="Arial Narrow" panose="020B0606020202030204" pitchFamily="34" charset="0"/>
                <a:ea typeface="Times New Roman" panose="02020603050405020304" pitchFamily="18" charset="0"/>
              </a:rPr>
              <a:t>1. Türk Ceza Kanunu (TCK):</a:t>
            </a:r>
            <a:endParaRPr lang="tr-TR" sz="1800" dirty="0">
              <a:effectLst/>
              <a:latin typeface="Times New Roman" panose="02020603050405020304" pitchFamily="18" charset="0"/>
              <a:ea typeface="Times New Roman" panose="02020603050405020304" pitchFamily="18" charset="0"/>
            </a:endParaRPr>
          </a:p>
          <a:p>
            <a:pPr marL="342900" lvl="0" indent="-342900">
              <a:buSzPts val="1000"/>
              <a:buFont typeface="Symbol" panose="05050102010706020507" pitchFamily="18" charset="2"/>
              <a:buChar char=""/>
              <a:tabLst>
                <a:tab pos="457200" algn="l"/>
              </a:tabLst>
            </a:pPr>
            <a:r>
              <a:rPr lang="tr-TR" sz="1800" b="1" dirty="0">
                <a:effectLst/>
                <a:latin typeface="Arial Narrow" panose="020B0606020202030204" pitchFamily="34" charset="0"/>
                <a:ea typeface="Times New Roman" panose="02020603050405020304" pitchFamily="18" charset="0"/>
              </a:rPr>
              <a:t>Madde 24 (Hakkın Kullanılması ve Yetkili Merciin Emri):</a:t>
            </a:r>
            <a:r>
              <a:rPr lang="tr-TR" sz="1800" dirty="0">
                <a:effectLst/>
                <a:latin typeface="Arial Narrow" panose="020B0606020202030204" pitchFamily="34" charset="0"/>
                <a:ea typeface="Times New Roman" panose="02020603050405020304" pitchFamily="18" charset="0"/>
              </a:rPr>
              <a:t> Özel güvenlik görevlileri,</a:t>
            </a:r>
            <a:endParaRPr lang="tr-TR" sz="1800" dirty="0">
              <a:effectLst/>
              <a:latin typeface="Times New Roman" panose="02020603050405020304" pitchFamily="18" charset="0"/>
              <a:ea typeface="Times New Roman" panose="02020603050405020304" pitchFamily="18" charset="0"/>
            </a:endParaRPr>
          </a:p>
          <a:p>
            <a:pPr marL="228600"/>
            <a:r>
              <a:rPr lang="tr-TR" sz="1800" dirty="0">
                <a:effectLst/>
                <a:latin typeface="Arial Narrow" panose="020B0606020202030204" pitchFamily="34" charset="0"/>
                <a:ea typeface="Times New Roman" panose="02020603050405020304" pitchFamily="18" charset="0"/>
              </a:rPr>
              <a:t>görevlerini yerine getirirken yasal haklarını kullanabilir ve yetkilerini aşmadan hareket etmek zorundadır.</a:t>
            </a:r>
            <a:endParaRPr lang="tr-TR" sz="1800" dirty="0">
              <a:effectLst/>
              <a:latin typeface="Times New Roman" panose="02020603050405020304" pitchFamily="18" charset="0"/>
              <a:ea typeface="Times New Roman" panose="02020603050405020304" pitchFamily="18" charset="0"/>
            </a:endParaRPr>
          </a:p>
          <a:p>
            <a:pPr marL="342900" lvl="0" indent="-342900">
              <a:buSzPts val="1000"/>
              <a:buFont typeface="Symbol" panose="05050102010706020507" pitchFamily="18" charset="2"/>
              <a:buChar char=""/>
              <a:tabLst>
                <a:tab pos="457200" algn="l"/>
              </a:tabLst>
            </a:pPr>
            <a:r>
              <a:rPr lang="tr-TR" sz="1800" b="1" dirty="0">
                <a:effectLst/>
                <a:latin typeface="Arial Narrow" panose="020B0606020202030204" pitchFamily="34" charset="0"/>
                <a:ea typeface="Times New Roman" panose="02020603050405020304" pitchFamily="18" charset="0"/>
              </a:rPr>
              <a:t>Madde 25 (Meşru Savunma):</a:t>
            </a:r>
            <a:r>
              <a:rPr lang="tr-TR" sz="1800" dirty="0">
                <a:effectLst/>
                <a:latin typeface="Arial Narrow" panose="020B0606020202030204" pitchFamily="34" charset="0"/>
                <a:ea typeface="Times New Roman" panose="02020603050405020304" pitchFamily="18" charset="0"/>
              </a:rPr>
              <a:t> Kendisine ya da başkasına yönelik bir saldırıyı</a:t>
            </a:r>
            <a:endParaRPr lang="tr-TR" sz="1800" dirty="0">
              <a:effectLst/>
              <a:latin typeface="Times New Roman" panose="02020603050405020304" pitchFamily="18" charset="0"/>
              <a:ea typeface="Times New Roman" panose="02020603050405020304" pitchFamily="18" charset="0"/>
            </a:endParaRPr>
          </a:p>
          <a:p>
            <a:pPr marL="228600"/>
            <a:r>
              <a:rPr lang="tr-TR" sz="1800" dirty="0">
                <a:effectLst/>
                <a:latin typeface="Arial Narrow" panose="020B0606020202030204" pitchFamily="34" charset="0"/>
                <a:ea typeface="Times New Roman" panose="02020603050405020304" pitchFamily="18" charset="0"/>
              </a:rPr>
              <a:t>önlemek amacıyla meşru müdafaa çerçevesinde hareket edebilir.</a:t>
            </a:r>
            <a:endParaRPr lang="tr-TR" sz="1800" dirty="0">
              <a:effectLst/>
              <a:latin typeface="Times New Roman" panose="02020603050405020304" pitchFamily="18" charset="0"/>
              <a:ea typeface="Times New Roman" panose="02020603050405020304" pitchFamily="18" charset="0"/>
            </a:endParaRPr>
          </a:p>
          <a:p>
            <a:r>
              <a:rPr lang="tr-TR" sz="1800" b="1" dirty="0">
                <a:effectLst/>
                <a:latin typeface="Arial Narrow" panose="020B0606020202030204" pitchFamily="34" charset="0"/>
                <a:ea typeface="Times New Roman" panose="02020603050405020304" pitchFamily="18" charset="0"/>
              </a:rPr>
              <a:t>2. Kabahatler Kanunu (5326 Sayılı Kanun):</a:t>
            </a:r>
            <a:endParaRPr lang="tr-TR" sz="1800" dirty="0">
              <a:effectLst/>
              <a:latin typeface="Times New Roman" panose="02020603050405020304" pitchFamily="18" charset="0"/>
              <a:ea typeface="Times New Roman" panose="02020603050405020304" pitchFamily="18" charset="0"/>
            </a:endParaRPr>
          </a:p>
          <a:p>
            <a:pPr marL="342900" lvl="0" indent="-342900">
              <a:buSzPts val="1000"/>
              <a:buFont typeface="Symbol" panose="05050102010706020507" pitchFamily="18" charset="2"/>
              <a:buChar char=""/>
              <a:tabLst>
                <a:tab pos="457200" algn="l"/>
              </a:tabLst>
            </a:pPr>
            <a:r>
              <a:rPr lang="tr-TR" sz="1800" dirty="0">
                <a:effectLst/>
                <a:latin typeface="Arial Narrow" panose="020B0606020202030204" pitchFamily="34" charset="0"/>
                <a:ea typeface="Times New Roman" panose="02020603050405020304" pitchFamily="18" charset="0"/>
              </a:rPr>
              <a:t>Özel güvenlik görevlileri, görev alanlarında düzeni sağlamaya yönelik Kabahatler</a:t>
            </a:r>
            <a:endParaRPr lang="tr-TR" sz="1800" dirty="0">
              <a:effectLst/>
              <a:latin typeface="Times New Roman" panose="02020603050405020304" pitchFamily="18" charset="0"/>
              <a:ea typeface="Times New Roman" panose="02020603050405020304" pitchFamily="18" charset="0"/>
            </a:endParaRPr>
          </a:p>
          <a:p>
            <a:pPr marL="228600"/>
            <a:r>
              <a:rPr lang="tr-TR" sz="1800" dirty="0">
                <a:effectLst/>
                <a:latin typeface="Arial Narrow" panose="020B0606020202030204" pitchFamily="34" charset="0"/>
                <a:ea typeface="Times New Roman" panose="02020603050405020304" pitchFamily="18" charset="0"/>
              </a:rPr>
              <a:t>Kanunu kapsamında işlem başlatma yetkisini dolaylı olarak kullanabilir. Örneğin, kamu düzenini bozan bir kişiyi kolluk kuvvetlerine bildirme.</a:t>
            </a:r>
          </a:p>
          <a:p>
            <a:r>
              <a:rPr lang="tr-TR" sz="1800" b="1" dirty="0">
                <a:effectLst/>
                <a:latin typeface="Arial Narrow" panose="020B0606020202030204" pitchFamily="34" charset="0"/>
                <a:ea typeface="Times New Roman" panose="02020603050405020304" pitchFamily="18" charset="0"/>
              </a:rPr>
              <a:t>3. Polis Vazife ve Salahiyet Kanunu (PVSK - 2559 Sayılı Kanun):</a:t>
            </a:r>
            <a:endParaRPr lang="tr-TR" sz="1800" dirty="0">
              <a:effectLst/>
              <a:latin typeface="Times New Roman" panose="02020603050405020304" pitchFamily="18" charset="0"/>
              <a:ea typeface="Times New Roman" panose="02020603050405020304" pitchFamily="18" charset="0"/>
            </a:endParaRPr>
          </a:p>
          <a:p>
            <a:pPr marL="342900" lvl="0" indent="-342900">
              <a:buSzPts val="1000"/>
              <a:buFont typeface="Symbol" panose="05050102010706020507" pitchFamily="18" charset="2"/>
              <a:buChar char=""/>
              <a:tabLst>
                <a:tab pos="457200" algn="l"/>
              </a:tabLst>
            </a:pPr>
            <a:r>
              <a:rPr lang="tr-TR" sz="1800" b="1" dirty="0">
                <a:effectLst/>
                <a:latin typeface="Arial Narrow" panose="020B0606020202030204" pitchFamily="34" charset="0"/>
                <a:ea typeface="Times New Roman" panose="02020603050405020304" pitchFamily="18" charset="0"/>
              </a:rPr>
              <a:t>Madde 7:</a:t>
            </a:r>
            <a:r>
              <a:rPr lang="tr-TR" sz="1800" dirty="0">
                <a:effectLst/>
                <a:latin typeface="Arial Narrow" panose="020B0606020202030204" pitchFamily="34" charset="0"/>
                <a:ea typeface="Times New Roman" panose="02020603050405020304" pitchFamily="18" charset="0"/>
              </a:rPr>
              <a:t> Özel güvenlik görevlileri, ihtiyaç duyulduğunda polis ile iş birliği yaparak</a:t>
            </a:r>
            <a:endParaRPr lang="tr-TR" sz="1800" dirty="0">
              <a:effectLst/>
              <a:latin typeface="Times New Roman" panose="02020603050405020304" pitchFamily="18" charset="0"/>
              <a:ea typeface="Times New Roman" panose="02020603050405020304" pitchFamily="18" charset="0"/>
            </a:endParaRPr>
          </a:p>
          <a:p>
            <a:pPr marL="228600"/>
            <a:r>
              <a:rPr lang="tr-TR" sz="1800" dirty="0">
                <a:effectLst/>
                <a:latin typeface="Arial Narrow" panose="020B0606020202030204" pitchFamily="34" charset="0"/>
                <a:ea typeface="Times New Roman" panose="02020603050405020304" pitchFamily="18" charset="0"/>
              </a:rPr>
              <a:t>kamu güvenliğini destekler. Polis tarafından kendilerine verilen yasal yetkiler çerçevesinde hareket ederler.</a:t>
            </a:r>
            <a:endParaRPr lang="tr-TR" sz="1800" dirty="0">
              <a:effectLst/>
              <a:latin typeface="Times New Roman" panose="02020603050405020304" pitchFamily="18" charset="0"/>
              <a:ea typeface="Times New Roman" panose="02020603050405020304" pitchFamily="18" charset="0"/>
            </a:endParaRPr>
          </a:p>
          <a:p>
            <a:pPr marL="228600"/>
            <a:endParaRPr lang="tr-TR" sz="1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663282677"/>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910F43F-9058-6348-2BF5-22848E85BF3E}"/>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4D58C3FA-DE72-8E4E-E85F-2BB072025A1A}"/>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A422A319-21F5-C190-F946-DBBC1DAC4E67}"/>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02452696-61E6-7B08-A9BC-BB3273E2EA6D}"/>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B7ECABA5-2BC6-6535-6CCA-93E5048FC2A1}"/>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CE515975-0926-D026-CBAA-A9F8F0AB9BB5}"/>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77A478A1-2180-1BBD-82CC-B5C7DB23BF1B}"/>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63F7EC7C-4CF0-C65F-16EB-B4E9C9FA180A}"/>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209D60BF-B163-1660-1D99-ED7BA7076B6E}"/>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3139A290-3E06-F6C2-5F90-17403EE3766F}"/>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A982572A-8F3C-01DF-77CE-E04C1E6971B1}"/>
              </a:ext>
            </a:extLst>
          </p:cNvPr>
          <p:cNvPicPr>
            <a:picLocks noChangeAspect="1"/>
          </p:cNvPicPr>
          <p:nvPr/>
        </p:nvPicPr>
        <p:blipFill>
          <a:blip r:embed="rId5"/>
          <a:stretch>
            <a:fillRect/>
          </a:stretch>
        </p:blipFill>
        <p:spPr>
          <a:xfrm>
            <a:off x="129208" y="144686"/>
            <a:ext cx="7056784" cy="4680520"/>
          </a:xfrm>
          <a:prstGeom prst="rect">
            <a:avLst/>
          </a:prstGeom>
        </p:spPr>
      </p:pic>
    </p:spTree>
    <p:extLst>
      <p:ext uri="{BB962C8B-B14F-4D97-AF65-F5344CB8AC3E}">
        <p14:creationId xmlns:p14="http://schemas.microsoft.com/office/powerpoint/2010/main" val="567261497"/>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214FD6F-29BE-FB14-8389-0F379C2E9181}"/>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BDCEA7C0-1CB6-DB48-D938-99BF8C5B7A65}"/>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4BF5EC7B-3F17-35A8-1752-B1E08355DBF3}"/>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0463893A-B846-C6BD-A63F-4E105B14468B}"/>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4CDCAE68-95E0-593C-C31D-8966576C438E}"/>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96DDCCA4-2E5A-76ED-446E-A4B9634A23DB}"/>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FB5F33BB-2BAA-4CD0-BC64-010E3C33F1E7}"/>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81727EA2-E3EE-3B55-7B36-90EC7100F092}"/>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BB3CC259-1632-C60C-742D-145B726A44CE}"/>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AE2CED15-4329-6E4E-B233-3FC9DD0FAB8E}"/>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39868C8C-0241-B70B-91D1-B5627A2CA1AC}"/>
              </a:ext>
            </a:extLst>
          </p:cNvPr>
          <p:cNvPicPr>
            <a:picLocks noChangeAspect="1"/>
          </p:cNvPicPr>
          <p:nvPr/>
        </p:nvPicPr>
        <p:blipFill>
          <a:blip r:embed="rId5"/>
          <a:stretch>
            <a:fillRect/>
          </a:stretch>
        </p:blipFill>
        <p:spPr>
          <a:xfrm>
            <a:off x="129208" y="144686"/>
            <a:ext cx="6984776" cy="4680520"/>
          </a:xfrm>
          <a:prstGeom prst="rect">
            <a:avLst/>
          </a:prstGeom>
        </p:spPr>
      </p:pic>
    </p:spTree>
    <p:extLst>
      <p:ext uri="{BB962C8B-B14F-4D97-AF65-F5344CB8AC3E}">
        <p14:creationId xmlns:p14="http://schemas.microsoft.com/office/powerpoint/2010/main" val="2167378475"/>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0BF1FC3-A3A9-A842-A04A-B89141B72B0C}"/>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028DA767-44C3-64E0-769B-34C332B03AE3}"/>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DBDDD269-2601-6545-C25F-CA4FFF1D2B41}"/>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56C3CE9A-42D7-B53F-714C-2606828D53FF}"/>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6389CE97-0572-D21E-3D36-E79B3D6B6275}"/>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278A8205-F5E4-1AF0-5C5A-92051C131090}"/>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A6703ACC-2A89-4812-1D0A-762CBF60B4C1}"/>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97FBDA83-0939-E52C-7A9E-183E978E5807}"/>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C8090312-F9E3-768A-D6AA-102049EC29A0}"/>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E55C4D9E-5AA0-8B91-58D4-5555761CAA86}"/>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CF8127B5-C215-D780-47BD-80A0ECDECF33}"/>
              </a:ext>
            </a:extLst>
          </p:cNvPr>
          <p:cNvPicPr>
            <a:picLocks noChangeAspect="1"/>
          </p:cNvPicPr>
          <p:nvPr/>
        </p:nvPicPr>
        <p:blipFill>
          <a:blip r:embed="rId5"/>
          <a:stretch>
            <a:fillRect/>
          </a:stretch>
        </p:blipFill>
        <p:spPr>
          <a:xfrm>
            <a:off x="273224" y="197807"/>
            <a:ext cx="6768752" cy="4627399"/>
          </a:xfrm>
          <a:prstGeom prst="rect">
            <a:avLst/>
          </a:prstGeom>
        </p:spPr>
      </p:pic>
    </p:spTree>
    <p:extLst>
      <p:ext uri="{BB962C8B-B14F-4D97-AF65-F5344CB8AC3E}">
        <p14:creationId xmlns:p14="http://schemas.microsoft.com/office/powerpoint/2010/main" val="3592875005"/>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5CB17C3-DACE-9B1F-22E8-329FFA0501F8}"/>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E81E2F03-5BE4-8432-66AD-4C74DA15C5D1}"/>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CA91F7D7-61E4-9D33-48E3-615BFF04D91A}"/>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73D1D892-8E21-0303-83EA-FE5E83E26AD5}"/>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25B815B1-C5FD-57B2-A10C-08B542E32BE7}"/>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9292C99C-CF2C-8DD6-AC7F-D98194D69867}"/>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B00119F3-4CAE-BF4E-B58B-82DB0F2CCF3C}"/>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489AF000-DB73-0037-C858-5F21393D6E62}"/>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5266952A-B1AF-3520-385C-CD8711373BCA}"/>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9BC5C4AD-3AD9-477B-2A48-3646EA4C005B}"/>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7CACACEE-8B45-1039-C0A0-347F501C657D}"/>
              </a:ext>
            </a:extLst>
          </p:cNvPr>
          <p:cNvPicPr>
            <a:picLocks noChangeAspect="1"/>
          </p:cNvPicPr>
          <p:nvPr/>
        </p:nvPicPr>
        <p:blipFill>
          <a:blip r:embed="rId5"/>
          <a:stretch>
            <a:fillRect/>
          </a:stretch>
        </p:blipFill>
        <p:spPr>
          <a:xfrm>
            <a:off x="201216" y="216694"/>
            <a:ext cx="6840760" cy="4608512"/>
          </a:xfrm>
          <a:prstGeom prst="rect">
            <a:avLst/>
          </a:prstGeom>
        </p:spPr>
      </p:pic>
    </p:spTree>
    <p:extLst>
      <p:ext uri="{BB962C8B-B14F-4D97-AF65-F5344CB8AC3E}">
        <p14:creationId xmlns:p14="http://schemas.microsoft.com/office/powerpoint/2010/main" val="799361703"/>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4F3D388-3C76-43D5-D3DD-FCC9638A5531}"/>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0EE05F20-6643-C1F3-E626-0D5539645BA9}"/>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C4C4244F-577A-528B-9E21-714CFEA08019}"/>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EC34A030-590C-DC9D-3C31-46EA648D075C}"/>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672D6590-F490-DEFE-0567-9ABCD1470EE6}"/>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2AE39064-9AD3-DB63-4028-0C318E910C7F}"/>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3C4BD4A4-1141-11BB-0CB6-BCFE46D6C997}"/>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85BCA79B-636F-A087-733A-CA822D1ABBE0}"/>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46A60F31-E20D-8229-6E73-13757F57AB39}"/>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956305A7-C215-B7AF-949F-18534AAB6472}"/>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95AFFF85-4F33-BDE2-894F-B54466F0EC5E}"/>
              </a:ext>
            </a:extLst>
          </p:cNvPr>
          <p:cNvPicPr>
            <a:picLocks noChangeAspect="1"/>
          </p:cNvPicPr>
          <p:nvPr/>
        </p:nvPicPr>
        <p:blipFill>
          <a:blip r:embed="rId5"/>
          <a:stretch>
            <a:fillRect/>
          </a:stretch>
        </p:blipFill>
        <p:spPr>
          <a:xfrm>
            <a:off x="201216" y="216694"/>
            <a:ext cx="6840760" cy="4680520"/>
          </a:xfrm>
          <a:prstGeom prst="rect">
            <a:avLst/>
          </a:prstGeom>
        </p:spPr>
      </p:pic>
    </p:spTree>
    <p:extLst>
      <p:ext uri="{BB962C8B-B14F-4D97-AF65-F5344CB8AC3E}">
        <p14:creationId xmlns:p14="http://schemas.microsoft.com/office/powerpoint/2010/main" val="2546843849"/>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A6CFF8A-1F3F-6CB0-F665-07FF16A601C5}"/>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5769B4BB-F162-C5DE-0014-5DA45E3DD007}"/>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95D0BA03-91A1-2AC5-05E7-038F88193D2A}"/>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FC9B4827-C688-ABE4-EA11-EB84A1BD7574}"/>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5F9A3D33-E806-B2C3-E863-97BD49712711}"/>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4D26ED4F-E447-0EA1-57E3-E035B0ECD156}"/>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4B75C944-88D3-046C-B851-0A4D4A2CF12A}"/>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98806E0F-AADC-5D39-794D-AA680F0E1264}"/>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7DFE6F94-132D-E6BF-2110-E10230DC39E9}"/>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636C04F8-71D0-F49C-AA26-69330B8C34B1}"/>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D8DC3776-FC4A-B9D2-4703-2A057500C2EF}"/>
              </a:ext>
            </a:extLst>
          </p:cNvPr>
          <p:cNvPicPr>
            <a:picLocks noChangeAspect="1"/>
          </p:cNvPicPr>
          <p:nvPr/>
        </p:nvPicPr>
        <p:blipFill>
          <a:blip r:embed="rId5"/>
          <a:stretch>
            <a:fillRect/>
          </a:stretch>
        </p:blipFill>
        <p:spPr>
          <a:xfrm>
            <a:off x="273224" y="348010"/>
            <a:ext cx="6696744" cy="4477196"/>
          </a:xfrm>
          <a:prstGeom prst="rect">
            <a:avLst/>
          </a:prstGeom>
        </p:spPr>
      </p:pic>
    </p:spTree>
    <p:extLst>
      <p:ext uri="{BB962C8B-B14F-4D97-AF65-F5344CB8AC3E}">
        <p14:creationId xmlns:p14="http://schemas.microsoft.com/office/powerpoint/2010/main" val="3366128055"/>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91E714D-F219-C7F2-6ECB-A980C16898D4}"/>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520A3BD9-38FC-0D1A-EABF-559FBD82C86B}"/>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D1781A6E-7346-5A63-8661-2767A91D6EA6}"/>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1BADCB54-073B-338E-A6AB-90EFE3D0C256}"/>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B2A0EB28-DD37-12BF-49F3-8C7B0B1C870F}"/>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6BDB7C17-8B0A-A5F8-4CC2-A7A1B94821AC}"/>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A44E8FB9-15F3-952E-554A-9F58E9D8D3D3}"/>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D5CC5E41-6C2A-E2D8-4156-33724625DC51}"/>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8991A73D-903E-827E-6DE2-F0E8DCC39BA7}"/>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6C4B6192-8360-2D8F-81CF-CDFAA6E68E9F}"/>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E0F3AB44-D788-5FE2-1CD2-026CF373C343}"/>
              </a:ext>
            </a:extLst>
          </p:cNvPr>
          <p:cNvPicPr>
            <a:picLocks noChangeAspect="1"/>
          </p:cNvPicPr>
          <p:nvPr/>
        </p:nvPicPr>
        <p:blipFill>
          <a:blip r:embed="rId5"/>
          <a:stretch>
            <a:fillRect/>
          </a:stretch>
        </p:blipFill>
        <p:spPr>
          <a:xfrm>
            <a:off x="273224" y="216694"/>
            <a:ext cx="6696744" cy="4536504"/>
          </a:xfrm>
          <a:prstGeom prst="rect">
            <a:avLst/>
          </a:prstGeom>
        </p:spPr>
      </p:pic>
    </p:spTree>
    <p:extLst>
      <p:ext uri="{BB962C8B-B14F-4D97-AF65-F5344CB8AC3E}">
        <p14:creationId xmlns:p14="http://schemas.microsoft.com/office/powerpoint/2010/main" val="3015350425"/>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44F5942-E19F-A4AE-5090-692B512FDA7E}"/>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DD2132C3-CCC4-0657-775C-B6190929AC76}"/>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98AA1D81-DA21-CD51-E8FE-3C1FFB26CEF4}"/>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8CE9C52B-25F3-E1B3-5089-7B209919A44E}"/>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C8239E67-131E-219B-B076-702B897AAF8B}"/>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A120AC51-FDEB-92A1-0709-EBF4A00E4550}"/>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DB050261-65FC-B18C-16BB-D1BD30562411}"/>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5C482E07-570C-D910-B4C9-61356ECA93B6}"/>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BE4C40C8-2767-36A5-3957-3518DFA6C104}"/>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4AC48E24-1968-A284-0BA9-2B76C8891132}"/>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5ACF3AE1-C919-D195-1854-928C659A4EBF}"/>
              </a:ext>
            </a:extLst>
          </p:cNvPr>
          <p:cNvPicPr>
            <a:picLocks noChangeAspect="1"/>
          </p:cNvPicPr>
          <p:nvPr/>
        </p:nvPicPr>
        <p:blipFill>
          <a:blip r:embed="rId5"/>
          <a:stretch>
            <a:fillRect/>
          </a:stretch>
        </p:blipFill>
        <p:spPr>
          <a:xfrm>
            <a:off x="129208" y="216694"/>
            <a:ext cx="6840760" cy="4608512"/>
          </a:xfrm>
          <a:prstGeom prst="rect">
            <a:avLst/>
          </a:prstGeom>
        </p:spPr>
      </p:pic>
    </p:spTree>
    <p:extLst>
      <p:ext uri="{BB962C8B-B14F-4D97-AF65-F5344CB8AC3E}">
        <p14:creationId xmlns:p14="http://schemas.microsoft.com/office/powerpoint/2010/main" val="274503708"/>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A93DC3B-7B57-1207-B6BA-58C90B680EEB}"/>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21719971-B42A-E848-CB5F-56BD9636D0E8}"/>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402DB8BC-DA0E-F0B0-4E8C-6EB7CC53987C}"/>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319B1F75-55EB-8EA6-C0F2-FCD8654B716A}"/>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693903E3-1178-A228-A6F5-B2C4312BF3CC}"/>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6C8945FF-3F96-611D-2E6E-FEED6A7841C9}"/>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F2006A53-319A-AE5F-A766-C8DA54C4F23C}"/>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1E834AD2-3F6B-0E23-1E6F-E6DE2ADE7169}"/>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F202003E-6435-CB07-0FF2-98F9A1D7FF5A}"/>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14089AD0-B6B9-97EA-D193-2DA233F69E1D}"/>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B8FD4BE7-BA17-C44F-863A-51C699C18ED8}"/>
              </a:ext>
            </a:extLst>
          </p:cNvPr>
          <p:cNvPicPr>
            <a:picLocks noChangeAspect="1"/>
          </p:cNvPicPr>
          <p:nvPr/>
        </p:nvPicPr>
        <p:blipFill>
          <a:blip r:embed="rId5"/>
          <a:stretch>
            <a:fillRect/>
          </a:stretch>
        </p:blipFill>
        <p:spPr>
          <a:xfrm>
            <a:off x="201216" y="348010"/>
            <a:ext cx="6840760" cy="4477196"/>
          </a:xfrm>
          <a:prstGeom prst="rect">
            <a:avLst/>
          </a:prstGeom>
        </p:spPr>
      </p:pic>
    </p:spTree>
    <p:extLst>
      <p:ext uri="{BB962C8B-B14F-4D97-AF65-F5344CB8AC3E}">
        <p14:creationId xmlns:p14="http://schemas.microsoft.com/office/powerpoint/2010/main" val="4077589815"/>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06B56A9-AC10-6B7C-58C6-135967BFC00B}"/>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3A6F20F9-4D44-7228-9BF7-C89CC4F6C299}"/>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40FB8D4B-9F88-441B-EB3F-3A7D3474E402}"/>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834BA858-D94B-1278-C4B5-6FF74149CEC9}"/>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A2107BAF-3993-8D58-A84E-25FBCC186863}"/>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17005029-5CD6-D8A2-BA19-D2FD67CF1DB0}"/>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44B0CB88-BDDD-0CB0-D7A7-8C45B02F7E5A}"/>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FB84BF68-32F5-0686-88A0-BF866B8571E6}"/>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9517C0AC-979F-C8B7-545C-56920FF250EB}"/>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67D3228D-6212-06AF-B32F-5D3E75EAD461}"/>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99D90831-FFFF-2B62-762C-5363A8C0BDF1}"/>
              </a:ext>
            </a:extLst>
          </p:cNvPr>
          <p:cNvPicPr>
            <a:picLocks noChangeAspect="1"/>
          </p:cNvPicPr>
          <p:nvPr/>
        </p:nvPicPr>
        <p:blipFill>
          <a:blip r:embed="rId5"/>
          <a:stretch>
            <a:fillRect/>
          </a:stretch>
        </p:blipFill>
        <p:spPr>
          <a:xfrm>
            <a:off x="201216" y="288702"/>
            <a:ext cx="6840760" cy="4536504"/>
          </a:xfrm>
          <a:prstGeom prst="rect">
            <a:avLst/>
          </a:prstGeom>
        </p:spPr>
      </p:pic>
    </p:spTree>
    <p:extLst>
      <p:ext uri="{BB962C8B-B14F-4D97-AF65-F5344CB8AC3E}">
        <p14:creationId xmlns:p14="http://schemas.microsoft.com/office/powerpoint/2010/main" val="17405809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61EAC36-8114-8AFE-FF3A-A33FD3A32824}"/>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DFD47114-B040-F095-C6FE-4882B32671ED}"/>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79EC2DC0-45C6-A64B-DFE0-1BB1DB72A57F}"/>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5F39D449-575D-6398-BF94-3D84A4531CFE}"/>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92667047-24E8-F393-E581-8CEA245A90CC}"/>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CB130271-F34D-C5C9-8438-C488DB310DF7}"/>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188AAE46-5E61-153B-1E5D-C837E339E8E4}"/>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254A3C59-7AA6-3C19-9768-3394A44DAB37}"/>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454ED995-B553-636E-B326-77B093C1FCF4}"/>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91284F48-13D0-AD89-48A5-DDFAF930E26B}"/>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b="1">
                <a:effectLst/>
                <a:latin typeface="Arial Narrow" panose="020B0606020202030204" pitchFamily="34" charset="0"/>
                <a:ea typeface="Times New Roman" panose="02020603050405020304" pitchFamily="18" charset="0"/>
              </a:rPr>
              <a:t>4. Ceza Muhakemesi Kanunu (CMK - 5271 Sayılı Kanun): Madde 90 (Yakalama):</a:t>
            </a:r>
            <a:r>
              <a:rPr lang="tr-TR" sz="2200">
                <a:effectLst/>
                <a:latin typeface="Arial Narrow" panose="020B0606020202030204" pitchFamily="34" charset="0"/>
                <a:ea typeface="Times New Roman" panose="02020603050405020304" pitchFamily="18" charset="0"/>
              </a:rPr>
              <a:t> Suçüstü durumunda özel güvenlik görevlileri, CMK çerçevesinde kişiyi yakalayabilir. Ancak yakalama sonrası durumu derhal kolluk kuvvetlerine bildirmeleri gerekmektedir.</a:t>
            </a:r>
            <a:endParaRPr lang="tr-TR" sz="2200">
              <a:effectLst/>
              <a:latin typeface="Times New Roman" panose="02020603050405020304" pitchFamily="18" charset="0"/>
              <a:ea typeface="Times New Roman" panose="02020603050405020304" pitchFamily="18" charset="0"/>
            </a:endParaRPr>
          </a:p>
          <a:p>
            <a:r>
              <a:rPr lang="tr-TR" sz="2200" b="1">
                <a:effectLst/>
                <a:latin typeface="Arial Narrow" panose="020B0606020202030204" pitchFamily="34" charset="0"/>
                <a:ea typeface="Times New Roman" panose="02020603050405020304" pitchFamily="18" charset="0"/>
              </a:rPr>
              <a:t>5. İş Kanunu (4857 Sayılı Kanun): </a:t>
            </a:r>
            <a:r>
              <a:rPr lang="tr-TR" sz="2200">
                <a:effectLst/>
                <a:latin typeface="Arial Narrow" panose="020B0606020202030204" pitchFamily="34" charset="0"/>
                <a:ea typeface="Times New Roman" panose="02020603050405020304" pitchFamily="18" charset="0"/>
              </a:rPr>
              <a:t>Özel güvenlik görevlilerinin çalışma koşulları ve hakları İş Kanunu’na tabi olarak düzenlenir. Bu kanun, görevlerinin yasal sınırlarını aşmamaları ve işveren ile çalışan arasındaki ilişkileri düzenler.</a:t>
            </a:r>
            <a:endParaRPr lang="tr-TR" sz="2200">
              <a:effectLst/>
              <a:latin typeface="Times New Roman" panose="02020603050405020304" pitchFamily="18" charset="0"/>
              <a:ea typeface="Times New Roman" panose="02020603050405020304" pitchFamily="18" charset="0"/>
            </a:endParaRPr>
          </a:p>
          <a:p>
            <a:r>
              <a:rPr lang="tr-TR" sz="2200" b="1">
                <a:effectLst/>
                <a:latin typeface="Arial Narrow" panose="020B0606020202030204" pitchFamily="34" charset="0"/>
                <a:ea typeface="Times New Roman" panose="02020603050405020304" pitchFamily="18" charset="0"/>
              </a:rPr>
              <a:t>6. İşyeri Güvenliği ile İlgili Yönetmelikler:</a:t>
            </a:r>
            <a:endParaRPr lang="tr-TR" sz="2200">
              <a:effectLst/>
              <a:latin typeface="Times New Roman" panose="02020603050405020304" pitchFamily="18" charset="0"/>
              <a:ea typeface="Times New Roman" panose="02020603050405020304" pitchFamily="18" charset="0"/>
            </a:endParaRPr>
          </a:p>
          <a:p>
            <a:pPr marL="342900" lvl="0" indent="-342900">
              <a:buSzPts val="1000"/>
              <a:buFont typeface="Symbol" panose="05050102010706020507" pitchFamily="18" charset="2"/>
              <a:buChar char=""/>
              <a:tabLst>
                <a:tab pos="457200" algn="l"/>
              </a:tabLst>
            </a:pPr>
            <a:r>
              <a:rPr lang="tr-TR" sz="2200" b="1">
                <a:effectLst/>
                <a:latin typeface="Arial Narrow" panose="020B0606020202030204" pitchFamily="34" charset="0"/>
                <a:ea typeface="Times New Roman" panose="02020603050405020304" pitchFamily="18" charset="0"/>
              </a:rPr>
              <a:t>Binaların Yangından Korunması Hakkında Yönetmelik:</a:t>
            </a:r>
            <a:r>
              <a:rPr lang="tr-TR" sz="2200">
                <a:effectLst/>
                <a:latin typeface="Arial Narrow" panose="020B0606020202030204" pitchFamily="34" charset="0"/>
                <a:ea typeface="Times New Roman" panose="02020603050405020304" pitchFamily="18" charset="0"/>
              </a:rPr>
              <a:t> Yangın durumunda özel</a:t>
            </a:r>
            <a:endParaRPr lang="tr-TR" sz="2200">
              <a:effectLst/>
              <a:latin typeface="Times New Roman" panose="02020603050405020304" pitchFamily="18" charset="0"/>
              <a:ea typeface="Times New Roman" panose="02020603050405020304" pitchFamily="18" charset="0"/>
            </a:endParaRPr>
          </a:p>
          <a:p>
            <a:r>
              <a:rPr lang="tr-TR" sz="2200">
                <a:effectLst/>
                <a:latin typeface="Arial Narrow" panose="020B0606020202030204" pitchFamily="34" charset="0"/>
                <a:ea typeface="Times New Roman" panose="02020603050405020304" pitchFamily="18" charset="0"/>
              </a:rPr>
              <a:t>güvenlik görevlileri, olay yerindeki güvenliği sağlama ve tahliye çalışmalarına yardımcı olma yetkisine sahiptir.</a:t>
            </a:r>
            <a:endParaRPr lang="tr-TR" sz="2200">
              <a:effectLst/>
              <a:latin typeface="Times New Roman" panose="02020603050405020304" pitchFamily="18" charset="0"/>
              <a:ea typeface="Times New Roman" panose="02020603050405020304" pitchFamily="18" charset="0"/>
            </a:endParaRPr>
          </a:p>
          <a:p>
            <a:r>
              <a:rPr lang="tr-TR" sz="2200">
                <a:effectLst/>
                <a:latin typeface="Arial Narrow" panose="020B0606020202030204" pitchFamily="34" charset="0"/>
                <a:ea typeface="Times New Roman" panose="02020603050405020304" pitchFamily="18" charset="0"/>
              </a:rPr>
              <a:t>Bu yasal düzenlemeler, özel güvenlik görevlilerinin yetki ve sorumluluklarını destekleyen çerçeveler oluşturur. </a:t>
            </a:r>
            <a:endParaRPr lang="tr-TR" sz="220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851972623"/>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B71337A-CA0E-5101-4ED5-25E1B45B0E48}"/>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D65DFC00-B29A-49FC-2B50-FB4625568566}"/>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B1A9EF15-39A6-71F8-538E-9DA3C1687645}"/>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53F3C074-FC72-53C6-B853-25301B590D4D}"/>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B3A5A411-F894-F4F8-BEC3-A05FEAD28E78}"/>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90F24591-F230-44AE-E96E-C933DEC7B9C5}"/>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C7E96B52-232E-B0AD-11A8-021EF3CF7701}"/>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49BD0D2D-10F7-AB2A-E26F-28052F47406D}"/>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D1EE701E-69FA-0A8F-A85F-470EFAB86D65}"/>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9ECB835F-1D34-3E4D-12A8-4D445B8942C2}"/>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64CC594A-2841-7962-FCA3-BB95A321DF6E}"/>
              </a:ext>
            </a:extLst>
          </p:cNvPr>
          <p:cNvPicPr>
            <a:picLocks noChangeAspect="1"/>
          </p:cNvPicPr>
          <p:nvPr/>
        </p:nvPicPr>
        <p:blipFill>
          <a:blip r:embed="rId5"/>
          <a:stretch>
            <a:fillRect/>
          </a:stretch>
        </p:blipFill>
        <p:spPr>
          <a:xfrm>
            <a:off x="201216" y="348010"/>
            <a:ext cx="6696744" cy="4477196"/>
          </a:xfrm>
          <a:prstGeom prst="rect">
            <a:avLst/>
          </a:prstGeom>
        </p:spPr>
      </p:pic>
    </p:spTree>
    <p:extLst>
      <p:ext uri="{BB962C8B-B14F-4D97-AF65-F5344CB8AC3E}">
        <p14:creationId xmlns:p14="http://schemas.microsoft.com/office/powerpoint/2010/main" val="779522841"/>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D53BF76-D358-EDFF-760F-1304D486AE4F}"/>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C78B47CE-C83D-3230-E46E-C3CE0FC107E0}"/>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790F20E1-DCB9-074B-8590-22CA3D34D606}"/>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AF89328D-F5A7-C7E2-1F96-636E4BE5D587}"/>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96B290A1-59CE-E533-8A82-B880C05C4699}"/>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5A7BA1FC-E4A4-877D-65AA-95FD1BF5818A}"/>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66115129-03EE-3435-1CFA-05D37D4BF18C}"/>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76B24B3F-01C5-9F80-A604-06FA761D3E10}"/>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ACF1CF10-ABEC-F4DF-9FDF-2904D663E47D}"/>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6686626A-B3BE-C109-3AAB-9EE3E4210A6A}"/>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44345B15-06D8-6FEF-A815-28EC9EFE58E6}"/>
              </a:ext>
            </a:extLst>
          </p:cNvPr>
          <p:cNvPicPr>
            <a:picLocks noChangeAspect="1"/>
          </p:cNvPicPr>
          <p:nvPr/>
        </p:nvPicPr>
        <p:blipFill>
          <a:blip r:embed="rId5"/>
          <a:stretch>
            <a:fillRect/>
          </a:stretch>
        </p:blipFill>
        <p:spPr>
          <a:xfrm>
            <a:off x="273224" y="288702"/>
            <a:ext cx="6768752" cy="4536504"/>
          </a:xfrm>
          <a:prstGeom prst="rect">
            <a:avLst/>
          </a:prstGeom>
        </p:spPr>
      </p:pic>
    </p:spTree>
    <p:extLst>
      <p:ext uri="{BB962C8B-B14F-4D97-AF65-F5344CB8AC3E}">
        <p14:creationId xmlns:p14="http://schemas.microsoft.com/office/powerpoint/2010/main" val="2489284419"/>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A289286-6D00-8E26-71FD-6097B8ED63FC}"/>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F637E613-CFF4-6951-26DF-B1582412A94E}"/>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C1997B8A-9725-45BF-7F63-611E53CCCA8E}"/>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B2D3F47F-BBD2-EA2E-DE69-3C843E385776}"/>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C7C8216F-57C9-58C7-DEE2-4A886F8F859F}"/>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9D37321A-7058-32C4-DD76-5754E31D090E}"/>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FE189B56-D6D4-B95B-20A6-22D10F8E5748}"/>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7A9C8060-6E90-A341-D2F3-B1B81773FFA5}"/>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B527D624-B2DB-D7D7-53A8-50976426BFC2}"/>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C6BC1F4F-1975-2265-6DB5-B58A02EAAB5B}"/>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A8FF3A61-0E54-C86A-D932-21F40FFA8C51}"/>
              </a:ext>
            </a:extLst>
          </p:cNvPr>
          <p:cNvPicPr>
            <a:picLocks noChangeAspect="1"/>
          </p:cNvPicPr>
          <p:nvPr/>
        </p:nvPicPr>
        <p:blipFill>
          <a:blip r:embed="rId5"/>
          <a:stretch>
            <a:fillRect/>
          </a:stretch>
        </p:blipFill>
        <p:spPr>
          <a:xfrm>
            <a:off x="273224" y="144686"/>
            <a:ext cx="6696744" cy="4680520"/>
          </a:xfrm>
          <a:prstGeom prst="rect">
            <a:avLst/>
          </a:prstGeom>
        </p:spPr>
      </p:pic>
    </p:spTree>
    <p:extLst>
      <p:ext uri="{BB962C8B-B14F-4D97-AF65-F5344CB8AC3E}">
        <p14:creationId xmlns:p14="http://schemas.microsoft.com/office/powerpoint/2010/main" val="3179856194"/>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D77E2F2-A2D7-7035-23F2-78CCA8141FF8}"/>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20BF6504-2DA6-6980-93E5-44A8F3419EF9}"/>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C55DEA94-27E3-0351-3CCE-25B2B7603D13}"/>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68F73E66-C9AF-16E5-8654-A44FE2503262}"/>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82C14A89-8617-746C-B897-135DDC508228}"/>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2D54FC40-3BEB-23FA-8591-91242CCC2AE3}"/>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29D4A078-78B4-B09A-2B19-26989F3ADEF5}"/>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8D38A34C-2866-CD28-65E8-30E7B623AEED}"/>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10094E0A-1664-819B-CF65-E1D1525CEA33}"/>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2F03C7D3-0403-6109-9AF7-B9588DE7568E}"/>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EA566996-A8AF-F9AA-5696-CF0571FEDF34}"/>
              </a:ext>
            </a:extLst>
          </p:cNvPr>
          <p:cNvPicPr>
            <a:picLocks noChangeAspect="1"/>
          </p:cNvPicPr>
          <p:nvPr/>
        </p:nvPicPr>
        <p:blipFill>
          <a:blip r:embed="rId5"/>
          <a:stretch>
            <a:fillRect/>
          </a:stretch>
        </p:blipFill>
        <p:spPr>
          <a:xfrm>
            <a:off x="273224" y="216694"/>
            <a:ext cx="6696744" cy="4680520"/>
          </a:xfrm>
          <a:prstGeom prst="rect">
            <a:avLst/>
          </a:prstGeom>
        </p:spPr>
      </p:pic>
    </p:spTree>
    <p:extLst>
      <p:ext uri="{BB962C8B-B14F-4D97-AF65-F5344CB8AC3E}">
        <p14:creationId xmlns:p14="http://schemas.microsoft.com/office/powerpoint/2010/main" val="2720792013"/>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EC9FF26-17F3-BD9E-0E75-4729BC2BCA45}"/>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9EF6FB1D-F517-51C8-B18B-B2CFC55EA75F}"/>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415E067F-76BE-BF1E-064E-B6C6E786C47A}"/>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60744889-182B-15B3-BF79-89B388325E1E}"/>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95F59687-7851-F251-D50B-16C606E78257}"/>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D81DAF5C-87B6-D0E2-3B72-1B351D5E7BAC}"/>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7BAB0D68-95DC-5DF7-BE78-FADA70E3B457}"/>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DB7182A9-793C-9ECE-83EE-454AB7DD32CF}"/>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5C0A79E4-7DAE-2365-9297-7C0590BA1143}"/>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BD1CA3B8-D4AE-9D90-1B0F-D8308362DD8A}"/>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83E7B619-07CB-DF50-4687-79AA3A51E661}"/>
              </a:ext>
            </a:extLst>
          </p:cNvPr>
          <p:cNvPicPr>
            <a:picLocks noChangeAspect="1"/>
          </p:cNvPicPr>
          <p:nvPr/>
        </p:nvPicPr>
        <p:blipFill>
          <a:blip r:embed="rId5"/>
          <a:stretch>
            <a:fillRect/>
          </a:stretch>
        </p:blipFill>
        <p:spPr>
          <a:xfrm>
            <a:off x="345232" y="348010"/>
            <a:ext cx="6624736" cy="4345880"/>
          </a:xfrm>
          <a:prstGeom prst="rect">
            <a:avLst/>
          </a:prstGeom>
        </p:spPr>
      </p:pic>
    </p:spTree>
    <p:extLst>
      <p:ext uri="{BB962C8B-B14F-4D97-AF65-F5344CB8AC3E}">
        <p14:creationId xmlns:p14="http://schemas.microsoft.com/office/powerpoint/2010/main" val="4135470944"/>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6F70961-8A52-2B9E-9544-77EABACF96F8}"/>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81189CBC-8292-EFFA-59FE-569C8D518385}"/>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26B0C84D-E845-D43B-79B4-BFF298D09E05}"/>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92EAF20C-9680-4C2B-64DD-0F7D11CAA97C}"/>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64E36C8C-B317-8F0C-0BCD-BB7C9CDBDD47}"/>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CBAEFCC6-F596-9201-25BD-28985658BD16}"/>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9D5182FC-C1B9-2918-3404-E6A02266F3D6}"/>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1819E450-0789-A9E3-0AC2-DF2261049C57}"/>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02203688-7E6A-FF19-813F-5110196CA673}"/>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7312C488-3A4A-062E-B718-8A5CA1852A86}"/>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a:t> </a:t>
            </a:r>
            <a:endParaRPr lang="tr-TR" sz="2200" dirty="0"/>
          </a:p>
        </p:txBody>
      </p:sp>
      <p:pic>
        <p:nvPicPr>
          <p:cNvPr id="13" name="Resim 12">
            <a:extLst>
              <a:ext uri="{FF2B5EF4-FFF2-40B4-BE49-F238E27FC236}">
                <a16:creationId xmlns:a16="http://schemas.microsoft.com/office/drawing/2014/main" id="{B6315338-4C4E-903A-F079-619FF0514327}"/>
              </a:ext>
            </a:extLst>
          </p:cNvPr>
          <p:cNvPicPr>
            <a:picLocks noChangeAspect="1"/>
          </p:cNvPicPr>
          <p:nvPr/>
        </p:nvPicPr>
        <p:blipFill>
          <a:blip r:embed="rId5"/>
          <a:stretch>
            <a:fillRect/>
          </a:stretch>
        </p:blipFill>
        <p:spPr>
          <a:xfrm>
            <a:off x="201216" y="216694"/>
            <a:ext cx="6696744" cy="4477196"/>
          </a:xfrm>
          <a:prstGeom prst="rect">
            <a:avLst/>
          </a:prstGeom>
        </p:spPr>
      </p:pic>
    </p:spTree>
    <p:extLst>
      <p:ext uri="{BB962C8B-B14F-4D97-AF65-F5344CB8AC3E}">
        <p14:creationId xmlns:p14="http://schemas.microsoft.com/office/powerpoint/2010/main" val="4216106620"/>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8492F1F-2210-699A-26DB-5DFB415C4CDE}"/>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F9898939-0D36-AF86-DBC2-DCA6C3A7BD17}"/>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2A57DE60-25FE-4F73-2EC3-00CB0D889B9D}"/>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EB9AE0DB-52A8-E466-4B9B-93F01B7A0828}"/>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54B93DBA-146F-BCC6-3913-921909A4F5BD}"/>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738C86CD-5FEB-95EF-4562-42A902DCEA44}"/>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4E1F5190-A9F3-D4A7-07A8-5413487514E3}"/>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F0BB154D-4F70-4F45-371A-769F85F68A79}"/>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3ECCFB6A-2A32-7DD6-2712-DAF4E03453DC}"/>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A02F4D6A-82DA-A604-F9FF-A1FE05E2FD93}"/>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28D86D0A-0239-1145-A501-A36DD806EAEE}"/>
              </a:ext>
            </a:extLst>
          </p:cNvPr>
          <p:cNvPicPr>
            <a:picLocks noChangeAspect="1"/>
          </p:cNvPicPr>
          <p:nvPr/>
        </p:nvPicPr>
        <p:blipFill>
          <a:blip r:embed="rId5"/>
          <a:stretch>
            <a:fillRect/>
          </a:stretch>
        </p:blipFill>
        <p:spPr>
          <a:xfrm>
            <a:off x="201216" y="144686"/>
            <a:ext cx="6768752" cy="4680520"/>
          </a:xfrm>
          <a:prstGeom prst="rect">
            <a:avLst/>
          </a:prstGeom>
        </p:spPr>
      </p:pic>
    </p:spTree>
    <p:extLst>
      <p:ext uri="{BB962C8B-B14F-4D97-AF65-F5344CB8AC3E}">
        <p14:creationId xmlns:p14="http://schemas.microsoft.com/office/powerpoint/2010/main" val="3781247317"/>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B93A019-66FB-6219-BF4F-1FC1D7BDF83A}"/>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82D0CBCA-F88D-C426-6301-30A7E7BB6762}"/>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A8835DF3-A337-9C00-5D4C-C296DBCF5E59}"/>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01ED233E-B81B-A215-9F57-3B91258CE7C4}"/>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A757F812-26DD-B71D-BD9E-88E5B82496A3}"/>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805CB6AB-D18A-3CF5-AF58-F78845CDF530}"/>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36FDD9C8-897A-91C7-96D0-0647DF7CF113}"/>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68E0533A-D6BE-B2B8-F913-D469981BF4BD}"/>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1EB6C61E-788D-C4AB-F6AD-479199E9B86D}"/>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E39F62D2-5794-03E6-7048-A7FF65665997}"/>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E4DAE53D-BB12-2253-9491-615BB28C1201}"/>
              </a:ext>
            </a:extLst>
          </p:cNvPr>
          <p:cNvPicPr>
            <a:picLocks noChangeAspect="1"/>
          </p:cNvPicPr>
          <p:nvPr/>
        </p:nvPicPr>
        <p:blipFill>
          <a:blip r:embed="rId5"/>
          <a:stretch>
            <a:fillRect/>
          </a:stretch>
        </p:blipFill>
        <p:spPr>
          <a:xfrm>
            <a:off x="345232" y="348010"/>
            <a:ext cx="6624736" cy="4345880"/>
          </a:xfrm>
          <a:prstGeom prst="rect">
            <a:avLst/>
          </a:prstGeom>
        </p:spPr>
      </p:pic>
    </p:spTree>
    <p:extLst>
      <p:ext uri="{BB962C8B-B14F-4D97-AF65-F5344CB8AC3E}">
        <p14:creationId xmlns:p14="http://schemas.microsoft.com/office/powerpoint/2010/main" val="2290139825"/>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214F6B3-DB1C-7DCD-52F5-D5F96203A6D4}"/>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2AED1DF1-9FAE-A453-3EA5-D33418DE7947}"/>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02A714F3-AA4C-46D3-F84A-0BD8705EDE2E}"/>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BDDA65A6-C5EA-A47D-807B-4C1AD5386916}"/>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85134C8D-6FD5-873C-091C-33EDA7A22A04}"/>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D87C9354-1B15-50A4-0F79-1744E12ED5C9}"/>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86A97965-343F-138E-9BAD-036CD9BF254D}"/>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D604C112-0FAA-78A5-98E0-3CB3164567E0}"/>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C3EE9ABE-0FF4-63E8-B416-12B442211A10}"/>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A37AFFE4-B368-0365-EB25-CD02F4AEB3B4}"/>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0D2E865B-D73B-94FD-9E07-3310F8FFE913}"/>
              </a:ext>
            </a:extLst>
          </p:cNvPr>
          <p:cNvPicPr>
            <a:picLocks noChangeAspect="1"/>
          </p:cNvPicPr>
          <p:nvPr/>
        </p:nvPicPr>
        <p:blipFill>
          <a:blip r:embed="rId5"/>
          <a:stretch>
            <a:fillRect/>
          </a:stretch>
        </p:blipFill>
        <p:spPr>
          <a:xfrm>
            <a:off x="273224" y="288702"/>
            <a:ext cx="6696744" cy="4405188"/>
          </a:xfrm>
          <a:prstGeom prst="rect">
            <a:avLst/>
          </a:prstGeom>
        </p:spPr>
      </p:pic>
    </p:spTree>
    <p:extLst>
      <p:ext uri="{BB962C8B-B14F-4D97-AF65-F5344CB8AC3E}">
        <p14:creationId xmlns:p14="http://schemas.microsoft.com/office/powerpoint/2010/main" val="3161447760"/>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5E142BF-2AC9-475A-409B-6F05501D2071}"/>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0A43CA91-BB11-B080-F783-52DE4CF64B0E}"/>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521176DA-BFBE-5B36-BAE1-391117A2F09C}"/>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4D5149C6-100F-9973-7AD0-2DC8BE78D284}"/>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2B9C3FC1-59A5-D2E5-956C-CD579CAEED55}"/>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80D54590-C57D-BEC0-0DD7-D25BE2EDD005}"/>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C93A3EAF-9F01-A744-0616-B65BA4A21792}"/>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25CBF8A6-7B7B-9E99-89B5-A79F83C46635}"/>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EFA53790-918A-EEDD-7289-F8996679CF62}"/>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C80EDE3E-F2A3-1A16-E765-377C805867CA}"/>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64497694-F4BE-BA2F-FD6F-DF97F6491CAC}"/>
              </a:ext>
            </a:extLst>
          </p:cNvPr>
          <p:cNvPicPr>
            <a:picLocks noChangeAspect="1"/>
          </p:cNvPicPr>
          <p:nvPr/>
        </p:nvPicPr>
        <p:blipFill>
          <a:blip r:embed="rId5"/>
          <a:stretch>
            <a:fillRect/>
          </a:stretch>
        </p:blipFill>
        <p:spPr>
          <a:xfrm>
            <a:off x="201216" y="348010"/>
            <a:ext cx="6840760" cy="4345880"/>
          </a:xfrm>
          <a:prstGeom prst="rect">
            <a:avLst/>
          </a:prstGeom>
        </p:spPr>
      </p:pic>
    </p:spTree>
    <p:extLst>
      <p:ext uri="{BB962C8B-B14F-4D97-AF65-F5344CB8AC3E}">
        <p14:creationId xmlns:p14="http://schemas.microsoft.com/office/powerpoint/2010/main" val="404899737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372E8FB-CAB9-1E48-A5FB-9A4E328EFF43}"/>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2F9D2AE6-0D13-D8E4-B65A-93322A4539C3}"/>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CAA5C159-C58E-5E42-9512-B07BD1AD8811}"/>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35E56F8C-EFE6-1CE9-42E1-65CFB7D980D8}"/>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1A647154-F8FE-53BC-1EFE-F6F70F68D655}"/>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11B781A2-1769-3A7A-2109-2704BAF494B4}"/>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E40C09AA-93EB-5529-970F-CC8520A4BA7C}"/>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6CFA68DF-9176-E8FB-EDCE-E78406402B1C}"/>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40F74C04-A4EF-70E7-1C57-6B9FA60AC4C0}"/>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DF3A8E11-8D47-B51F-BFE4-3D96B3E1025E}"/>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pPr algn="ctr"/>
            <a:r>
              <a:rPr lang="tr-TR" sz="1600" b="1" dirty="0">
                <a:solidFill>
                  <a:srgbClr val="002060"/>
                </a:solidFill>
                <a:effectLst/>
                <a:latin typeface="Arial Narrow" panose="020B0606020202030204" pitchFamily="34" charset="0"/>
                <a:ea typeface="Times New Roman" panose="02020603050405020304" pitchFamily="18" charset="0"/>
              </a:rPr>
              <a:t>7. Özel güvenlik uygulamaları, insan haklarının temel ilkeleriyle uyumlu bir şekilde yürütülmelidir. İnsan hakları, bireylerin onurunu, özgürlüğünü ve eşitliğini korumayı amaçlayan evrensel değerlerdir. Bu bağlamda özel güvenlik uygulamaları, insan hakları ile şu şekilde ilişkilendirilebilir:</a:t>
            </a:r>
            <a:endParaRPr lang="tr-TR" sz="1600" dirty="0">
              <a:effectLst/>
              <a:latin typeface="Times New Roman" panose="02020603050405020304" pitchFamily="18" charset="0"/>
              <a:ea typeface="Times New Roman" panose="02020603050405020304" pitchFamily="18" charset="0"/>
            </a:endParaRPr>
          </a:p>
          <a:p>
            <a:r>
              <a:rPr lang="tr-TR" sz="1600" b="1" dirty="0">
                <a:effectLst/>
                <a:latin typeface="Arial Narrow" panose="020B0606020202030204" pitchFamily="34" charset="0"/>
                <a:ea typeface="Times New Roman" panose="02020603050405020304" pitchFamily="18" charset="0"/>
              </a:rPr>
              <a:t>1. Özel Hayatın Gizliliği:</a:t>
            </a:r>
            <a:endParaRPr lang="tr-TR" sz="1600" dirty="0">
              <a:effectLst/>
              <a:latin typeface="Times New Roman" panose="02020603050405020304" pitchFamily="18" charset="0"/>
              <a:ea typeface="Times New Roman" panose="02020603050405020304" pitchFamily="18" charset="0"/>
            </a:endParaRPr>
          </a:p>
          <a:p>
            <a:pPr marL="342900" lvl="0" indent="-342900">
              <a:buSzPts val="1000"/>
              <a:buFont typeface="Symbol" panose="05050102010706020507" pitchFamily="18" charset="2"/>
              <a:buChar char=""/>
              <a:tabLst>
                <a:tab pos="457200" algn="l"/>
              </a:tabLst>
            </a:pPr>
            <a:r>
              <a:rPr lang="tr-TR" sz="1600" b="1" dirty="0">
                <a:effectLst/>
                <a:latin typeface="Arial Narrow" panose="020B0606020202030204" pitchFamily="34" charset="0"/>
                <a:ea typeface="Times New Roman" panose="02020603050405020304" pitchFamily="18" charset="0"/>
              </a:rPr>
              <a:t>İlkeler:</a:t>
            </a:r>
            <a:r>
              <a:rPr lang="tr-TR" sz="1600" dirty="0">
                <a:effectLst/>
                <a:latin typeface="Arial Narrow" panose="020B0606020202030204" pitchFamily="34" charset="0"/>
                <a:ea typeface="Times New Roman" panose="02020603050405020304" pitchFamily="18" charset="0"/>
              </a:rPr>
              <a:t> İnsan hakları, bireylerin özel yaşamına saygı gösterilmesini gerektirir. Bu,</a:t>
            </a:r>
            <a:endParaRPr lang="tr-TR" sz="1600" dirty="0">
              <a:effectLst/>
              <a:latin typeface="Times New Roman" panose="02020603050405020304" pitchFamily="18" charset="0"/>
              <a:ea typeface="Times New Roman" panose="02020603050405020304" pitchFamily="18" charset="0"/>
            </a:endParaRPr>
          </a:p>
          <a:p>
            <a:pPr marL="228600"/>
            <a:r>
              <a:rPr lang="tr-TR" sz="1600" dirty="0">
                <a:effectLst/>
                <a:latin typeface="Arial Narrow" panose="020B0606020202030204" pitchFamily="34" charset="0"/>
                <a:ea typeface="Times New Roman" panose="02020603050405020304" pitchFamily="18" charset="0"/>
              </a:rPr>
              <a:t>kişisel bilgilerin korunması, izinsiz aramaların yapılmaması ve bireyin mahremiyetine saygı duyulmasını içerir.</a:t>
            </a:r>
            <a:endParaRPr lang="tr-TR" sz="1600" dirty="0">
              <a:effectLst/>
              <a:latin typeface="Times New Roman" panose="02020603050405020304" pitchFamily="18" charset="0"/>
              <a:ea typeface="Times New Roman" panose="02020603050405020304" pitchFamily="18" charset="0"/>
            </a:endParaRPr>
          </a:p>
          <a:p>
            <a:pPr marL="342900" lvl="0" indent="-342900">
              <a:buSzPts val="1000"/>
              <a:buFont typeface="Symbol" panose="05050102010706020507" pitchFamily="18" charset="2"/>
              <a:buChar char=""/>
              <a:tabLst>
                <a:tab pos="457200" algn="l"/>
              </a:tabLst>
            </a:pPr>
            <a:r>
              <a:rPr lang="tr-TR" sz="1600" b="1" dirty="0">
                <a:effectLst/>
                <a:latin typeface="Arial Narrow" panose="020B0606020202030204" pitchFamily="34" charset="0"/>
                <a:ea typeface="Times New Roman" panose="02020603050405020304" pitchFamily="18" charset="0"/>
              </a:rPr>
              <a:t>Uygulama Örneği:</a:t>
            </a:r>
            <a:r>
              <a:rPr lang="tr-TR" sz="1600" dirty="0">
                <a:effectLst/>
                <a:latin typeface="Arial Narrow" panose="020B0606020202030204" pitchFamily="34" charset="0"/>
                <a:ea typeface="Times New Roman" panose="02020603050405020304" pitchFamily="18" charset="0"/>
              </a:rPr>
              <a:t> Özel güvenlik görevlilerinin, kimlik veya üst araması sırasında</a:t>
            </a:r>
            <a:endParaRPr lang="tr-TR" sz="1600" dirty="0">
              <a:effectLst/>
              <a:latin typeface="Times New Roman" panose="02020603050405020304" pitchFamily="18" charset="0"/>
              <a:ea typeface="Times New Roman" panose="02020603050405020304" pitchFamily="18" charset="0"/>
            </a:endParaRPr>
          </a:p>
          <a:p>
            <a:pPr marL="228600"/>
            <a:r>
              <a:rPr lang="tr-TR" sz="1600" dirty="0">
                <a:effectLst/>
                <a:latin typeface="Arial Narrow" panose="020B0606020202030204" pitchFamily="34" charset="0"/>
                <a:ea typeface="Times New Roman" panose="02020603050405020304" pitchFamily="18" charset="0"/>
              </a:rPr>
              <a:t>bireylerin mahremiyetine özen göstermesi ve rızalarını alması.</a:t>
            </a:r>
            <a:endParaRPr lang="tr-TR" sz="1600" dirty="0">
              <a:effectLst/>
              <a:latin typeface="Times New Roman" panose="02020603050405020304" pitchFamily="18" charset="0"/>
              <a:ea typeface="Times New Roman" panose="02020603050405020304" pitchFamily="18" charset="0"/>
            </a:endParaRPr>
          </a:p>
          <a:p>
            <a:r>
              <a:rPr lang="tr-TR" sz="1600" b="1" dirty="0">
                <a:effectLst/>
                <a:latin typeface="Arial Narrow" panose="020B0606020202030204" pitchFamily="34" charset="0"/>
                <a:ea typeface="Times New Roman" panose="02020603050405020304" pitchFamily="18" charset="0"/>
              </a:rPr>
              <a:t>2. Ayrımcılık Yasağı ve Eşitlik:</a:t>
            </a:r>
            <a:endParaRPr lang="tr-TR" sz="1600" dirty="0">
              <a:effectLst/>
              <a:latin typeface="Times New Roman" panose="02020603050405020304" pitchFamily="18" charset="0"/>
              <a:ea typeface="Times New Roman" panose="02020603050405020304" pitchFamily="18" charset="0"/>
            </a:endParaRPr>
          </a:p>
          <a:p>
            <a:pPr marL="342900" lvl="0" indent="-342900">
              <a:buSzPts val="1000"/>
              <a:buFont typeface="Symbol" panose="05050102010706020507" pitchFamily="18" charset="2"/>
              <a:buChar char=""/>
              <a:tabLst>
                <a:tab pos="457200" algn="l"/>
              </a:tabLst>
            </a:pPr>
            <a:r>
              <a:rPr lang="tr-TR" sz="1600" b="1" dirty="0">
                <a:effectLst/>
                <a:latin typeface="Arial Narrow" panose="020B0606020202030204" pitchFamily="34" charset="0"/>
                <a:ea typeface="Times New Roman" panose="02020603050405020304" pitchFamily="18" charset="0"/>
              </a:rPr>
              <a:t>İlkeler:</a:t>
            </a:r>
            <a:r>
              <a:rPr lang="tr-TR" sz="1600" dirty="0">
                <a:effectLst/>
                <a:latin typeface="Arial Narrow" panose="020B0606020202030204" pitchFamily="34" charset="0"/>
                <a:ea typeface="Times New Roman" panose="02020603050405020304" pitchFamily="18" charset="0"/>
              </a:rPr>
              <a:t> Tüm bireyler, din, dil, ırk, cinsiyet gibi herhangi bir ayrım gözetmeksizin eşit</a:t>
            </a:r>
            <a:endParaRPr lang="tr-TR" sz="1600" dirty="0">
              <a:effectLst/>
              <a:latin typeface="Times New Roman" panose="02020603050405020304" pitchFamily="18" charset="0"/>
              <a:ea typeface="Times New Roman" panose="02020603050405020304" pitchFamily="18" charset="0"/>
            </a:endParaRPr>
          </a:p>
          <a:p>
            <a:pPr marL="228600"/>
            <a:r>
              <a:rPr lang="tr-TR" sz="1600" dirty="0">
                <a:effectLst/>
                <a:latin typeface="Arial Narrow" panose="020B0606020202030204" pitchFamily="34" charset="0"/>
                <a:ea typeface="Times New Roman" panose="02020603050405020304" pitchFamily="18" charset="0"/>
              </a:rPr>
              <a:t>muamele görme hakkına sahiptir.</a:t>
            </a:r>
            <a:endParaRPr lang="tr-TR" sz="1600" dirty="0">
              <a:effectLst/>
              <a:latin typeface="Times New Roman" panose="02020603050405020304" pitchFamily="18" charset="0"/>
              <a:ea typeface="Times New Roman" panose="02020603050405020304" pitchFamily="18" charset="0"/>
            </a:endParaRPr>
          </a:p>
          <a:p>
            <a:pPr marL="342900" lvl="0" indent="-342900">
              <a:buSzPts val="1000"/>
              <a:buFont typeface="Symbol" panose="05050102010706020507" pitchFamily="18" charset="2"/>
              <a:buChar char=""/>
              <a:tabLst>
                <a:tab pos="457200" algn="l"/>
              </a:tabLst>
            </a:pPr>
            <a:r>
              <a:rPr lang="tr-TR" sz="1600" b="1" dirty="0">
                <a:effectLst/>
                <a:latin typeface="Arial Narrow" panose="020B0606020202030204" pitchFamily="34" charset="0"/>
                <a:ea typeface="Times New Roman" panose="02020603050405020304" pitchFamily="18" charset="0"/>
              </a:rPr>
              <a:t>Uygulama Örneği:</a:t>
            </a:r>
            <a:r>
              <a:rPr lang="tr-TR" sz="1600" dirty="0">
                <a:effectLst/>
                <a:latin typeface="Arial Narrow" panose="020B0606020202030204" pitchFamily="34" charset="0"/>
                <a:ea typeface="Times New Roman" panose="02020603050405020304" pitchFamily="18" charset="0"/>
              </a:rPr>
              <a:t> Özel güvenlik görevlilerinin, giriş kontrollerinde veya hizmet</a:t>
            </a:r>
            <a:endParaRPr lang="tr-TR" sz="1600" dirty="0">
              <a:effectLst/>
              <a:latin typeface="Times New Roman" panose="02020603050405020304" pitchFamily="18" charset="0"/>
              <a:ea typeface="Times New Roman" panose="02020603050405020304" pitchFamily="18" charset="0"/>
            </a:endParaRPr>
          </a:p>
          <a:p>
            <a:pPr marL="228600"/>
            <a:r>
              <a:rPr lang="tr-TR" sz="1600" dirty="0">
                <a:effectLst/>
                <a:latin typeface="Arial Narrow" panose="020B0606020202030204" pitchFamily="34" charset="0"/>
                <a:ea typeface="Times New Roman" panose="02020603050405020304" pitchFamily="18" charset="0"/>
              </a:rPr>
              <a:t>sağlama süreçlerinde herhangi bir gruba karşı önyargı göstermemesi ve tarafsız davranması.</a:t>
            </a:r>
            <a:endParaRPr lang="tr-TR" sz="1600" dirty="0">
              <a:effectLst/>
              <a:latin typeface="Times New Roman" panose="02020603050405020304" pitchFamily="18" charset="0"/>
              <a:ea typeface="Times New Roman" panose="02020603050405020304" pitchFamily="18" charset="0"/>
            </a:endParaRPr>
          </a:p>
          <a:p>
            <a:r>
              <a:rPr lang="tr-TR" sz="1600" b="1" dirty="0">
                <a:effectLst/>
                <a:latin typeface="Arial Narrow" panose="020B0606020202030204" pitchFamily="34" charset="0"/>
                <a:ea typeface="Times New Roman" panose="02020603050405020304" pitchFamily="18" charset="0"/>
              </a:rPr>
              <a:t>3. Orantılı Güç Kullanımı:</a:t>
            </a:r>
            <a:endParaRPr lang="tr-TR" sz="1600" dirty="0">
              <a:effectLst/>
              <a:latin typeface="Times New Roman" panose="02020603050405020304" pitchFamily="18" charset="0"/>
              <a:ea typeface="Times New Roman" panose="02020603050405020304" pitchFamily="18" charset="0"/>
            </a:endParaRPr>
          </a:p>
          <a:p>
            <a:pPr marL="342900" lvl="0" indent="-342900">
              <a:buSzPts val="1000"/>
              <a:buFont typeface="Symbol" panose="05050102010706020507" pitchFamily="18" charset="2"/>
              <a:buChar char=""/>
              <a:tabLst>
                <a:tab pos="457200" algn="l"/>
              </a:tabLst>
            </a:pPr>
            <a:r>
              <a:rPr lang="tr-TR" sz="1600" b="1" dirty="0">
                <a:effectLst/>
                <a:latin typeface="Arial Narrow" panose="020B0606020202030204" pitchFamily="34" charset="0"/>
                <a:ea typeface="Times New Roman" panose="02020603050405020304" pitchFamily="18" charset="0"/>
              </a:rPr>
              <a:t>İlkeler:</a:t>
            </a:r>
            <a:r>
              <a:rPr lang="tr-TR" sz="1600" dirty="0">
                <a:effectLst/>
                <a:latin typeface="Arial Narrow" panose="020B0606020202030204" pitchFamily="34" charset="0"/>
                <a:ea typeface="Times New Roman" panose="02020603050405020304" pitchFamily="18" charset="0"/>
              </a:rPr>
              <a:t> İnsan hakları, bireylerin fiziksel bütünlüğünün korunmasını vurgular ve</a:t>
            </a:r>
            <a:endParaRPr lang="tr-TR" sz="1600" dirty="0">
              <a:effectLst/>
              <a:latin typeface="Times New Roman" panose="02020603050405020304" pitchFamily="18" charset="0"/>
              <a:ea typeface="Times New Roman" panose="02020603050405020304" pitchFamily="18" charset="0"/>
            </a:endParaRPr>
          </a:p>
          <a:p>
            <a:pPr marL="228600"/>
            <a:r>
              <a:rPr lang="tr-TR" sz="1600" dirty="0">
                <a:effectLst/>
                <a:latin typeface="Arial Narrow" panose="020B0606020202030204" pitchFamily="34" charset="0"/>
                <a:ea typeface="Times New Roman" panose="02020603050405020304" pitchFamily="18" charset="0"/>
              </a:rPr>
              <a:t>orantısız güç kullanımını yasaklar.</a:t>
            </a:r>
            <a:endParaRPr lang="tr-TR" sz="1600" dirty="0">
              <a:effectLst/>
              <a:latin typeface="Times New Roman" panose="02020603050405020304" pitchFamily="18" charset="0"/>
              <a:ea typeface="Times New Roman" panose="02020603050405020304" pitchFamily="18" charset="0"/>
            </a:endParaRPr>
          </a:p>
          <a:p>
            <a:pPr marL="342900" lvl="0" indent="-342900">
              <a:buSzPts val="1000"/>
              <a:buFont typeface="Symbol" panose="05050102010706020507" pitchFamily="18" charset="2"/>
              <a:buChar char=""/>
              <a:tabLst>
                <a:tab pos="457200" algn="l"/>
              </a:tabLst>
            </a:pPr>
            <a:r>
              <a:rPr lang="tr-TR" sz="1600" b="1" dirty="0">
                <a:effectLst/>
                <a:latin typeface="Arial Narrow" panose="020B0606020202030204" pitchFamily="34" charset="0"/>
                <a:ea typeface="Times New Roman" panose="02020603050405020304" pitchFamily="18" charset="0"/>
              </a:rPr>
              <a:t>Uygulama Örneği:</a:t>
            </a:r>
            <a:r>
              <a:rPr lang="tr-TR" sz="1600" dirty="0">
                <a:effectLst/>
                <a:latin typeface="Arial Narrow" panose="020B0606020202030204" pitchFamily="34" charset="0"/>
                <a:ea typeface="Times New Roman" panose="02020603050405020304" pitchFamily="18" charset="0"/>
              </a:rPr>
              <a:t> Özel güvenlik görevlilerinin, yalnızca meşru müdafaa</a:t>
            </a:r>
            <a:endParaRPr lang="tr-TR" sz="1600" dirty="0">
              <a:effectLst/>
              <a:latin typeface="Times New Roman" panose="02020603050405020304" pitchFamily="18" charset="0"/>
              <a:ea typeface="Times New Roman" panose="02020603050405020304" pitchFamily="18" charset="0"/>
            </a:endParaRPr>
          </a:p>
          <a:p>
            <a:pPr marL="228600"/>
            <a:r>
              <a:rPr lang="tr-TR" sz="1600" dirty="0">
                <a:effectLst/>
                <a:latin typeface="Arial Narrow" panose="020B0606020202030204" pitchFamily="34" charset="0"/>
                <a:ea typeface="Times New Roman" panose="02020603050405020304" pitchFamily="18" charset="0"/>
              </a:rPr>
              <a:t>durumunda ve ölçülü bir şekilde zor kullanmaları; güç kullanımının gerekli olmadığı durumlarda uzlaşmacı yaklaşım sergilemeleri.</a:t>
            </a:r>
            <a:endParaRPr lang="tr-TR" sz="16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612869863"/>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B67431D-12CC-4D0D-57B4-6BC6E45DB2DF}"/>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D5A69EE4-0CCB-F9C2-E9EF-F96E58D0C2C3}"/>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A8950AE1-671B-B0D3-6AA1-6773586D2E4C}"/>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B913EBC7-6FEA-2E57-9AEC-9AF0886F95E9}"/>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2F12A0D3-98A3-664D-FC6E-7313BFC8DCCD}"/>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E273E03F-BCB7-DFB1-98D9-99B9FB9ED4D0}"/>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B63FEFF7-8F55-8ECE-C84A-BE0FC15FCA32}"/>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FEAA7BE3-14C4-60E3-26C2-FA847CA7FF04}"/>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BEEB7F04-95F7-58FA-75E9-825E6DC83C6D}"/>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66168F75-58D6-B3C8-8E7C-DA3BABC9989B}"/>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8DAA84EA-E3B4-7FBC-7DC3-17D0379AA466}"/>
              </a:ext>
            </a:extLst>
          </p:cNvPr>
          <p:cNvPicPr>
            <a:picLocks noChangeAspect="1"/>
          </p:cNvPicPr>
          <p:nvPr/>
        </p:nvPicPr>
        <p:blipFill>
          <a:blip r:embed="rId5"/>
          <a:stretch>
            <a:fillRect/>
          </a:stretch>
        </p:blipFill>
        <p:spPr>
          <a:xfrm>
            <a:off x="417240" y="348010"/>
            <a:ext cx="6624736" cy="4345880"/>
          </a:xfrm>
          <a:prstGeom prst="rect">
            <a:avLst/>
          </a:prstGeom>
        </p:spPr>
      </p:pic>
    </p:spTree>
    <p:extLst>
      <p:ext uri="{BB962C8B-B14F-4D97-AF65-F5344CB8AC3E}">
        <p14:creationId xmlns:p14="http://schemas.microsoft.com/office/powerpoint/2010/main" val="1231061273"/>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8605AE3-78F0-C785-372E-081AEB2746DF}"/>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375A88EA-DA39-CC5E-E7C9-173C75E009D4}"/>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8E591CC7-D882-9F76-C415-828FE868C038}"/>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294420C7-8463-4A89-F576-38967B396CF7}"/>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014508E0-1718-5407-E251-80BD4A0DB10F}"/>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0B1BDF79-5AFA-844A-9479-6E8448612E73}"/>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C370D363-81D1-3AA6-E29A-575E658BDF06}"/>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631D7971-7F17-71CC-CD37-0C913362D4DD}"/>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0F07B3F9-6F2D-8CF7-F633-6D1D567D8EB0}"/>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C4B8A77A-79C2-9894-D25A-0218A5F53F14}"/>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869E7377-DFBE-FC97-8A5C-4004E2825CBF}"/>
              </a:ext>
            </a:extLst>
          </p:cNvPr>
          <p:cNvPicPr>
            <a:picLocks noChangeAspect="1"/>
          </p:cNvPicPr>
          <p:nvPr/>
        </p:nvPicPr>
        <p:blipFill>
          <a:blip r:embed="rId5"/>
          <a:stretch>
            <a:fillRect/>
          </a:stretch>
        </p:blipFill>
        <p:spPr>
          <a:xfrm>
            <a:off x="201216" y="288702"/>
            <a:ext cx="6768752" cy="4536504"/>
          </a:xfrm>
          <a:prstGeom prst="rect">
            <a:avLst/>
          </a:prstGeom>
        </p:spPr>
      </p:pic>
    </p:spTree>
    <p:extLst>
      <p:ext uri="{BB962C8B-B14F-4D97-AF65-F5344CB8AC3E}">
        <p14:creationId xmlns:p14="http://schemas.microsoft.com/office/powerpoint/2010/main" val="3365939498"/>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D76A981-665F-A0AB-EA82-EA7B79C001C4}"/>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C5804904-E529-E125-6781-E53D16715674}"/>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E5192BA4-BB7B-67BF-0C4E-AC7E6D20B502}"/>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A7B64039-A11B-4976-FAE3-541FF53F9794}"/>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8E7A69F5-9FF6-35AA-1D29-8AF64FB7E4BF}"/>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7C364FFE-EBDE-EC45-5376-D5BA45BBC8DE}"/>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C825E418-2B6E-20E1-4DFE-D0CD01B209A4}"/>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732B6671-8647-43CB-6B80-ABC2F7ECEF99}"/>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FC1662A1-FA46-B4AB-89FE-DF63EB507601}"/>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557C72D4-3055-FD26-A931-287941DA9742}"/>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7C36C967-7423-4012-303F-29F6F8F90BC0}"/>
              </a:ext>
            </a:extLst>
          </p:cNvPr>
          <p:cNvPicPr>
            <a:picLocks noChangeAspect="1"/>
          </p:cNvPicPr>
          <p:nvPr/>
        </p:nvPicPr>
        <p:blipFill>
          <a:blip r:embed="rId5"/>
          <a:stretch>
            <a:fillRect/>
          </a:stretch>
        </p:blipFill>
        <p:spPr>
          <a:xfrm>
            <a:off x="417240" y="322013"/>
            <a:ext cx="6552728" cy="4371877"/>
          </a:xfrm>
          <a:prstGeom prst="rect">
            <a:avLst/>
          </a:prstGeom>
        </p:spPr>
      </p:pic>
    </p:spTree>
    <p:extLst>
      <p:ext uri="{BB962C8B-B14F-4D97-AF65-F5344CB8AC3E}">
        <p14:creationId xmlns:p14="http://schemas.microsoft.com/office/powerpoint/2010/main" val="591709204"/>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C989366-EF20-B625-0E38-B746899141AF}"/>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41CBC204-DE49-BD38-0055-3C35BB22156B}"/>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53098434-9208-4EE2-F539-378E8C52CBA9}"/>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6F1E438D-ADED-1209-0C6D-434654B84853}"/>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0AFA95D4-3CF3-D9C2-7EA3-C081FB075821}"/>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72E1F29F-165A-5946-1D44-1B7CE238B282}"/>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F02CB11E-2E54-B18C-A6EB-226F0323BD13}"/>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A07196BB-771B-1807-7869-A8C95FE1139C}"/>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5E34462F-E0A7-4F09-AC64-3B4AAE34433E}"/>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909D98E3-4809-E4CC-2A5A-B1E8B4FF1A61}"/>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1" name="Resim 10">
            <a:extLst>
              <a:ext uri="{FF2B5EF4-FFF2-40B4-BE49-F238E27FC236}">
                <a16:creationId xmlns:a16="http://schemas.microsoft.com/office/drawing/2014/main" id="{AE95B15B-B9BE-9E04-8B7E-CE4D4E500026}"/>
              </a:ext>
            </a:extLst>
          </p:cNvPr>
          <p:cNvPicPr>
            <a:picLocks noChangeAspect="1"/>
          </p:cNvPicPr>
          <p:nvPr/>
        </p:nvPicPr>
        <p:blipFill>
          <a:blip r:embed="rId5"/>
          <a:stretch>
            <a:fillRect/>
          </a:stretch>
        </p:blipFill>
        <p:spPr>
          <a:xfrm>
            <a:off x="273224" y="216694"/>
            <a:ext cx="6768752" cy="4608512"/>
          </a:xfrm>
          <a:prstGeom prst="rect">
            <a:avLst/>
          </a:prstGeom>
        </p:spPr>
      </p:pic>
    </p:spTree>
    <p:extLst>
      <p:ext uri="{BB962C8B-B14F-4D97-AF65-F5344CB8AC3E}">
        <p14:creationId xmlns:p14="http://schemas.microsoft.com/office/powerpoint/2010/main" val="2039291852"/>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object 2"/>
          <p:cNvSpPr txBox="1"/>
          <p:nvPr/>
        </p:nvSpPr>
        <p:spPr>
          <a:xfrm>
            <a:off x="766972" y="306372"/>
            <a:ext cx="6105338" cy="4193456"/>
          </a:xfrm>
          <a:prstGeom prst="rect">
            <a:avLst/>
          </a:prstGeom>
        </p:spPr>
        <p:txBody>
          <a:bodyPr vert="horz" wrap="square" lIns="0" tIns="12700" rIns="0" bIns="0" rtlCol="0">
            <a:spAutoFit/>
          </a:bodyPr>
          <a:lstStyle/>
          <a:p>
            <a:pPr algn="ctr">
              <a:spcBef>
                <a:spcPts val="5"/>
              </a:spcBef>
            </a:pPr>
            <a:r>
              <a:rPr lang="tr-TR" b="1" spc="-85" dirty="0">
                <a:solidFill>
                  <a:srgbClr val="FF0000"/>
                </a:solidFill>
                <a:latin typeface="Arial"/>
                <a:cs typeface="Arial"/>
              </a:rPr>
              <a:t> </a:t>
            </a:r>
            <a:r>
              <a:rPr lang="tr-TR" b="1" spc="-100" dirty="0">
                <a:solidFill>
                  <a:srgbClr val="FF0000"/>
                </a:solidFill>
                <a:latin typeface="Arial"/>
                <a:cs typeface="Arial"/>
              </a:rPr>
              <a:t>KİŞİ</a:t>
            </a:r>
            <a:r>
              <a:rPr lang="tr-TR" b="1" spc="-30" dirty="0">
                <a:solidFill>
                  <a:srgbClr val="FF0000"/>
                </a:solidFill>
                <a:latin typeface="Arial"/>
                <a:cs typeface="Arial"/>
              </a:rPr>
              <a:t> </a:t>
            </a:r>
            <a:r>
              <a:rPr lang="tr-TR" b="1" spc="-135" dirty="0">
                <a:solidFill>
                  <a:srgbClr val="FF0000"/>
                </a:solidFill>
                <a:latin typeface="Arial"/>
                <a:cs typeface="Arial"/>
              </a:rPr>
              <a:t>HAKLARI</a:t>
            </a:r>
            <a:r>
              <a:rPr lang="tr-TR" dirty="0">
                <a:latin typeface="Arial"/>
                <a:cs typeface="Arial"/>
              </a:rPr>
              <a:t> </a:t>
            </a:r>
          </a:p>
          <a:p>
            <a:pPr algn="ctr">
              <a:spcBef>
                <a:spcPts val="5"/>
              </a:spcBef>
            </a:pPr>
            <a:r>
              <a:rPr lang="tr-TR" b="1" spc="-120" dirty="0">
                <a:solidFill>
                  <a:srgbClr val="FF0000"/>
                </a:solidFill>
                <a:latin typeface="Arial"/>
                <a:cs typeface="Arial"/>
              </a:rPr>
              <a:t>ANAYASAYA GÖRE </a:t>
            </a:r>
            <a:r>
              <a:rPr lang="tr-TR" b="1" spc="-90" dirty="0">
                <a:solidFill>
                  <a:srgbClr val="FF0000"/>
                </a:solidFill>
                <a:latin typeface="Arial"/>
                <a:cs typeface="Arial"/>
              </a:rPr>
              <a:t>KİŞİNİN </a:t>
            </a:r>
            <a:r>
              <a:rPr lang="tr-TR" b="1" spc="-110" dirty="0">
                <a:solidFill>
                  <a:srgbClr val="FF0000"/>
                </a:solidFill>
                <a:latin typeface="Arial"/>
                <a:cs typeface="Arial"/>
              </a:rPr>
              <a:t>TEMEL</a:t>
            </a:r>
            <a:r>
              <a:rPr lang="tr-TR" b="1" spc="-135" dirty="0">
                <a:solidFill>
                  <a:srgbClr val="FF0000"/>
                </a:solidFill>
                <a:latin typeface="Arial"/>
                <a:cs typeface="Arial"/>
              </a:rPr>
              <a:t> </a:t>
            </a:r>
            <a:r>
              <a:rPr lang="tr-TR" b="1" spc="-110" dirty="0">
                <a:solidFill>
                  <a:srgbClr val="FF0000"/>
                </a:solidFill>
                <a:latin typeface="Arial"/>
                <a:cs typeface="Arial"/>
              </a:rPr>
              <a:t>HAKLARI</a:t>
            </a:r>
            <a:endParaRPr lang="tr-TR" dirty="0">
              <a:latin typeface="Arial"/>
              <a:cs typeface="Arial"/>
            </a:endParaRPr>
          </a:p>
          <a:p>
            <a:pPr>
              <a:spcBef>
                <a:spcPts val="45"/>
              </a:spcBef>
            </a:pPr>
            <a:endParaRPr lang="tr-TR" dirty="0">
              <a:latin typeface="Arial"/>
              <a:cs typeface="Arial"/>
            </a:endParaRPr>
          </a:p>
          <a:p>
            <a:pPr marL="469900" indent="-228600">
              <a:spcBef>
                <a:spcPts val="5"/>
              </a:spcBef>
              <a:buFont typeface="Symbol"/>
              <a:buChar char=""/>
              <a:tabLst>
                <a:tab pos="469265" algn="l"/>
                <a:tab pos="469900" algn="l"/>
              </a:tabLst>
            </a:pPr>
            <a:r>
              <a:rPr lang="tr-TR" spc="-80" dirty="0">
                <a:latin typeface="Arial"/>
                <a:cs typeface="Arial"/>
              </a:rPr>
              <a:t>Kişinin </a:t>
            </a:r>
            <a:r>
              <a:rPr lang="tr-TR" spc="-85" dirty="0">
                <a:latin typeface="Arial"/>
                <a:cs typeface="Arial"/>
              </a:rPr>
              <a:t>dokunulmazlığı </a:t>
            </a:r>
            <a:r>
              <a:rPr lang="tr-TR" spc="-100" dirty="0">
                <a:latin typeface="Arial"/>
                <a:cs typeface="Arial"/>
              </a:rPr>
              <a:t>maddi </a:t>
            </a:r>
            <a:r>
              <a:rPr lang="tr-TR" spc="-95" dirty="0">
                <a:latin typeface="Arial"/>
                <a:cs typeface="Arial"/>
              </a:rPr>
              <a:t>ve manevi</a:t>
            </a:r>
            <a:r>
              <a:rPr lang="tr-TR" spc="-20" dirty="0">
                <a:latin typeface="Arial"/>
                <a:cs typeface="Arial"/>
              </a:rPr>
              <a:t> </a:t>
            </a:r>
            <a:r>
              <a:rPr lang="tr-TR" spc="-70" dirty="0">
                <a:latin typeface="Arial"/>
                <a:cs typeface="Arial"/>
              </a:rPr>
              <a:t>varlığı,</a:t>
            </a:r>
            <a:endParaRPr lang="tr-TR" dirty="0">
              <a:latin typeface="Arial"/>
              <a:cs typeface="Arial"/>
            </a:endParaRPr>
          </a:p>
          <a:p>
            <a:pPr marL="469900" indent="-228600">
              <a:buFont typeface="Symbol"/>
              <a:buChar char=""/>
              <a:tabLst>
                <a:tab pos="469265" algn="l"/>
                <a:tab pos="469900" algn="l"/>
              </a:tabLst>
            </a:pPr>
            <a:r>
              <a:rPr lang="tr-TR" spc="-80" dirty="0">
                <a:latin typeface="Arial"/>
                <a:cs typeface="Arial"/>
              </a:rPr>
              <a:t>Zorla çalıştırma</a:t>
            </a:r>
            <a:r>
              <a:rPr lang="tr-TR" spc="-25" dirty="0">
                <a:latin typeface="Arial"/>
                <a:cs typeface="Arial"/>
              </a:rPr>
              <a:t> </a:t>
            </a:r>
            <a:r>
              <a:rPr lang="tr-TR" spc="-80" dirty="0">
                <a:latin typeface="Arial"/>
                <a:cs typeface="Arial"/>
              </a:rPr>
              <a:t>yasağı,</a:t>
            </a:r>
            <a:endParaRPr lang="tr-TR" dirty="0">
              <a:latin typeface="Arial"/>
              <a:cs typeface="Arial"/>
            </a:endParaRPr>
          </a:p>
          <a:p>
            <a:pPr marL="469900" indent="-228600">
              <a:buFont typeface="Symbol"/>
              <a:buChar char=""/>
              <a:tabLst>
                <a:tab pos="469265" algn="l"/>
                <a:tab pos="469900" algn="l"/>
              </a:tabLst>
            </a:pPr>
            <a:r>
              <a:rPr lang="tr-TR" spc="-80" dirty="0">
                <a:latin typeface="Arial"/>
                <a:cs typeface="Arial"/>
              </a:rPr>
              <a:t>Kişi </a:t>
            </a:r>
            <a:r>
              <a:rPr lang="tr-TR" spc="-75" dirty="0">
                <a:latin typeface="Arial"/>
                <a:cs typeface="Arial"/>
              </a:rPr>
              <a:t>hürriyeti </a:t>
            </a:r>
            <a:r>
              <a:rPr lang="tr-TR" spc="-95" dirty="0">
                <a:latin typeface="Arial"/>
                <a:cs typeface="Arial"/>
              </a:rPr>
              <a:t>ve</a:t>
            </a:r>
            <a:r>
              <a:rPr lang="tr-TR" spc="20" dirty="0">
                <a:latin typeface="Arial"/>
                <a:cs typeface="Arial"/>
              </a:rPr>
              <a:t> </a:t>
            </a:r>
            <a:r>
              <a:rPr lang="tr-TR" spc="-80" dirty="0">
                <a:latin typeface="Arial"/>
                <a:cs typeface="Arial"/>
              </a:rPr>
              <a:t>güvenliği,</a:t>
            </a:r>
            <a:endParaRPr lang="tr-TR" dirty="0">
              <a:latin typeface="Arial"/>
              <a:cs typeface="Arial"/>
            </a:endParaRPr>
          </a:p>
          <a:p>
            <a:pPr marL="469900" indent="-228600">
              <a:buFont typeface="Symbol"/>
              <a:buChar char=""/>
              <a:tabLst>
                <a:tab pos="469265" algn="l"/>
                <a:tab pos="469900" algn="l"/>
              </a:tabLst>
            </a:pPr>
            <a:r>
              <a:rPr lang="tr-TR" spc="-90" dirty="0">
                <a:latin typeface="Arial"/>
                <a:cs typeface="Arial"/>
              </a:rPr>
              <a:t>Özel </a:t>
            </a:r>
            <a:r>
              <a:rPr lang="tr-TR" spc="-85" dirty="0">
                <a:latin typeface="Arial"/>
                <a:cs typeface="Arial"/>
              </a:rPr>
              <a:t>hayatın </a:t>
            </a:r>
            <a:r>
              <a:rPr lang="tr-TR" spc="-65" dirty="0">
                <a:latin typeface="Arial"/>
                <a:cs typeface="Arial"/>
              </a:rPr>
              <a:t>gizliliği </a:t>
            </a:r>
            <a:r>
              <a:rPr lang="tr-TR" spc="-95" dirty="0">
                <a:latin typeface="Arial"/>
                <a:cs typeface="Arial"/>
              </a:rPr>
              <a:t>ve</a:t>
            </a:r>
            <a:r>
              <a:rPr lang="tr-TR" spc="45" dirty="0">
                <a:latin typeface="Arial"/>
                <a:cs typeface="Arial"/>
              </a:rPr>
              <a:t> </a:t>
            </a:r>
            <a:r>
              <a:rPr lang="tr-TR" spc="-90" dirty="0">
                <a:latin typeface="Arial"/>
                <a:cs typeface="Arial"/>
              </a:rPr>
              <a:t>korunması,</a:t>
            </a:r>
            <a:endParaRPr lang="tr-TR" dirty="0">
              <a:latin typeface="Arial"/>
              <a:cs typeface="Arial"/>
            </a:endParaRPr>
          </a:p>
          <a:p>
            <a:pPr marL="469900" indent="-228600">
              <a:buFont typeface="Symbol"/>
              <a:buChar char=""/>
              <a:tabLst>
                <a:tab pos="469265" algn="l"/>
                <a:tab pos="469900" algn="l"/>
              </a:tabLst>
            </a:pPr>
            <a:r>
              <a:rPr lang="tr-TR" spc="-95" dirty="0">
                <a:latin typeface="Arial"/>
                <a:cs typeface="Arial"/>
              </a:rPr>
              <a:t>Konut</a:t>
            </a:r>
            <a:r>
              <a:rPr lang="tr-TR" spc="-60" dirty="0">
                <a:latin typeface="Arial"/>
                <a:cs typeface="Arial"/>
              </a:rPr>
              <a:t> </a:t>
            </a:r>
            <a:r>
              <a:rPr lang="tr-TR" spc="-85" dirty="0">
                <a:latin typeface="Arial"/>
                <a:cs typeface="Arial"/>
              </a:rPr>
              <a:t>dokunulmazlığı,</a:t>
            </a:r>
            <a:endParaRPr lang="tr-TR" dirty="0">
              <a:latin typeface="Arial"/>
              <a:cs typeface="Arial"/>
            </a:endParaRPr>
          </a:p>
          <a:p>
            <a:pPr marL="469900" indent="-228600">
              <a:buFont typeface="Symbol"/>
              <a:buChar char=""/>
              <a:tabLst>
                <a:tab pos="469265" algn="l"/>
                <a:tab pos="469900" algn="l"/>
              </a:tabLst>
            </a:pPr>
            <a:r>
              <a:rPr lang="tr-TR" spc="-95" dirty="0">
                <a:latin typeface="Arial"/>
                <a:cs typeface="Arial"/>
              </a:rPr>
              <a:t>Haberleşme</a:t>
            </a:r>
            <a:r>
              <a:rPr lang="tr-TR" spc="-55" dirty="0">
                <a:latin typeface="Arial"/>
                <a:cs typeface="Arial"/>
              </a:rPr>
              <a:t> </a:t>
            </a:r>
            <a:r>
              <a:rPr lang="tr-TR" spc="-75" dirty="0">
                <a:latin typeface="Arial"/>
                <a:cs typeface="Arial"/>
              </a:rPr>
              <a:t>hürriyeti,</a:t>
            </a:r>
            <a:endParaRPr lang="tr-TR" dirty="0">
              <a:latin typeface="Arial"/>
              <a:cs typeface="Arial"/>
            </a:endParaRPr>
          </a:p>
          <a:p>
            <a:pPr marL="469900" indent="-228600">
              <a:buFont typeface="Symbol"/>
              <a:buChar char=""/>
              <a:tabLst>
                <a:tab pos="469265" algn="l"/>
                <a:tab pos="469900" algn="l"/>
              </a:tabLst>
            </a:pPr>
            <a:r>
              <a:rPr lang="tr-TR" spc="-95" dirty="0">
                <a:latin typeface="Arial"/>
                <a:cs typeface="Arial"/>
              </a:rPr>
              <a:t>Dernek </a:t>
            </a:r>
            <a:r>
              <a:rPr lang="tr-TR" spc="-100" dirty="0">
                <a:latin typeface="Arial"/>
                <a:cs typeface="Arial"/>
              </a:rPr>
              <a:t>kurma</a:t>
            </a:r>
            <a:r>
              <a:rPr lang="tr-TR" spc="-10" dirty="0">
                <a:latin typeface="Arial"/>
                <a:cs typeface="Arial"/>
              </a:rPr>
              <a:t> </a:t>
            </a:r>
            <a:r>
              <a:rPr lang="tr-TR" spc="-75" dirty="0">
                <a:latin typeface="Arial"/>
                <a:cs typeface="Arial"/>
              </a:rPr>
              <a:t>hürriyeti,</a:t>
            </a:r>
            <a:endParaRPr lang="tr-TR" dirty="0">
              <a:latin typeface="Arial"/>
              <a:cs typeface="Arial"/>
            </a:endParaRPr>
          </a:p>
          <a:p>
            <a:pPr marL="469900" indent="-228600">
              <a:buFont typeface="Symbol"/>
              <a:buChar char=""/>
              <a:tabLst>
                <a:tab pos="469265" algn="l"/>
                <a:tab pos="469900" algn="l"/>
              </a:tabLst>
            </a:pPr>
            <a:r>
              <a:rPr lang="tr-TR" spc="-85" dirty="0">
                <a:latin typeface="Arial"/>
                <a:cs typeface="Arial"/>
              </a:rPr>
              <a:t>Toplantı </a:t>
            </a:r>
            <a:r>
              <a:rPr lang="tr-TR" spc="-95" dirty="0">
                <a:latin typeface="Arial"/>
                <a:cs typeface="Arial"/>
              </a:rPr>
              <a:t>ve </a:t>
            </a:r>
            <a:r>
              <a:rPr lang="tr-TR" spc="-80" dirty="0">
                <a:latin typeface="Arial"/>
                <a:cs typeface="Arial"/>
              </a:rPr>
              <a:t>gösteri </a:t>
            </a:r>
            <a:r>
              <a:rPr lang="tr-TR" spc="-95" dirty="0">
                <a:latin typeface="Arial"/>
                <a:cs typeface="Arial"/>
              </a:rPr>
              <a:t>yürüyüşü</a:t>
            </a:r>
            <a:r>
              <a:rPr lang="tr-TR" spc="55" dirty="0">
                <a:latin typeface="Arial"/>
                <a:cs typeface="Arial"/>
              </a:rPr>
              <a:t> </a:t>
            </a:r>
            <a:r>
              <a:rPr lang="tr-TR" spc="-80" dirty="0">
                <a:latin typeface="Arial"/>
                <a:cs typeface="Arial"/>
              </a:rPr>
              <a:t>hakkı,</a:t>
            </a:r>
            <a:endParaRPr lang="tr-TR" dirty="0">
              <a:latin typeface="Arial"/>
              <a:cs typeface="Arial"/>
            </a:endParaRPr>
          </a:p>
          <a:p>
            <a:pPr marL="469900" indent="-228600">
              <a:buFont typeface="Symbol"/>
              <a:buChar char=""/>
              <a:tabLst>
                <a:tab pos="469265" algn="l"/>
                <a:tab pos="469900" algn="l"/>
              </a:tabLst>
            </a:pPr>
            <a:r>
              <a:rPr lang="tr-TR" spc="-105" dirty="0">
                <a:latin typeface="Arial"/>
                <a:cs typeface="Arial"/>
              </a:rPr>
              <a:t>Hak </a:t>
            </a:r>
            <a:r>
              <a:rPr lang="tr-TR" spc="-100" dirty="0">
                <a:latin typeface="Arial"/>
                <a:cs typeface="Arial"/>
              </a:rPr>
              <a:t>arama</a:t>
            </a:r>
            <a:r>
              <a:rPr lang="tr-TR" spc="-140" dirty="0">
                <a:latin typeface="Arial"/>
                <a:cs typeface="Arial"/>
              </a:rPr>
              <a:t> </a:t>
            </a:r>
            <a:r>
              <a:rPr lang="tr-TR" spc="-75" dirty="0">
                <a:latin typeface="Arial"/>
                <a:cs typeface="Arial"/>
              </a:rPr>
              <a:t>hürriyeti,</a:t>
            </a:r>
            <a:endParaRPr lang="tr-TR" dirty="0">
              <a:latin typeface="Arial"/>
              <a:cs typeface="Arial"/>
            </a:endParaRPr>
          </a:p>
          <a:p>
            <a:pPr marL="469900" indent="-228600">
              <a:buFont typeface="Symbol"/>
              <a:buChar char=""/>
              <a:tabLst>
                <a:tab pos="469265" algn="l"/>
                <a:tab pos="469900" algn="l"/>
              </a:tabLst>
            </a:pPr>
            <a:r>
              <a:rPr lang="tr-TR" spc="-100" dirty="0">
                <a:latin typeface="Arial"/>
                <a:cs typeface="Arial"/>
              </a:rPr>
              <a:t>Temel </a:t>
            </a:r>
            <a:r>
              <a:rPr lang="tr-TR" spc="-95" dirty="0">
                <a:latin typeface="Arial"/>
                <a:cs typeface="Arial"/>
              </a:rPr>
              <a:t>hak ve </a:t>
            </a:r>
            <a:r>
              <a:rPr lang="tr-TR" spc="-75" dirty="0">
                <a:latin typeface="Arial"/>
                <a:cs typeface="Arial"/>
              </a:rPr>
              <a:t>hürriyetlerin</a:t>
            </a:r>
            <a:r>
              <a:rPr lang="tr-TR" spc="-60" dirty="0">
                <a:latin typeface="Arial"/>
                <a:cs typeface="Arial"/>
              </a:rPr>
              <a:t> </a:t>
            </a:r>
            <a:r>
              <a:rPr lang="tr-TR" spc="-90" dirty="0">
                <a:latin typeface="Arial"/>
                <a:cs typeface="Arial"/>
              </a:rPr>
              <a:t>korunması,</a:t>
            </a:r>
            <a:endParaRPr lang="tr-TR" dirty="0">
              <a:latin typeface="Arial"/>
              <a:cs typeface="Arial"/>
            </a:endParaRPr>
          </a:p>
          <a:p>
            <a:pPr marL="469900" indent="-228600">
              <a:buFont typeface="Symbol"/>
              <a:buChar char=""/>
              <a:tabLst>
                <a:tab pos="469265" algn="l"/>
                <a:tab pos="469900" algn="l"/>
              </a:tabLst>
            </a:pPr>
            <a:r>
              <a:rPr lang="tr-TR" spc="-95" dirty="0">
                <a:latin typeface="Arial"/>
                <a:cs typeface="Arial"/>
              </a:rPr>
              <a:t>Çalışma ve sözleşme</a:t>
            </a:r>
            <a:r>
              <a:rPr lang="tr-TR" spc="-105" dirty="0">
                <a:latin typeface="Arial"/>
                <a:cs typeface="Arial"/>
              </a:rPr>
              <a:t> </a:t>
            </a:r>
            <a:r>
              <a:rPr lang="tr-TR" spc="-75" dirty="0">
                <a:latin typeface="Arial"/>
                <a:cs typeface="Arial"/>
              </a:rPr>
              <a:t>hürriyeti,</a:t>
            </a:r>
            <a:endParaRPr lang="tr-TR" dirty="0">
              <a:latin typeface="Arial"/>
              <a:cs typeface="Arial"/>
            </a:endParaRPr>
          </a:p>
          <a:p>
            <a:pPr marL="469900" indent="-228600">
              <a:spcBef>
                <a:spcPts val="200"/>
              </a:spcBef>
              <a:buSzPct val="122222"/>
              <a:buFont typeface="Symbol"/>
              <a:buChar char=""/>
              <a:tabLst>
                <a:tab pos="469265" algn="l"/>
                <a:tab pos="469900" algn="l"/>
              </a:tabLst>
            </a:pPr>
            <a:r>
              <a:rPr lang="tr-TR" spc="-95" dirty="0">
                <a:latin typeface="Arial"/>
                <a:cs typeface="Arial"/>
              </a:rPr>
              <a:t>Çalışma </a:t>
            </a:r>
            <a:r>
              <a:rPr lang="tr-TR" spc="-85" dirty="0">
                <a:latin typeface="Arial"/>
                <a:cs typeface="Arial"/>
              </a:rPr>
              <a:t>hakkı </a:t>
            </a:r>
            <a:r>
              <a:rPr lang="tr-TR" spc="-95" dirty="0">
                <a:latin typeface="Arial"/>
                <a:cs typeface="Arial"/>
              </a:rPr>
              <a:t>ve</a:t>
            </a:r>
            <a:r>
              <a:rPr lang="tr-TR" spc="35" dirty="0">
                <a:latin typeface="Arial"/>
                <a:cs typeface="Arial"/>
              </a:rPr>
              <a:t> </a:t>
            </a:r>
            <a:r>
              <a:rPr lang="tr-TR" spc="-90" dirty="0">
                <a:latin typeface="Arial"/>
                <a:cs typeface="Arial"/>
              </a:rPr>
              <a:t>ödevi</a:t>
            </a:r>
            <a:endParaRPr lang="tr-TR" dirty="0">
              <a:latin typeface="Arial"/>
              <a:cs typeface="Arial"/>
            </a:endParaRPr>
          </a:p>
        </p:txBody>
      </p:sp>
    </p:spTree>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pic>
        <p:nvPicPr>
          <p:cNvPr id="12" name="Resim 11">
            <a:extLst>
              <a:ext uri="{FF2B5EF4-FFF2-40B4-BE49-F238E27FC236}">
                <a16:creationId xmlns:a16="http://schemas.microsoft.com/office/drawing/2014/main" id="{0D3606D3-E2DA-5D6A-3B88-81DD02E27911}"/>
              </a:ext>
            </a:extLst>
          </p:cNvPr>
          <p:cNvPicPr>
            <a:picLocks noChangeAspect="1"/>
          </p:cNvPicPr>
          <p:nvPr/>
        </p:nvPicPr>
        <p:blipFill>
          <a:blip r:embed="rId5"/>
          <a:stretch>
            <a:fillRect/>
          </a:stretch>
        </p:blipFill>
        <p:spPr>
          <a:xfrm>
            <a:off x="273224" y="216694"/>
            <a:ext cx="6768752" cy="4608512"/>
          </a:xfrm>
          <a:prstGeom prst="rect">
            <a:avLst/>
          </a:prstGeom>
        </p:spPr>
      </p:pic>
    </p:spTree>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pic>
        <p:nvPicPr>
          <p:cNvPr id="12" name="Resim 11">
            <a:extLst>
              <a:ext uri="{FF2B5EF4-FFF2-40B4-BE49-F238E27FC236}">
                <a16:creationId xmlns:a16="http://schemas.microsoft.com/office/drawing/2014/main" id="{384CAAAD-9371-C71B-80D2-51933343FA58}"/>
              </a:ext>
            </a:extLst>
          </p:cNvPr>
          <p:cNvPicPr>
            <a:picLocks noChangeAspect="1"/>
          </p:cNvPicPr>
          <p:nvPr/>
        </p:nvPicPr>
        <p:blipFill>
          <a:blip r:embed="rId5"/>
          <a:stretch>
            <a:fillRect/>
          </a:stretch>
        </p:blipFill>
        <p:spPr>
          <a:xfrm>
            <a:off x="273224" y="348010"/>
            <a:ext cx="6840760" cy="4477196"/>
          </a:xfrm>
          <a:prstGeom prst="rect">
            <a:avLst/>
          </a:prstGeom>
        </p:spPr>
      </p:pic>
    </p:spTree>
    <p:extLst>
      <p:ext uri="{BB962C8B-B14F-4D97-AF65-F5344CB8AC3E}">
        <p14:creationId xmlns:p14="http://schemas.microsoft.com/office/powerpoint/2010/main" val="1946237966"/>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2764"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pic>
        <p:nvPicPr>
          <p:cNvPr id="12" name="Resim 11">
            <a:extLst>
              <a:ext uri="{FF2B5EF4-FFF2-40B4-BE49-F238E27FC236}">
                <a16:creationId xmlns:a16="http://schemas.microsoft.com/office/drawing/2014/main" id="{243D8A04-B4BB-DDF3-EB58-3A25EE74469D}"/>
              </a:ext>
            </a:extLst>
          </p:cNvPr>
          <p:cNvPicPr>
            <a:picLocks noChangeAspect="1"/>
          </p:cNvPicPr>
          <p:nvPr/>
        </p:nvPicPr>
        <p:blipFill>
          <a:blip r:embed="rId5"/>
          <a:stretch>
            <a:fillRect/>
          </a:stretch>
        </p:blipFill>
        <p:spPr>
          <a:xfrm>
            <a:off x="273224" y="348010"/>
            <a:ext cx="6768752" cy="4549204"/>
          </a:xfrm>
          <a:prstGeom prst="rect">
            <a:avLst/>
          </a:prstGeom>
        </p:spPr>
      </p:pic>
    </p:spTree>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2764"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pic>
        <p:nvPicPr>
          <p:cNvPr id="12" name="Resim 11">
            <a:extLst>
              <a:ext uri="{FF2B5EF4-FFF2-40B4-BE49-F238E27FC236}">
                <a16:creationId xmlns:a16="http://schemas.microsoft.com/office/drawing/2014/main" id="{A9D1330B-204C-C102-8F0B-07FD7F6E86AB}"/>
              </a:ext>
            </a:extLst>
          </p:cNvPr>
          <p:cNvPicPr>
            <a:picLocks noChangeAspect="1"/>
          </p:cNvPicPr>
          <p:nvPr/>
        </p:nvPicPr>
        <p:blipFill>
          <a:blip r:embed="rId5"/>
          <a:stretch>
            <a:fillRect/>
          </a:stretch>
        </p:blipFill>
        <p:spPr>
          <a:xfrm>
            <a:off x="273224" y="348010"/>
            <a:ext cx="6696744" cy="4549204"/>
          </a:xfrm>
          <a:prstGeom prst="rect">
            <a:avLst/>
          </a:prstGeom>
        </p:spPr>
      </p:pic>
    </p:spTree>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2764"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pic>
        <p:nvPicPr>
          <p:cNvPr id="12" name="Resim 11">
            <a:extLst>
              <a:ext uri="{FF2B5EF4-FFF2-40B4-BE49-F238E27FC236}">
                <a16:creationId xmlns:a16="http://schemas.microsoft.com/office/drawing/2014/main" id="{CA2AB2F4-0ACD-E484-0C41-F0D9F1ADF061}"/>
              </a:ext>
            </a:extLst>
          </p:cNvPr>
          <p:cNvPicPr>
            <a:picLocks noChangeAspect="1"/>
          </p:cNvPicPr>
          <p:nvPr/>
        </p:nvPicPr>
        <p:blipFill>
          <a:blip r:embed="rId5"/>
          <a:stretch>
            <a:fillRect/>
          </a:stretch>
        </p:blipFill>
        <p:spPr>
          <a:xfrm>
            <a:off x="417240" y="348010"/>
            <a:ext cx="6624736" cy="4477196"/>
          </a:xfrm>
          <a:prstGeom prst="rect">
            <a:avLst/>
          </a:prstGeom>
        </p:spPr>
      </p:pic>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788087A-F77F-84E5-77C9-EF10EFF93EAA}"/>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0E46FF43-6010-34DA-559F-1A1A763B146A}"/>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84EAA4E5-5BB5-A4BF-CE46-8D058B973F0F}"/>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7647C4F6-CFD4-CEA2-F4D7-69FB9CC72A17}"/>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DF1CAA8F-C152-58D5-A0EE-06C90E03BBE2}"/>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D86509B3-1B30-F000-C5EF-A058FD5C682D}"/>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42239DE9-89C6-7045-1758-B3D204BCB086}"/>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B239419B-DFDA-884A-95C0-8A948BC7EC07}"/>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6496962A-24D9-550D-D173-9585E1ACFDE8}"/>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FC96D9A8-2608-1522-9B78-E37F9A557AA7}"/>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1700" b="1" dirty="0">
                <a:effectLst/>
                <a:latin typeface="Arial Narrow" panose="020B0606020202030204" pitchFamily="34" charset="0"/>
                <a:ea typeface="Times New Roman" panose="02020603050405020304" pitchFamily="18" charset="0"/>
              </a:rPr>
              <a:t>4. Kişi Özgürlüğü ve Güvenliği:</a:t>
            </a:r>
            <a:endParaRPr lang="tr-TR" sz="1700" dirty="0">
              <a:effectLst/>
              <a:latin typeface="Times New Roman" panose="02020603050405020304" pitchFamily="18" charset="0"/>
              <a:ea typeface="Times New Roman" panose="02020603050405020304" pitchFamily="18" charset="0"/>
            </a:endParaRPr>
          </a:p>
          <a:p>
            <a:pPr marL="342900" lvl="0" indent="-342900">
              <a:buSzPts val="1000"/>
              <a:buFont typeface="Symbol" panose="05050102010706020507" pitchFamily="18" charset="2"/>
              <a:buChar char=""/>
              <a:tabLst>
                <a:tab pos="457200" algn="l"/>
              </a:tabLst>
            </a:pPr>
            <a:r>
              <a:rPr lang="tr-TR" sz="1700" b="1" dirty="0">
                <a:effectLst/>
                <a:latin typeface="Arial Narrow" panose="020B0606020202030204" pitchFamily="34" charset="0"/>
                <a:ea typeface="Times New Roman" panose="02020603050405020304" pitchFamily="18" charset="0"/>
              </a:rPr>
              <a:t>İlkeler:</a:t>
            </a:r>
            <a:r>
              <a:rPr lang="tr-TR" sz="1700" dirty="0">
                <a:effectLst/>
                <a:latin typeface="Arial Narrow" panose="020B0606020202030204" pitchFamily="34" charset="0"/>
                <a:ea typeface="Times New Roman" panose="02020603050405020304" pitchFamily="18" charset="0"/>
              </a:rPr>
              <a:t> Hiç kimse keyfi olarak alıkonulmamalıdır. Yakalama ve müdahale süreçleri</a:t>
            </a:r>
            <a:endParaRPr lang="tr-TR" sz="1700" dirty="0">
              <a:effectLst/>
              <a:latin typeface="Times New Roman" panose="02020603050405020304" pitchFamily="18" charset="0"/>
              <a:ea typeface="Times New Roman" panose="02020603050405020304" pitchFamily="18" charset="0"/>
            </a:endParaRPr>
          </a:p>
          <a:p>
            <a:pPr marL="228600"/>
            <a:r>
              <a:rPr lang="tr-TR" sz="1700" dirty="0">
                <a:effectLst/>
                <a:latin typeface="Arial Narrow" panose="020B0606020202030204" pitchFamily="34" charset="0"/>
                <a:ea typeface="Times New Roman" panose="02020603050405020304" pitchFamily="18" charset="0"/>
              </a:rPr>
              <a:t>hukuka uygun olmalıdır.</a:t>
            </a:r>
            <a:endParaRPr lang="tr-TR" sz="1700" dirty="0">
              <a:effectLst/>
              <a:latin typeface="Times New Roman" panose="02020603050405020304" pitchFamily="18" charset="0"/>
              <a:ea typeface="Times New Roman" panose="02020603050405020304" pitchFamily="18" charset="0"/>
            </a:endParaRPr>
          </a:p>
          <a:p>
            <a:pPr marL="342900" lvl="0" indent="-342900">
              <a:buSzPts val="1000"/>
              <a:buFont typeface="Symbol" panose="05050102010706020507" pitchFamily="18" charset="2"/>
              <a:buChar char=""/>
              <a:tabLst>
                <a:tab pos="457200" algn="l"/>
              </a:tabLst>
            </a:pPr>
            <a:r>
              <a:rPr lang="tr-TR" sz="1700" b="1" dirty="0">
                <a:effectLst/>
                <a:latin typeface="Arial Narrow" panose="020B0606020202030204" pitchFamily="34" charset="0"/>
                <a:ea typeface="Times New Roman" panose="02020603050405020304" pitchFamily="18" charset="0"/>
              </a:rPr>
              <a:t>Uygulama Örneği:</a:t>
            </a:r>
            <a:r>
              <a:rPr lang="tr-TR" sz="1700" dirty="0">
                <a:effectLst/>
                <a:latin typeface="Arial Narrow" panose="020B0606020202030204" pitchFamily="34" charset="0"/>
                <a:ea typeface="Times New Roman" panose="02020603050405020304" pitchFamily="18" charset="0"/>
              </a:rPr>
              <a:t> Özel güvenlik görevlilerinin, suçüstü durumunda kişiyi</a:t>
            </a:r>
            <a:endParaRPr lang="tr-TR" sz="1700" dirty="0">
              <a:effectLst/>
              <a:latin typeface="Times New Roman" panose="02020603050405020304" pitchFamily="18" charset="0"/>
              <a:ea typeface="Times New Roman" panose="02020603050405020304" pitchFamily="18" charset="0"/>
            </a:endParaRPr>
          </a:p>
          <a:p>
            <a:pPr marL="228600"/>
            <a:r>
              <a:rPr lang="tr-TR" sz="1700" dirty="0">
                <a:effectLst/>
                <a:latin typeface="Arial Narrow" panose="020B0606020202030204" pitchFamily="34" charset="0"/>
                <a:ea typeface="Times New Roman" panose="02020603050405020304" pitchFamily="18" charset="0"/>
              </a:rPr>
              <a:t>yakalarken yasal prosedürlere uygun hareket etmesi ve kolluk kuvvetlerine durumu derhal bildirmesi.</a:t>
            </a:r>
            <a:endParaRPr lang="tr-TR" sz="1700" dirty="0">
              <a:effectLst/>
              <a:latin typeface="Times New Roman" panose="02020603050405020304" pitchFamily="18" charset="0"/>
              <a:ea typeface="Times New Roman" panose="02020603050405020304" pitchFamily="18" charset="0"/>
            </a:endParaRPr>
          </a:p>
          <a:p>
            <a:r>
              <a:rPr lang="tr-TR" sz="1700" b="1" dirty="0">
                <a:effectLst/>
                <a:latin typeface="Arial Narrow" panose="020B0606020202030204" pitchFamily="34" charset="0"/>
                <a:ea typeface="Times New Roman" panose="02020603050405020304" pitchFamily="18" charset="0"/>
              </a:rPr>
              <a:t>5. İnsan Onuruna Saygı:</a:t>
            </a:r>
            <a:endParaRPr lang="tr-TR" sz="1700" dirty="0">
              <a:effectLst/>
              <a:latin typeface="Times New Roman" panose="02020603050405020304" pitchFamily="18" charset="0"/>
              <a:ea typeface="Times New Roman" panose="02020603050405020304" pitchFamily="18" charset="0"/>
            </a:endParaRPr>
          </a:p>
          <a:p>
            <a:pPr marL="342900" lvl="0" indent="-342900">
              <a:buSzPts val="1000"/>
              <a:buFont typeface="Symbol" panose="05050102010706020507" pitchFamily="18" charset="2"/>
              <a:buChar char=""/>
              <a:tabLst>
                <a:tab pos="457200" algn="l"/>
              </a:tabLst>
            </a:pPr>
            <a:r>
              <a:rPr lang="tr-TR" sz="1700" b="1" dirty="0">
                <a:effectLst/>
                <a:latin typeface="Arial Narrow" panose="020B0606020202030204" pitchFamily="34" charset="0"/>
                <a:ea typeface="Times New Roman" panose="02020603050405020304" pitchFamily="18" charset="0"/>
              </a:rPr>
              <a:t>İlkeler:</a:t>
            </a:r>
            <a:r>
              <a:rPr lang="tr-TR" sz="1700" dirty="0">
                <a:effectLst/>
                <a:latin typeface="Arial Narrow" panose="020B0606020202030204" pitchFamily="34" charset="0"/>
                <a:ea typeface="Times New Roman" panose="02020603050405020304" pitchFamily="18" charset="0"/>
              </a:rPr>
              <a:t> İnsan hakları, her bireyin onurunun korunmasını esas alır. Hakaret,</a:t>
            </a:r>
            <a:endParaRPr lang="tr-TR" sz="1700" dirty="0">
              <a:effectLst/>
              <a:latin typeface="Times New Roman" panose="02020603050405020304" pitchFamily="18" charset="0"/>
              <a:ea typeface="Times New Roman" panose="02020603050405020304" pitchFamily="18" charset="0"/>
            </a:endParaRPr>
          </a:p>
          <a:p>
            <a:pPr marL="228600"/>
            <a:r>
              <a:rPr lang="tr-TR" sz="1700" dirty="0">
                <a:effectLst/>
                <a:latin typeface="Arial Narrow" panose="020B0606020202030204" pitchFamily="34" charset="0"/>
                <a:ea typeface="Times New Roman" panose="02020603050405020304" pitchFamily="18" charset="0"/>
              </a:rPr>
              <a:t>aşağılama veya kötü muamele insan haklarına aykırıdır.</a:t>
            </a:r>
            <a:endParaRPr lang="tr-TR" sz="1700" dirty="0">
              <a:effectLst/>
              <a:latin typeface="Times New Roman" panose="02020603050405020304" pitchFamily="18" charset="0"/>
              <a:ea typeface="Times New Roman" panose="02020603050405020304" pitchFamily="18" charset="0"/>
            </a:endParaRPr>
          </a:p>
          <a:p>
            <a:pPr marL="342900" lvl="0" indent="-342900">
              <a:buSzPts val="1000"/>
              <a:buFont typeface="Symbol" panose="05050102010706020507" pitchFamily="18" charset="2"/>
              <a:buChar char=""/>
              <a:tabLst>
                <a:tab pos="457200" algn="l"/>
              </a:tabLst>
            </a:pPr>
            <a:r>
              <a:rPr lang="tr-TR" sz="1700" b="1" dirty="0">
                <a:effectLst/>
                <a:latin typeface="Arial Narrow" panose="020B0606020202030204" pitchFamily="34" charset="0"/>
                <a:ea typeface="Times New Roman" panose="02020603050405020304" pitchFamily="18" charset="0"/>
              </a:rPr>
              <a:t>Uygulama Örneği:</a:t>
            </a:r>
            <a:r>
              <a:rPr lang="tr-TR" sz="1700" dirty="0">
                <a:effectLst/>
                <a:latin typeface="Arial Narrow" panose="020B0606020202030204" pitchFamily="34" charset="0"/>
                <a:ea typeface="Times New Roman" panose="02020603050405020304" pitchFamily="18" charset="0"/>
              </a:rPr>
              <a:t> Özel güvenlik görevlilerinin, şüpheli bir davranışla</a:t>
            </a:r>
            <a:endParaRPr lang="tr-TR" sz="1700" dirty="0">
              <a:effectLst/>
              <a:latin typeface="Times New Roman" panose="02020603050405020304" pitchFamily="18" charset="0"/>
              <a:ea typeface="Times New Roman" panose="02020603050405020304" pitchFamily="18" charset="0"/>
            </a:endParaRPr>
          </a:p>
          <a:p>
            <a:pPr marL="228600"/>
            <a:r>
              <a:rPr lang="tr-TR" sz="1700" dirty="0">
                <a:effectLst/>
                <a:latin typeface="Arial Narrow" panose="020B0606020202030204" pitchFamily="34" charset="0"/>
                <a:ea typeface="Times New Roman" panose="02020603050405020304" pitchFamily="18" charset="0"/>
              </a:rPr>
              <a:t>karşılaştıklarında bile bireylere saygılı ve nezaket kuralları çerçevesinde yaklaşması.</a:t>
            </a:r>
            <a:endParaRPr lang="tr-TR" sz="1700" dirty="0">
              <a:effectLst/>
              <a:latin typeface="Times New Roman" panose="02020603050405020304" pitchFamily="18" charset="0"/>
              <a:ea typeface="Times New Roman" panose="02020603050405020304" pitchFamily="18" charset="0"/>
            </a:endParaRPr>
          </a:p>
          <a:p>
            <a:r>
              <a:rPr lang="tr-TR" sz="1700" b="1" dirty="0">
                <a:effectLst/>
                <a:latin typeface="Arial Narrow" panose="020B0606020202030204" pitchFamily="34" charset="0"/>
                <a:ea typeface="Times New Roman" panose="02020603050405020304" pitchFamily="18" charset="0"/>
              </a:rPr>
              <a:t>6. Şeffaflık ve Hesap Verebilirlik:</a:t>
            </a:r>
            <a:endParaRPr lang="tr-TR" sz="1700" dirty="0">
              <a:effectLst/>
              <a:latin typeface="Times New Roman" panose="02020603050405020304" pitchFamily="18" charset="0"/>
              <a:ea typeface="Times New Roman" panose="02020603050405020304" pitchFamily="18" charset="0"/>
            </a:endParaRPr>
          </a:p>
          <a:p>
            <a:pPr marL="342900" lvl="0" indent="-342900">
              <a:buSzPts val="1000"/>
              <a:buFont typeface="Symbol" panose="05050102010706020507" pitchFamily="18" charset="2"/>
              <a:buChar char=""/>
              <a:tabLst>
                <a:tab pos="457200" algn="l"/>
              </a:tabLst>
            </a:pPr>
            <a:r>
              <a:rPr lang="tr-TR" sz="1700" b="1" dirty="0">
                <a:effectLst/>
                <a:latin typeface="Arial Narrow" panose="020B0606020202030204" pitchFamily="34" charset="0"/>
                <a:ea typeface="Times New Roman" panose="02020603050405020304" pitchFamily="18" charset="0"/>
              </a:rPr>
              <a:t>İlkeler:</a:t>
            </a:r>
            <a:r>
              <a:rPr lang="tr-TR" sz="1700" dirty="0">
                <a:effectLst/>
                <a:latin typeface="Arial Narrow" panose="020B0606020202030204" pitchFamily="34" charset="0"/>
                <a:ea typeface="Times New Roman" panose="02020603050405020304" pitchFamily="18" charset="0"/>
              </a:rPr>
              <a:t> Güvenlik hizmetlerinin şeffaf bir şekilde yürütülmesi ve gerektiğinde</a:t>
            </a:r>
            <a:endParaRPr lang="tr-TR" sz="1700" dirty="0">
              <a:effectLst/>
              <a:latin typeface="Times New Roman" panose="02020603050405020304" pitchFamily="18" charset="0"/>
              <a:ea typeface="Times New Roman" panose="02020603050405020304" pitchFamily="18" charset="0"/>
            </a:endParaRPr>
          </a:p>
          <a:p>
            <a:pPr marL="228600"/>
            <a:r>
              <a:rPr lang="tr-TR" sz="1700" dirty="0">
                <a:effectLst/>
                <a:latin typeface="Arial Narrow" panose="020B0606020202030204" pitchFamily="34" charset="0"/>
                <a:ea typeface="Times New Roman" panose="02020603050405020304" pitchFamily="18" charset="0"/>
              </a:rPr>
              <a:t>denetlenebilir olması insan haklarını destekler.</a:t>
            </a:r>
            <a:endParaRPr lang="tr-TR" sz="1700" dirty="0">
              <a:effectLst/>
              <a:latin typeface="Times New Roman" panose="02020603050405020304" pitchFamily="18" charset="0"/>
              <a:ea typeface="Times New Roman" panose="02020603050405020304" pitchFamily="18" charset="0"/>
            </a:endParaRPr>
          </a:p>
          <a:p>
            <a:pPr marL="342900" lvl="0" indent="-342900">
              <a:buSzPts val="1000"/>
              <a:buFont typeface="Symbol" panose="05050102010706020507" pitchFamily="18" charset="2"/>
              <a:buChar char=""/>
              <a:tabLst>
                <a:tab pos="457200" algn="l"/>
              </a:tabLst>
            </a:pPr>
            <a:r>
              <a:rPr lang="tr-TR" sz="1700" b="1" dirty="0">
                <a:effectLst/>
                <a:latin typeface="Arial Narrow" panose="020B0606020202030204" pitchFamily="34" charset="0"/>
                <a:ea typeface="Times New Roman" panose="02020603050405020304" pitchFamily="18" charset="0"/>
              </a:rPr>
              <a:t>Uygulama Örneği:</a:t>
            </a:r>
            <a:r>
              <a:rPr lang="tr-TR" sz="1700" dirty="0">
                <a:effectLst/>
                <a:latin typeface="Arial Narrow" panose="020B0606020202030204" pitchFamily="34" charset="0"/>
                <a:ea typeface="Times New Roman" panose="02020603050405020304" pitchFamily="18" charset="0"/>
              </a:rPr>
              <a:t> Özel güvenlik şirketlerinin, çalışanlarının görevlerini yerine</a:t>
            </a:r>
            <a:endParaRPr lang="tr-TR" sz="1700" dirty="0">
              <a:effectLst/>
              <a:latin typeface="Times New Roman" panose="02020603050405020304" pitchFamily="18" charset="0"/>
              <a:ea typeface="Times New Roman" panose="02020603050405020304" pitchFamily="18" charset="0"/>
            </a:endParaRPr>
          </a:p>
          <a:p>
            <a:pPr marL="228600"/>
            <a:r>
              <a:rPr lang="tr-TR" sz="1700" dirty="0">
                <a:effectLst/>
                <a:latin typeface="Arial Narrow" panose="020B0606020202030204" pitchFamily="34" charset="0"/>
                <a:ea typeface="Times New Roman" panose="02020603050405020304" pitchFamily="18" charset="0"/>
              </a:rPr>
              <a:t>getirirken insan haklarına aykırı eylemlerde bulunmaması için denetim mekanizmaları oluşturması.</a:t>
            </a:r>
            <a:endParaRPr lang="tr-TR" sz="1700" dirty="0">
              <a:effectLst/>
              <a:latin typeface="Times New Roman" panose="02020603050405020304" pitchFamily="18" charset="0"/>
              <a:ea typeface="Times New Roman" panose="02020603050405020304" pitchFamily="18" charset="0"/>
            </a:endParaRPr>
          </a:p>
          <a:p>
            <a:r>
              <a:rPr lang="tr-TR" sz="1700" dirty="0">
                <a:effectLst/>
                <a:latin typeface="Arial Narrow" panose="020B0606020202030204" pitchFamily="34" charset="0"/>
                <a:ea typeface="Times New Roman" panose="02020603050405020304" pitchFamily="18" charset="0"/>
              </a:rPr>
              <a:t>Bu ilişkiler, özel güvenlik hizmetlerinin profesyonellik ve insan haklarına saygı çerçevesinde yürütülmesinin ne kadar önemli olduğunu göstermektedir. </a:t>
            </a:r>
            <a:endParaRPr lang="tr-TR" sz="17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944519999"/>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2764"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sz="2000" dirty="0"/>
          </a:p>
        </p:txBody>
      </p:sp>
      <p:pic>
        <p:nvPicPr>
          <p:cNvPr id="12" name="Resim 11">
            <a:extLst>
              <a:ext uri="{FF2B5EF4-FFF2-40B4-BE49-F238E27FC236}">
                <a16:creationId xmlns:a16="http://schemas.microsoft.com/office/drawing/2014/main" id="{EC2C3C93-E390-D97E-A743-4DA130295413}"/>
              </a:ext>
            </a:extLst>
          </p:cNvPr>
          <p:cNvPicPr>
            <a:picLocks noChangeAspect="1"/>
          </p:cNvPicPr>
          <p:nvPr/>
        </p:nvPicPr>
        <p:blipFill>
          <a:blip r:embed="rId5"/>
          <a:stretch>
            <a:fillRect/>
          </a:stretch>
        </p:blipFill>
        <p:spPr>
          <a:xfrm>
            <a:off x="345232" y="216694"/>
            <a:ext cx="6624736" cy="4608512"/>
          </a:xfrm>
          <a:prstGeom prst="rect">
            <a:avLst/>
          </a:prstGeom>
        </p:spPr>
      </p:pic>
    </p:spTree>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2764"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pic>
        <p:nvPicPr>
          <p:cNvPr id="12" name="Resim 11">
            <a:extLst>
              <a:ext uri="{FF2B5EF4-FFF2-40B4-BE49-F238E27FC236}">
                <a16:creationId xmlns:a16="http://schemas.microsoft.com/office/drawing/2014/main" id="{559D94D2-86F7-D214-45BE-B9B036CC8D78}"/>
              </a:ext>
            </a:extLst>
          </p:cNvPr>
          <p:cNvPicPr>
            <a:picLocks noChangeAspect="1"/>
          </p:cNvPicPr>
          <p:nvPr/>
        </p:nvPicPr>
        <p:blipFill>
          <a:blip r:embed="rId5"/>
          <a:stretch>
            <a:fillRect/>
          </a:stretch>
        </p:blipFill>
        <p:spPr>
          <a:xfrm>
            <a:off x="273224" y="348010"/>
            <a:ext cx="6696744" cy="4477196"/>
          </a:xfrm>
          <a:prstGeom prst="rect">
            <a:avLst/>
          </a:prstGeom>
        </p:spPr>
      </p:pic>
    </p:spTree>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308FE86-F450-20F3-9E28-366F120A94EA}"/>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79279FEF-6F8B-86ED-8B77-5C8C87B57A21}"/>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93E72DE9-3A0A-D5D0-B1E0-89FC678684A8}"/>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1B314B29-A05E-1A0B-01E5-95C83BFF3A6D}"/>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0536A5A1-7B72-A693-53D9-DFFD2F21DCBF}"/>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48DE4721-759C-AE7B-0FB2-EEA132E7CF95}"/>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42A773A6-CE75-AEF8-44C3-4BA718B0CBD9}"/>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EB329E51-73E5-A77D-AAEC-DDB4F0DAB963}"/>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8B0EC2B8-2FB2-7B1C-39C0-F0E0AA0C9E2D}"/>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D648B4DE-4DCB-840D-29FF-814A6E033E12}"/>
              </a:ext>
            </a:extLst>
          </p:cNvPr>
          <p:cNvSpPr/>
          <p:nvPr/>
        </p:nvSpPr>
        <p:spPr>
          <a:xfrm>
            <a:off x="2764"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pic>
        <p:nvPicPr>
          <p:cNvPr id="11" name="Resim 10">
            <a:extLst>
              <a:ext uri="{FF2B5EF4-FFF2-40B4-BE49-F238E27FC236}">
                <a16:creationId xmlns:a16="http://schemas.microsoft.com/office/drawing/2014/main" id="{2B15A936-66C9-008A-7BFC-5462DCC40FDD}"/>
              </a:ext>
            </a:extLst>
          </p:cNvPr>
          <p:cNvPicPr>
            <a:picLocks noChangeAspect="1"/>
          </p:cNvPicPr>
          <p:nvPr/>
        </p:nvPicPr>
        <p:blipFill>
          <a:blip r:embed="rId5"/>
          <a:stretch>
            <a:fillRect/>
          </a:stretch>
        </p:blipFill>
        <p:spPr>
          <a:xfrm>
            <a:off x="345232" y="348010"/>
            <a:ext cx="6552728" cy="4345880"/>
          </a:xfrm>
          <a:prstGeom prst="rect">
            <a:avLst/>
          </a:prstGeom>
        </p:spPr>
      </p:pic>
    </p:spTree>
    <p:extLst>
      <p:ext uri="{BB962C8B-B14F-4D97-AF65-F5344CB8AC3E}">
        <p14:creationId xmlns:p14="http://schemas.microsoft.com/office/powerpoint/2010/main" val="376277991"/>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06E02E8-AC0A-2C1D-EF21-0BCF773402E9}"/>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7F8EB819-6FBC-47C4-4775-5AB021CC197A}"/>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19AA99E9-5716-C3B6-8E6B-E6FB819A0BC3}"/>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B4BF98B8-908E-6419-2EDA-6496C5A7977D}"/>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19E1EEDB-3A94-8A76-A866-0A883FA2F53B}"/>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5D8AB7A1-DEAD-08C1-D9FF-9B7B7DE91BE7}"/>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A0F263D0-B695-4739-B3EB-5FA6CB2BC7FE}"/>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CC2C2CD8-C870-EA8D-A916-CDD3D2539BC2}"/>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CF5967D4-9913-77A7-77CE-F75C43ECFCC2}"/>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00EF3399-8850-2F22-8214-470C209373E1}"/>
              </a:ext>
            </a:extLst>
          </p:cNvPr>
          <p:cNvSpPr/>
          <p:nvPr/>
        </p:nvSpPr>
        <p:spPr>
          <a:xfrm>
            <a:off x="2764"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pic>
        <p:nvPicPr>
          <p:cNvPr id="11" name="Resim 10">
            <a:extLst>
              <a:ext uri="{FF2B5EF4-FFF2-40B4-BE49-F238E27FC236}">
                <a16:creationId xmlns:a16="http://schemas.microsoft.com/office/drawing/2014/main" id="{9F201F75-681D-A967-8227-05553C05699E}"/>
              </a:ext>
            </a:extLst>
          </p:cNvPr>
          <p:cNvPicPr>
            <a:picLocks noChangeAspect="1"/>
          </p:cNvPicPr>
          <p:nvPr/>
        </p:nvPicPr>
        <p:blipFill>
          <a:blip r:embed="rId5"/>
          <a:stretch>
            <a:fillRect/>
          </a:stretch>
        </p:blipFill>
        <p:spPr>
          <a:xfrm>
            <a:off x="345232" y="348010"/>
            <a:ext cx="6624736" cy="4405188"/>
          </a:xfrm>
          <a:prstGeom prst="rect">
            <a:avLst/>
          </a:prstGeom>
        </p:spPr>
      </p:pic>
    </p:spTree>
    <p:extLst>
      <p:ext uri="{BB962C8B-B14F-4D97-AF65-F5344CB8AC3E}">
        <p14:creationId xmlns:p14="http://schemas.microsoft.com/office/powerpoint/2010/main" val="1310191011"/>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6A778B1-7807-AD79-1922-C06226CC1DAB}"/>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CE11291D-F056-5007-B209-B60C0A4388B3}"/>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30085675-FF6B-5438-B46B-4E4582FC056C}"/>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5BDDEC1E-184D-F0C7-2717-2414E818D8ED}"/>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C646B9D5-1709-25ED-3E82-4709D3F38357}"/>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BADCAE9D-2AA8-4E34-0A7B-EEF5687299AF}"/>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06411E34-7207-6FE2-730F-C2FABBF790B5}"/>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5814F8F1-C7EE-77EF-7C01-CB958D38E8DE}"/>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5523EFB0-25AF-3D8D-60B3-DFCDD75D1C38}"/>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E68925A8-045B-611D-5C2B-343513A05DEC}"/>
              </a:ext>
            </a:extLst>
          </p:cNvPr>
          <p:cNvSpPr/>
          <p:nvPr/>
        </p:nvSpPr>
        <p:spPr>
          <a:xfrm>
            <a:off x="2764"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pic>
        <p:nvPicPr>
          <p:cNvPr id="11" name="Resim 10">
            <a:extLst>
              <a:ext uri="{FF2B5EF4-FFF2-40B4-BE49-F238E27FC236}">
                <a16:creationId xmlns:a16="http://schemas.microsoft.com/office/drawing/2014/main" id="{1F5466C3-ABF6-8F5F-C04E-DCAD1E276996}"/>
              </a:ext>
            </a:extLst>
          </p:cNvPr>
          <p:cNvPicPr>
            <a:picLocks noChangeAspect="1"/>
          </p:cNvPicPr>
          <p:nvPr/>
        </p:nvPicPr>
        <p:blipFill>
          <a:blip r:embed="rId5"/>
          <a:stretch>
            <a:fillRect/>
          </a:stretch>
        </p:blipFill>
        <p:spPr>
          <a:xfrm>
            <a:off x="345232" y="216694"/>
            <a:ext cx="6480720" cy="4477196"/>
          </a:xfrm>
          <a:prstGeom prst="rect">
            <a:avLst/>
          </a:prstGeom>
        </p:spPr>
      </p:pic>
    </p:spTree>
    <p:extLst>
      <p:ext uri="{BB962C8B-B14F-4D97-AF65-F5344CB8AC3E}">
        <p14:creationId xmlns:p14="http://schemas.microsoft.com/office/powerpoint/2010/main" val="1039993629"/>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05C90E2-69D9-3F23-8C5C-901F5528D9E1}"/>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CA996B6F-7E9B-A5AF-CE6F-A2B2109F3DF6}"/>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2B4EDDCC-4C76-CBD4-C866-52ADEFFE2BE4}"/>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5571900A-9121-6F4D-864A-968AF42300D8}"/>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37E6D40E-3E65-AEBD-C50C-B00D91B5F5EE}"/>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095E4A26-F326-59CC-F4CD-347B63AAA15A}"/>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83D4B146-4A21-C07D-AA16-F86086143A19}"/>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52D69737-5636-F4B4-2DA3-B2AAD4FF8C96}"/>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15277479-B043-E063-06D0-650CCF3405B1}"/>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07176856-D85F-1299-4F41-217A3D11B5A6}"/>
              </a:ext>
            </a:extLst>
          </p:cNvPr>
          <p:cNvSpPr/>
          <p:nvPr/>
        </p:nvSpPr>
        <p:spPr>
          <a:xfrm>
            <a:off x="2764"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pic>
        <p:nvPicPr>
          <p:cNvPr id="11" name="Resim 10">
            <a:extLst>
              <a:ext uri="{FF2B5EF4-FFF2-40B4-BE49-F238E27FC236}">
                <a16:creationId xmlns:a16="http://schemas.microsoft.com/office/drawing/2014/main" id="{FAE692E4-D19F-F63E-C9E5-10087C4DD2BC}"/>
              </a:ext>
            </a:extLst>
          </p:cNvPr>
          <p:cNvPicPr>
            <a:picLocks noChangeAspect="1"/>
          </p:cNvPicPr>
          <p:nvPr/>
        </p:nvPicPr>
        <p:blipFill>
          <a:blip r:embed="rId5"/>
          <a:stretch>
            <a:fillRect/>
          </a:stretch>
        </p:blipFill>
        <p:spPr>
          <a:xfrm>
            <a:off x="345232" y="348010"/>
            <a:ext cx="6552728" cy="4345880"/>
          </a:xfrm>
          <a:prstGeom prst="rect">
            <a:avLst/>
          </a:prstGeom>
        </p:spPr>
      </p:pic>
    </p:spTree>
    <p:extLst>
      <p:ext uri="{BB962C8B-B14F-4D97-AF65-F5344CB8AC3E}">
        <p14:creationId xmlns:p14="http://schemas.microsoft.com/office/powerpoint/2010/main" val="2206191597"/>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2EFA147-1343-0F15-1A82-850D89A5FCBE}"/>
            </a:ext>
          </a:extLst>
        </p:cNvPr>
        <p:cNvGrpSpPr/>
        <p:nvPr/>
      </p:nvGrpSpPr>
      <p:grpSpPr>
        <a:xfrm>
          <a:off x="0" y="0"/>
          <a:ext cx="0" cy="0"/>
          <a:chOff x="0" y="0"/>
          <a:chExt cx="0" cy="0"/>
        </a:xfrm>
      </p:grpSpPr>
      <p:sp>
        <p:nvSpPr>
          <p:cNvPr id="9" name="object 9">
            <a:extLst>
              <a:ext uri="{FF2B5EF4-FFF2-40B4-BE49-F238E27FC236}">
                <a16:creationId xmlns:a16="http://schemas.microsoft.com/office/drawing/2014/main" id="{D8329016-6688-F78E-6D37-37B8AC45E67A}"/>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pic>
        <p:nvPicPr>
          <p:cNvPr id="12" name="Resim 11">
            <a:extLst>
              <a:ext uri="{FF2B5EF4-FFF2-40B4-BE49-F238E27FC236}">
                <a16:creationId xmlns:a16="http://schemas.microsoft.com/office/drawing/2014/main" id="{EB8D5FEE-FF57-D825-BE29-12DE65CC60AF}"/>
              </a:ext>
            </a:extLst>
          </p:cNvPr>
          <p:cNvPicPr>
            <a:picLocks noChangeAspect="1"/>
          </p:cNvPicPr>
          <p:nvPr/>
        </p:nvPicPr>
        <p:blipFill>
          <a:blip r:embed="rId2"/>
          <a:stretch>
            <a:fillRect/>
          </a:stretch>
        </p:blipFill>
        <p:spPr>
          <a:xfrm>
            <a:off x="849288" y="931257"/>
            <a:ext cx="5472608" cy="3173869"/>
          </a:xfrm>
          <a:prstGeom prst="rect">
            <a:avLst/>
          </a:prstGeom>
        </p:spPr>
      </p:pic>
    </p:spTree>
    <p:extLst>
      <p:ext uri="{BB962C8B-B14F-4D97-AF65-F5344CB8AC3E}">
        <p14:creationId xmlns:p14="http://schemas.microsoft.com/office/powerpoint/2010/main" val="1015558383"/>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2764"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object 2"/>
          <p:cNvSpPr txBox="1"/>
          <p:nvPr/>
        </p:nvSpPr>
        <p:spPr>
          <a:xfrm>
            <a:off x="871518" y="163496"/>
            <a:ext cx="6105338" cy="4444807"/>
          </a:xfrm>
          <a:prstGeom prst="rect">
            <a:avLst/>
          </a:prstGeom>
        </p:spPr>
        <p:txBody>
          <a:bodyPr vert="horz" wrap="square" lIns="0" tIns="12700" rIns="0" bIns="0" rtlCol="0">
            <a:spAutoFit/>
          </a:bodyPr>
          <a:lstStyle/>
          <a:p>
            <a:pPr>
              <a:lnSpc>
                <a:spcPct val="90000"/>
              </a:lnSpc>
              <a:defRPr/>
            </a:pPr>
            <a:r>
              <a:rPr lang="tr-TR" sz="2000" b="1" dirty="0">
                <a:solidFill>
                  <a:srgbClr val="FF0000"/>
                </a:solidFill>
              </a:rPr>
              <a:t>Özel Güvenlik Görevlilerinin Silahsız Çalışacağı Yerler</a:t>
            </a:r>
          </a:p>
          <a:p>
            <a:pPr>
              <a:lnSpc>
                <a:spcPct val="90000"/>
              </a:lnSpc>
              <a:defRPr/>
            </a:pPr>
            <a:r>
              <a:rPr lang="tr-TR" sz="2000" b="1" dirty="0"/>
              <a:t>Eğitim ve öğretim kurumlarında</a:t>
            </a:r>
          </a:p>
          <a:p>
            <a:pPr>
              <a:lnSpc>
                <a:spcPct val="90000"/>
              </a:lnSpc>
              <a:defRPr/>
            </a:pPr>
            <a:r>
              <a:rPr lang="tr-TR" sz="2000" b="1" dirty="0"/>
              <a:t>Sağlık tesislerinde</a:t>
            </a:r>
          </a:p>
          <a:p>
            <a:pPr>
              <a:lnSpc>
                <a:spcPct val="90000"/>
              </a:lnSpc>
              <a:defRPr/>
            </a:pPr>
            <a:r>
              <a:rPr lang="tr-TR" sz="2000" b="1" dirty="0"/>
              <a:t>Talih oyunları işletmelerinde</a:t>
            </a:r>
          </a:p>
          <a:p>
            <a:pPr>
              <a:lnSpc>
                <a:spcPct val="90000"/>
              </a:lnSpc>
              <a:defRPr/>
            </a:pPr>
            <a:r>
              <a:rPr lang="tr-TR" sz="2000" b="1" dirty="0"/>
              <a:t>İçkili yerlerde  Otellerde</a:t>
            </a:r>
          </a:p>
          <a:p>
            <a:pPr>
              <a:lnSpc>
                <a:spcPct val="90000"/>
              </a:lnSpc>
              <a:defRPr/>
            </a:pPr>
            <a:r>
              <a:rPr lang="tr-TR" sz="2000" b="1" dirty="0"/>
              <a:t>Özel toplantılarda -Spor müsabakalarında</a:t>
            </a:r>
          </a:p>
          <a:p>
            <a:pPr>
              <a:lnSpc>
                <a:spcPct val="90000"/>
              </a:lnSpc>
              <a:defRPr/>
            </a:pPr>
            <a:r>
              <a:rPr lang="tr-TR" sz="2000" b="1" dirty="0"/>
              <a:t>Sahne gösterileri ve benzeri etkinliklerde </a:t>
            </a:r>
          </a:p>
          <a:p>
            <a:pPr>
              <a:lnSpc>
                <a:spcPct val="90000"/>
              </a:lnSpc>
              <a:defRPr/>
            </a:pPr>
            <a:r>
              <a:rPr lang="tr-TR" sz="2000" b="1" dirty="0">
                <a:solidFill>
                  <a:srgbClr val="FF0000"/>
                </a:solidFill>
              </a:rPr>
              <a:t>Özel Güvenlik Görevlilerinin Silahlı Çalışacağı Yerler</a:t>
            </a:r>
          </a:p>
          <a:p>
            <a:pPr>
              <a:lnSpc>
                <a:spcPct val="90000"/>
              </a:lnSpc>
              <a:defRPr/>
            </a:pPr>
            <a:r>
              <a:rPr lang="tr-TR" sz="2000" b="1" dirty="0"/>
              <a:t>Alışveriş Merkezleri</a:t>
            </a:r>
          </a:p>
          <a:p>
            <a:pPr>
              <a:lnSpc>
                <a:spcPct val="90000"/>
              </a:lnSpc>
              <a:defRPr/>
            </a:pPr>
            <a:r>
              <a:rPr lang="tr-TR" sz="2000" b="1" dirty="0"/>
              <a:t>İş Merkezleri</a:t>
            </a:r>
          </a:p>
          <a:p>
            <a:pPr>
              <a:lnSpc>
                <a:spcPct val="90000"/>
              </a:lnSpc>
              <a:defRPr/>
            </a:pPr>
            <a:r>
              <a:rPr lang="tr-TR" sz="2000" b="1" dirty="0"/>
              <a:t>Koruma Hizmetleri-(Fabrika Önemli Bina ve tesisler)</a:t>
            </a:r>
          </a:p>
          <a:p>
            <a:pPr>
              <a:lnSpc>
                <a:spcPct val="90000"/>
              </a:lnSpc>
              <a:defRPr/>
            </a:pPr>
            <a:r>
              <a:rPr lang="tr-TR" sz="2000" b="1" dirty="0"/>
              <a:t>Bankalar</a:t>
            </a:r>
          </a:p>
          <a:p>
            <a:pPr>
              <a:lnSpc>
                <a:spcPct val="90000"/>
              </a:lnSpc>
              <a:defRPr/>
            </a:pPr>
            <a:r>
              <a:rPr lang="tr-TR" sz="2000" b="1" dirty="0"/>
              <a:t>Hava Alanlar, Hava Limanları</a:t>
            </a:r>
          </a:p>
          <a:p>
            <a:pPr>
              <a:lnSpc>
                <a:spcPct val="90000"/>
              </a:lnSpc>
              <a:defRPr/>
            </a:pPr>
            <a:r>
              <a:rPr lang="tr-TR" sz="2000" b="1" dirty="0"/>
              <a:t>Döviz Bürosu ve Kuyumcular</a:t>
            </a:r>
          </a:p>
          <a:p>
            <a:pPr>
              <a:lnSpc>
                <a:spcPct val="90000"/>
              </a:lnSpc>
              <a:defRPr/>
            </a:pPr>
            <a:r>
              <a:rPr lang="tr-TR" sz="2000" b="1" dirty="0"/>
              <a:t>Akaryakıt Dolum tesisleri ve İstasyonları</a:t>
            </a:r>
          </a:p>
          <a:p>
            <a:pPr>
              <a:lnSpc>
                <a:spcPct val="90000"/>
              </a:lnSpc>
              <a:defRPr/>
            </a:pPr>
            <a:r>
              <a:rPr lang="tr-TR" sz="2000" b="1" dirty="0"/>
              <a:t>Kişi Koruma ve Para Nakilleri</a:t>
            </a:r>
          </a:p>
        </p:txBody>
      </p:sp>
    </p:spTree>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2 İçerik Yer Tutucusu"/>
          <p:cNvSpPr txBox="1">
            <a:spLocks/>
          </p:cNvSpPr>
          <p:nvPr/>
        </p:nvSpPr>
        <p:spPr>
          <a:xfrm>
            <a:off x="121920" y="1592256"/>
            <a:ext cx="7193280" cy="2718178"/>
          </a:xfrm>
          <a:prstGeom prst="rect">
            <a:avLst/>
          </a:prstGeom>
        </p:spPr>
        <p:txBody>
          <a:bodyPr wrap="square" lIns="70610" tIns="35305" rIns="70610" bIns="35305">
            <a:spAutoFit/>
          </a:bodyPr>
          <a:lstStyle/>
          <a:p>
            <a:pPr algn="ctr">
              <a:defRPr/>
            </a:pPr>
            <a:endParaRPr lang="tr-TR" altLang="tr-TR" sz="3600" b="1" dirty="0"/>
          </a:p>
          <a:p>
            <a:pPr algn="ctr">
              <a:defRPr/>
            </a:pPr>
            <a:r>
              <a:rPr lang="tr-TR" altLang="tr-TR" sz="3600" b="1" dirty="0"/>
              <a:t>SINAVLARDA </a:t>
            </a:r>
          </a:p>
          <a:p>
            <a:pPr algn="ctr">
              <a:defRPr/>
            </a:pPr>
            <a:r>
              <a:rPr lang="tr-TR" altLang="tr-TR" sz="3600" b="1" dirty="0"/>
              <a:t>ÇIKMIŞ SORULAR</a:t>
            </a:r>
            <a:endParaRPr lang="tr-TR" sz="3600" b="1" dirty="0"/>
          </a:p>
          <a:p>
            <a:pPr>
              <a:defRPr/>
            </a:pPr>
            <a:endParaRPr lang="tr-TR" sz="1600" b="1" dirty="0"/>
          </a:p>
          <a:p>
            <a:pPr>
              <a:defRPr/>
            </a:pPr>
            <a:r>
              <a:rPr lang="tr-TR" sz="1600" b="1" dirty="0"/>
              <a:t>      </a:t>
            </a:r>
          </a:p>
          <a:p>
            <a:pPr marL="0" marR="0" lvl="0" indent="0" defTabSz="914400" eaLnBrk="1" fontAlgn="auto" latinLnBrk="0" hangingPunct="1">
              <a:lnSpc>
                <a:spcPct val="100000"/>
              </a:lnSpc>
              <a:spcBef>
                <a:spcPts val="0"/>
              </a:spcBef>
              <a:spcAft>
                <a:spcPts val="0"/>
              </a:spcAft>
              <a:buClrTx/>
              <a:buSzTx/>
              <a:buFontTx/>
              <a:buNone/>
              <a:tabLst/>
              <a:defRPr/>
            </a:pPr>
            <a:endParaRPr kumimoji="0" lang="tr-TR" sz="1600" b="1" i="0" u="none" strike="noStrike" kern="0" cap="none" spc="0" normalizeH="0" baseline="0" noProof="0" dirty="0">
              <a:ln>
                <a:noFill/>
              </a:ln>
              <a:solidFill>
                <a:schemeClr val="tx1"/>
              </a:solidFill>
              <a:effectLst/>
              <a:uLnTx/>
              <a:uFillTx/>
              <a:latin typeface="+mn-lt"/>
              <a:ea typeface="+mn-ea"/>
              <a:cs typeface="+mn-cs"/>
            </a:endParaRPr>
          </a:p>
          <a:p>
            <a:pPr marL="0" marR="0" lvl="0" indent="0" defTabSz="914400" eaLnBrk="1" fontAlgn="auto" latinLnBrk="0" hangingPunct="1">
              <a:lnSpc>
                <a:spcPct val="100000"/>
              </a:lnSpc>
              <a:spcBef>
                <a:spcPts val="0"/>
              </a:spcBef>
              <a:spcAft>
                <a:spcPts val="0"/>
              </a:spcAft>
              <a:buClrTx/>
              <a:buSzTx/>
              <a:buFontTx/>
              <a:buNone/>
              <a:tabLst/>
              <a:defRPr/>
            </a:pPr>
            <a:endParaRPr kumimoji="0" lang="tr-TR" sz="1600" b="1" i="0" u="none" strike="noStrike" kern="0" cap="none" spc="0" normalizeH="0" baseline="0" noProof="0" dirty="0">
              <a:ln>
                <a:noFill/>
              </a:ln>
              <a:solidFill>
                <a:schemeClr val="tx1"/>
              </a:solidFill>
              <a:effectLst/>
              <a:uLnTx/>
              <a:uFillTx/>
              <a:latin typeface="+mn-lt"/>
              <a:ea typeface="+mn-ea"/>
              <a:cs typeface="+mn-cs"/>
            </a:endParaRPr>
          </a:p>
        </p:txBody>
      </p:sp>
    </p:spTree>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2 İçerik Yer Tutucusu"/>
          <p:cNvSpPr txBox="1">
            <a:spLocks/>
          </p:cNvSpPr>
          <p:nvPr/>
        </p:nvSpPr>
        <p:spPr>
          <a:xfrm>
            <a:off x="121920" y="306372"/>
            <a:ext cx="7193280" cy="4072395"/>
          </a:xfrm>
          <a:prstGeom prst="rect">
            <a:avLst/>
          </a:prstGeom>
        </p:spPr>
        <p:txBody>
          <a:bodyPr wrap="square" lIns="70610" tIns="35305" rIns="70610" bIns="35305">
            <a:spAutoFit/>
          </a:bodyPr>
          <a:lstStyle/>
          <a:p>
            <a:pPr>
              <a:lnSpc>
                <a:spcPct val="90000"/>
              </a:lnSpc>
            </a:pPr>
            <a:r>
              <a:rPr lang="tr-TR" sz="2000" b="1" dirty="0"/>
              <a:t>1-Özel Güvenlik görevlilerine sağlanan yasal haklar bakımından aşağıdaki ifadelerden hangisi yanlıştır?</a:t>
            </a:r>
          </a:p>
          <a:p>
            <a:pPr>
              <a:lnSpc>
                <a:spcPct val="90000"/>
              </a:lnSpc>
            </a:pPr>
            <a:endParaRPr lang="tr-TR" sz="2000" b="1" dirty="0"/>
          </a:p>
          <a:p>
            <a:pPr>
              <a:lnSpc>
                <a:spcPct val="90000"/>
              </a:lnSpc>
            </a:pPr>
            <a:r>
              <a:rPr lang="tr-TR" sz="2000" b="1" dirty="0"/>
              <a:t>a)ÖGG </a:t>
            </a:r>
            <a:r>
              <a:rPr lang="tr-TR" sz="2000" b="1" dirty="0" err="1"/>
              <a:t>leri</a:t>
            </a:r>
            <a:r>
              <a:rPr lang="tr-TR" sz="2000" b="1" dirty="0"/>
              <a:t> koruma ve güvenlik hizmetleri dışında başka bir işte çalıştırılamaz</a:t>
            </a:r>
          </a:p>
          <a:p>
            <a:pPr>
              <a:lnSpc>
                <a:spcPct val="90000"/>
              </a:lnSpc>
            </a:pPr>
            <a:r>
              <a:rPr lang="tr-TR" sz="2000" b="1" dirty="0"/>
              <a:t>b)Özel </a:t>
            </a:r>
            <a:r>
              <a:rPr lang="tr-TR" sz="2000" b="1" dirty="0" err="1"/>
              <a:t>Güv</a:t>
            </a:r>
            <a:r>
              <a:rPr lang="tr-TR" sz="2000" b="1" dirty="0"/>
              <a:t>. Görevlileri Lokavt dolayısıyla işten uzaklaştırılamaz.</a:t>
            </a:r>
          </a:p>
          <a:p>
            <a:pPr>
              <a:lnSpc>
                <a:spcPct val="90000"/>
              </a:lnSpc>
            </a:pPr>
            <a:r>
              <a:rPr lang="tr-TR" sz="2000" b="1" dirty="0"/>
              <a:t>c)Görevini yerine getirirken yaralanan Özel güvenlik personeline tazminat ödenir.</a:t>
            </a:r>
          </a:p>
          <a:p>
            <a:pPr>
              <a:lnSpc>
                <a:spcPct val="90000"/>
              </a:lnSpc>
            </a:pPr>
            <a:r>
              <a:rPr lang="tr-TR" sz="2000" b="1" dirty="0"/>
              <a:t>d)Özel güvenlik görevlileri sendikalara üye olabilir.</a:t>
            </a:r>
          </a:p>
          <a:p>
            <a:pPr>
              <a:lnSpc>
                <a:spcPct val="90000"/>
              </a:lnSpc>
            </a:pPr>
            <a:r>
              <a:rPr lang="tr-TR" sz="2000" b="1" dirty="0"/>
              <a:t>e)Özel güvenlik görevlileri grev yapabilir.</a:t>
            </a:r>
            <a:endParaRPr lang="tr-TR" sz="2000" dirty="0"/>
          </a:p>
          <a:p>
            <a:pPr>
              <a:defRPr/>
            </a:pPr>
            <a:endParaRPr lang="tr-TR" sz="1600" b="1" dirty="0"/>
          </a:p>
          <a:p>
            <a:pPr>
              <a:defRPr/>
            </a:pPr>
            <a:endParaRPr lang="tr-TR" sz="1600" b="1" dirty="0"/>
          </a:p>
          <a:p>
            <a:pPr>
              <a:defRPr/>
            </a:pPr>
            <a:r>
              <a:rPr lang="tr-TR" sz="1600" b="1" dirty="0"/>
              <a:t>      </a:t>
            </a:r>
          </a:p>
          <a:p>
            <a:pPr marL="0" marR="0" lvl="0" indent="0" defTabSz="914400" eaLnBrk="1" fontAlgn="auto" latinLnBrk="0" hangingPunct="1">
              <a:lnSpc>
                <a:spcPct val="100000"/>
              </a:lnSpc>
              <a:spcBef>
                <a:spcPts val="0"/>
              </a:spcBef>
              <a:spcAft>
                <a:spcPts val="0"/>
              </a:spcAft>
              <a:buClrTx/>
              <a:buSzTx/>
              <a:buFontTx/>
              <a:buNone/>
              <a:tabLst/>
              <a:defRPr/>
            </a:pPr>
            <a:endParaRPr kumimoji="0" lang="tr-TR" sz="1600" b="1" i="0" u="none" strike="noStrike" kern="0" cap="none" spc="0" normalizeH="0" baseline="0" noProof="0" dirty="0">
              <a:ln>
                <a:noFill/>
              </a:ln>
              <a:solidFill>
                <a:schemeClr val="tx1"/>
              </a:solidFill>
              <a:effectLst/>
              <a:uLnTx/>
              <a:uFillTx/>
              <a:latin typeface="+mn-lt"/>
              <a:ea typeface="+mn-ea"/>
              <a:cs typeface="+mn-cs"/>
            </a:endParaRPr>
          </a:p>
          <a:p>
            <a:pPr marL="0" marR="0" lvl="0" indent="0" defTabSz="914400" eaLnBrk="1" fontAlgn="auto" latinLnBrk="0" hangingPunct="1">
              <a:lnSpc>
                <a:spcPct val="100000"/>
              </a:lnSpc>
              <a:spcBef>
                <a:spcPts val="0"/>
              </a:spcBef>
              <a:spcAft>
                <a:spcPts val="0"/>
              </a:spcAft>
              <a:buClrTx/>
              <a:buSzTx/>
              <a:buFontTx/>
              <a:buNone/>
              <a:tabLst/>
              <a:defRPr/>
            </a:pPr>
            <a:endParaRPr kumimoji="0" lang="tr-TR" sz="1600" b="1" i="0" u="none" strike="noStrike" kern="0" cap="none" spc="0" normalizeH="0" baseline="0" noProof="0" dirty="0">
              <a:ln>
                <a:noFill/>
              </a:ln>
              <a:solidFill>
                <a:schemeClr val="tx1"/>
              </a:solidFill>
              <a:effectLst/>
              <a:uLnTx/>
              <a:uFillTx/>
              <a:latin typeface="+mn-lt"/>
              <a:ea typeface="+mn-ea"/>
              <a:cs typeface="+mn-cs"/>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2C0AC9C-DD7D-5FE4-2705-50048AC7969C}"/>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0E2AA991-1BB9-E5B6-E89F-7E7301E027A2}"/>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F96042E1-4F90-4933-B5DA-35D842450094}"/>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BF50C47A-B1FB-E111-6F01-2640F1D39222}"/>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387D9E71-85E2-BCD7-FACF-D83D44ACA4F1}"/>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325FEA86-76D1-BCEB-827A-8BEB69974267}"/>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A2824CA2-27C6-5E91-C7D7-77F8BB3C6912}"/>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06252E64-74FC-F646-D1AB-2999E8E9A711}"/>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95A4818A-0C62-F5C5-ACEC-5DF8F9CD78E3}"/>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22B1CF23-EC29-56FC-B952-71FC284B1191}"/>
              </a:ext>
            </a:extLst>
          </p:cNvPr>
          <p:cNvSpPr/>
          <p:nvPr/>
        </p:nvSpPr>
        <p:spPr>
          <a:xfrm>
            <a:off x="0" y="0"/>
            <a:ext cx="7546032"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pPr algn="ctr">
              <a:lnSpc>
                <a:spcPts val="1200"/>
              </a:lnSpc>
            </a:pPr>
            <a:endParaRPr lang="tr-TR" sz="1800" b="1" dirty="0">
              <a:effectLst/>
              <a:latin typeface="Arial Narrow" panose="020B0606020202030204" pitchFamily="34" charset="0"/>
              <a:ea typeface="Times New Roman" panose="02020603050405020304" pitchFamily="18" charset="0"/>
            </a:endParaRPr>
          </a:p>
          <a:p>
            <a:pPr algn="ctr">
              <a:lnSpc>
                <a:spcPts val="1200"/>
              </a:lnSpc>
            </a:pPr>
            <a:endParaRPr lang="tr-TR" b="1" dirty="0">
              <a:latin typeface="Arial Narrow" panose="020B0606020202030204" pitchFamily="34" charset="0"/>
              <a:ea typeface="Times New Roman" panose="02020603050405020304" pitchFamily="18" charset="0"/>
            </a:endParaRPr>
          </a:p>
          <a:p>
            <a:pPr algn="ctr">
              <a:lnSpc>
                <a:spcPts val="1200"/>
              </a:lnSpc>
            </a:pPr>
            <a:endParaRPr lang="tr-TR" sz="1800" b="1" dirty="0">
              <a:effectLst/>
              <a:latin typeface="Arial Narrow" panose="020B0606020202030204" pitchFamily="34" charset="0"/>
              <a:ea typeface="Times New Roman" panose="02020603050405020304" pitchFamily="18" charset="0"/>
            </a:endParaRPr>
          </a:p>
          <a:p>
            <a:pPr algn="ctr">
              <a:lnSpc>
                <a:spcPts val="1200"/>
              </a:lnSpc>
            </a:pPr>
            <a:endParaRPr lang="tr-TR" b="1" dirty="0">
              <a:latin typeface="Arial Narrow" panose="020B0606020202030204" pitchFamily="34" charset="0"/>
              <a:ea typeface="Times New Roman" panose="02020603050405020304" pitchFamily="18" charset="0"/>
            </a:endParaRPr>
          </a:p>
          <a:p>
            <a:pPr algn="ctr">
              <a:lnSpc>
                <a:spcPts val="1200"/>
              </a:lnSpc>
            </a:pPr>
            <a:r>
              <a:rPr lang="tr-TR" sz="1800" b="1" dirty="0">
                <a:effectLst/>
                <a:latin typeface="Arial Narrow" panose="020B0606020202030204" pitchFamily="34" charset="0"/>
                <a:ea typeface="Times New Roman" panose="02020603050405020304" pitchFamily="18" charset="0"/>
              </a:rPr>
              <a:t>ÖZEL GÜVENLİK HİZMETLERİNE DAİR KANUN</a:t>
            </a:r>
            <a:endParaRPr lang="tr-TR" sz="1800" dirty="0">
              <a:effectLst/>
              <a:latin typeface="Times New Roman" panose="02020603050405020304" pitchFamily="18" charset="0"/>
              <a:ea typeface="Times New Roman" panose="02020603050405020304" pitchFamily="18" charset="0"/>
            </a:endParaRPr>
          </a:p>
          <a:p>
            <a:pPr algn="ctr">
              <a:lnSpc>
                <a:spcPts val="1200"/>
              </a:lnSpc>
            </a:pPr>
            <a:endParaRPr lang="tr-TR" sz="1800" b="1" dirty="0">
              <a:effectLst/>
              <a:latin typeface="Arial Narrow" panose="020B0606020202030204" pitchFamily="34" charset="0"/>
              <a:ea typeface="Times New Roman" panose="02020603050405020304" pitchFamily="18" charset="0"/>
            </a:endParaRPr>
          </a:p>
          <a:p>
            <a:pPr algn="ctr">
              <a:lnSpc>
                <a:spcPts val="1200"/>
              </a:lnSpc>
            </a:pPr>
            <a:r>
              <a:rPr lang="tr-TR" sz="1800" b="1" dirty="0">
                <a:effectLst/>
                <a:latin typeface="Arial Narrow" panose="020B0606020202030204" pitchFamily="34" charset="0"/>
                <a:ea typeface="Times New Roman" panose="02020603050405020304" pitchFamily="18" charset="0"/>
              </a:rPr>
              <a:t>Kanun Numarası : 5188</a:t>
            </a:r>
            <a:endParaRPr lang="tr-TR" sz="1800" dirty="0">
              <a:effectLst/>
              <a:latin typeface="Times New Roman" panose="02020603050405020304" pitchFamily="18" charset="0"/>
              <a:ea typeface="Times New Roman" panose="02020603050405020304" pitchFamily="18" charset="0"/>
            </a:endParaRPr>
          </a:p>
          <a:p>
            <a:pPr algn="ctr">
              <a:lnSpc>
                <a:spcPts val="1200"/>
              </a:lnSpc>
            </a:pPr>
            <a:endParaRPr lang="tr-TR" sz="1800" b="1" dirty="0">
              <a:effectLst/>
              <a:latin typeface="Arial Narrow" panose="020B0606020202030204" pitchFamily="34" charset="0"/>
              <a:ea typeface="Times New Roman" panose="02020603050405020304" pitchFamily="18" charset="0"/>
              <a:cs typeface="Times New Roman" panose="02020603050405020304" pitchFamily="18" charset="0"/>
            </a:endParaRPr>
          </a:p>
          <a:p>
            <a:pPr algn="ctr">
              <a:lnSpc>
                <a:spcPts val="1200"/>
              </a:lnSpc>
            </a:pPr>
            <a:r>
              <a:rPr lang="tr-TR" sz="1800" b="1" dirty="0">
                <a:effectLst/>
                <a:latin typeface="Arial Narrow" panose="020B0606020202030204" pitchFamily="34" charset="0"/>
                <a:ea typeface="Times New Roman" panose="02020603050405020304" pitchFamily="18" charset="0"/>
                <a:cs typeface="Times New Roman" panose="02020603050405020304" pitchFamily="18" charset="0"/>
              </a:rPr>
              <a:t>Kabul Tarihi  : 10/6/2004</a:t>
            </a:r>
            <a:endParaRPr lang="tr-TR" sz="1800" b="1" dirty="0">
              <a:effectLst/>
              <a:latin typeface="New York"/>
              <a:ea typeface="Times New Roman" panose="02020603050405020304" pitchFamily="18" charset="0"/>
              <a:cs typeface="Times New Roman" panose="02020603050405020304" pitchFamily="18" charset="0"/>
            </a:endParaRPr>
          </a:p>
          <a:p>
            <a:pPr algn="ctr">
              <a:lnSpc>
                <a:spcPts val="1200"/>
              </a:lnSpc>
            </a:pPr>
            <a:endParaRPr lang="tr-TR" sz="1800" b="1" dirty="0">
              <a:effectLst/>
              <a:latin typeface="Arial Narrow" panose="020B0606020202030204" pitchFamily="34" charset="0"/>
              <a:ea typeface="Times New Roman" panose="02020603050405020304" pitchFamily="18" charset="0"/>
              <a:cs typeface="Times New Roman" panose="02020603050405020304" pitchFamily="18" charset="0"/>
            </a:endParaRPr>
          </a:p>
          <a:p>
            <a:pPr algn="ctr">
              <a:lnSpc>
                <a:spcPts val="1200"/>
              </a:lnSpc>
            </a:pPr>
            <a:r>
              <a:rPr lang="tr-TR" sz="1800" b="1" dirty="0">
                <a:effectLst/>
                <a:latin typeface="Arial Narrow" panose="020B0606020202030204" pitchFamily="34" charset="0"/>
                <a:ea typeface="Times New Roman" panose="02020603050405020304" pitchFamily="18" charset="0"/>
                <a:cs typeface="Times New Roman" panose="02020603050405020304" pitchFamily="18" charset="0"/>
              </a:rPr>
              <a:t>Resmi Gazete Tarih : 26/6/2004</a:t>
            </a:r>
            <a:endParaRPr lang="tr-TR" sz="1800" b="1" dirty="0">
              <a:effectLst/>
              <a:latin typeface="New York"/>
              <a:ea typeface="Times New Roman" panose="02020603050405020304" pitchFamily="18" charset="0"/>
              <a:cs typeface="Times New Roman" panose="02020603050405020304" pitchFamily="18" charset="0"/>
            </a:endParaRPr>
          </a:p>
          <a:p>
            <a:pPr algn="ctr">
              <a:lnSpc>
                <a:spcPts val="1200"/>
              </a:lnSpc>
            </a:pPr>
            <a:endParaRPr lang="tr-TR" sz="1800" b="1" dirty="0">
              <a:effectLst/>
              <a:latin typeface="Arial Narrow" panose="020B0606020202030204" pitchFamily="34" charset="0"/>
              <a:ea typeface="Times New Roman" panose="02020603050405020304" pitchFamily="18" charset="0"/>
              <a:cs typeface="Times New Roman" panose="02020603050405020304" pitchFamily="18" charset="0"/>
            </a:endParaRPr>
          </a:p>
          <a:p>
            <a:pPr algn="ctr">
              <a:lnSpc>
                <a:spcPts val="1200"/>
              </a:lnSpc>
            </a:pPr>
            <a:r>
              <a:rPr lang="tr-TR" sz="1800" b="1" dirty="0">
                <a:effectLst/>
                <a:latin typeface="Arial Narrow" panose="020B0606020202030204" pitchFamily="34" charset="0"/>
                <a:ea typeface="Times New Roman" panose="02020603050405020304" pitchFamily="18" charset="0"/>
                <a:cs typeface="Times New Roman" panose="02020603050405020304" pitchFamily="18" charset="0"/>
              </a:rPr>
              <a:t>Resmi Gazete Sayısı :25504</a:t>
            </a:r>
          </a:p>
          <a:p>
            <a:pPr algn="ctr">
              <a:lnSpc>
                <a:spcPts val="1200"/>
              </a:lnSpc>
            </a:pPr>
            <a:endParaRPr lang="tr-TR" sz="1800" b="1" dirty="0">
              <a:effectLst/>
              <a:latin typeface="New York"/>
              <a:ea typeface="Times New Roman" panose="02020603050405020304" pitchFamily="18" charset="0"/>
              <a:cs typeface="Times New Roman" panose="02020603050405020304" pitchFamily="18" charset="0"/>
            </a:endParaRPr>
          </a:p>
          <a:p>
            <a:pPr marL="457200" indent="-457200">
              <a:buAutoNum type="arabicPeriod"/>
            </a:pPr>
            <a:r>
              <a:rPr lang="tr-TR" sz="2400" b="1" dirty="0">
                <a:effectLst/>
                <a:latin typeface="Arial Narrow" panose="020B0606020202030204" pitchFamily="34" charset="0"/>
                <a:ea typeface="Times New Roman" panose="02020603050405020304" pitchFamily="18" charset="0"/>
              </a:rPr>
              <a:t>Özel Güvenlik Hizmetlerine Dair Kanun'un amacı, </a:t>
            </a:r>
          </a:p>
          <a:p>
            <a:r>
              <a:rPr lang="tr-TR" sz="2400" b="1" dirty="0">
                <a:effectLst/>
                <a:latin typeface="Arial Narrow" panose="020B0606020202030204" pitchFamily="34" charset="0"/>
                <a:ea typeface="Times New Roman" panose="02020603050405020304" pitchFamily="18" charset="0"/>
              </a:rPr>
              <a:t>                 kapsamı ve temel prensipleri </a:t>
            </a:r>
            <a:endParaRPr lang="tr-TR" sz="2400" dirty="0">
              <a:effectLst/>
              <a:latin typeface="Times New Roman" panose="02020603050405020304" pitchFamily="18" charset="0"/>
              <a:ea typeface="Times New Roman" panose="02020603050405020304" pitchFamily="18" charset="0"/>
            </a:endParaRPr>
          </a:p>
          <a:p>
            <a:endParaRPr lang="tr-TR" sz="2400" b="1" dirty="0">
              <a:effectLst/>
              <a:latin typeface="Arial Narrow" panose="020B0606020202030204" pitchFamily="34" charset="0"/>
              <a:ea typeface="Times New Roman" panose="02020603050405020304" pitchFamily="18" charset="0"/>
            </a:endParaRPr>
          </a:p>
          <a:p>
            <a:r>
              <a:rPr lang="tr-TR" sz="2400" b="1" dirty="0">
                <a:effectLst/>
                <a:latin typeface="Arial Narrow" panose="020B0606020202030204" pitchFamily="34" charset="0"/>
                <a:ea typeface="Times New Roman" panose="02020603050405020304" pitchFamily="18" charset="0"/>
              </a:rPr>
              <a:t>1. Kanunun Amacı:</a:t>
            </a:r>
            <a:r>
              <a:rPr lang="tr-TR" sz="2400" dirty="0">
                <a:effectLst/>
                <a:latin typeface="Arial Narrow" panose="020B0606020202030204" pitchFamily="34" charset="0"/>
                <a:ea typeface="Times New Roman" panose="02020603050405020304" pitchFamily="18" charset="0"/>
              </a:rPr>
              <a:t> Özel Güvenlik Hizmetlerine Dair Kanun'un amacı, kamu güvenliğini tamamlayıcı nitelikte özel güvenlik hizmetlerinin sunulmasıyla ilgili düzenlemeleri oluşturmak, kişilerin ve kurumların can ve mal güvenliğini sağlamak ve özel güvenlik personelinin görev ve yetkilerini tanımlamaktır.</a:t>
            </a:r>
            <a:endParaRPr lang="tr-TR"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63827546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3074809-6EA9-70EF-15EE-15C6D3F1E9B2}"/>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AF14C44E-1E5D-657E-899B-7D8C07699CC6}"/>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9A5C902E-F726-E724-F9D5-93D6BBB9F42E}"/>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D1E36D32-9E75-60DA-46AF-303BFB6D19C8}"/>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C2280A0B-77F5-CB4C-65C7-7D8E1D0D90D0}"/>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9CFED1C0-280C-43BA-682D-7302FCAF27B3}"/>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3F1101EF-09D9-C58C-36CA-1C4E9541EB10}"/>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87A3EEBA-6F9C-9168-09FC-25517386EB29}"/>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4FF25E95-1820-0D6B-4382-3E731A2C46D9}"/>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DC8CEFD1-12B0-1A8E-2A50-5F3928AC1F2A}"/>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10">
            <a:extLst>
              <a:ext uri="{FF2B5EF4-FFF2-40B4-BE49-F238E27FC236}">
                <a16:creationId xmlns:a16="http://schemas.microsoft.com/office/drawing/2014/main" id="{AB89860D-AB76-0F09-85E4-F849D65F3BCB}"/>
              </a:ext>
            </a:extLst>
          </p:cNvPr>
          <p:cNvSpPr txBox="1"/>
          <p:nvPr/>
        </p:nvSpPr>
        <p:spPr>
          <a:xfrm>
            <a:off x="1828800" y="2150132"/>
            <a:ext cx="3657600" cy="1200329"/>
          </a:xfrm>
          <a:prstGeom prst="rect">
            <a:avLst/>
          </a:prstGeom>
          <a:noFill/>
        </p:spPr>
        <p:txBody>
          <a:bodyPr wrap="square">
            <a:spAutoFit/>
          </a:bodyPr>
          <a:lstStyle/>
          <a:p>
            <a:pPr algn="ctr">
              <a:lnSpc>
                <a:spcPts val="1200"/>
              </a:lnSpc>
            </a:pPr>
            <a:r>
              <a:rPr lang="tr-TR" sz="1800" b="1" dirty="0">
                <a:solidFill>
                  <a:srgbClr val="0F243E"/>
                </a:solidFill>
                <a:effectLst/>
                <a:latin typeface="Arial Narrow" panose="020B0606020202030204" pitchFamily="34" charset="0"/>
                <a:ea typeface="Times New Roman" panose="02020603050405020304" pitchFamily="18" charset="0"/>
                <a:cs typeface="Times New Roman" panose="02020603050405020304" pitchFamily="18" charset="0"/>
              </a:rPr>
              <a:t>ÖZEL GÜVENLİK HİZMETLERİNE DAİR </a:t>
            </a:r>
          </a:p>
          <a:p>
            <a:pPr algn="ctr">
              <a:lnSpc>
                <a:spcPts val="1200"/>
              </a:lnSpc>
            </a:pPr>
            <a:endParaRPr lang="tr-TR" b="1" dirty="0">
              <a:solidFill>
                <a:srgbClr val="0F243E"/>
              </a:solidFill>
              <a:latin typeface="Arial Narrow" panose="020B0606020202030204" pitchFamily="34" charset="0"/>
              <a:ea typeface="Times New Roman" panose="02020603050405020304" pitchFamily="18" charset="0"/>
              <a:cs typeface="Times New Roman" panose="02020603050405020304" pitchFamily="18" charset="0"/>
            </a:endParaRPr>
          </a:p>
          <a:p>
            <a:pPr algn="ctr">
              <a:lnSpc>
                <a:spcPts val="1200"/>
              </a:lnSpc>
            </a:pPr>
            <a:r>
              <a:rPr lang="tr-TR" sz="1800" b="1" dirty="0">
                <a:solidFill>
                  <a:srgbClr val="0F243E"/>
                </a:solidFill>
                <a:effectLst/>
                <a:latin typeface="Arial Narrow" panose="020B0606020202030204" pitchFamily="34" charset="0"/>
                <a:ea typeface="Times New Roman" panose="02020603050405020304" pitchFamily="18" charset="0"/>
                <a:cs typeface="Times New Roman" panose="02020603050405020304" pitchFamily="18" charset="0"/>
              </a:rPr>
              <a:t>KANUNUN </a:t>
            </a:r>
            <a:endParaRPr lang="tr-TR" sz="1200" dirty="0">
              <a:solidFill>
                <a:srgbClr val="000000"/>
              </a:solidFill>
              <a:effectLst/>
              <a:latin typeface="Lucida Sans Unicode" panose="020B0602030504020204" pitchFamily="34" charset="0"/>
              <a:ea typeface="Times New Roman" panose="02020603050405020304" pitchFamily="18" charset="0"/>
            </a:endParaRPr>
          </a:p>
          <a:p>
            <a:pPr algn="ctr">
              <a:lnSpc>
                <a:spcPts val="1200"/>
              </a:lnSpc>
            </a:pPr>
            <a:endParaRPr lang="tr-TR" sz="1800" b="1" dirty="0">
              <a:solidFill>
                <a:srgbClr val="0F243E"/>
              </a:solidFill>
              <a:effectLst/>
              <a:latin typeface="Arial Narrow" panose="020B0606020202030204" pitchFamily="34" charset="0"/>
              <a:ea typeface="Times New Roman" panose="02020603050405020304" pitchFamily="18" charset="0"/>
              <a:cs typeface="Times New Roman" panose="02020603050405020304" pitchFamily="18" charset="0"/>
            </a:endParaRPr>
          </a:p>
          <a:p>
            <a:pPr algn="ctr">
              <a:lnSpc>
                <a:spcPts val="1200"/>
              </a:lnSpc>
            </a:pPr>
            <a:r>
              <a:rPr lang="tr-TR" sz="1800" b="1" dirty="0">
                <a:solidFill>
                  <a:srgbClr val="0F243E"/>
                </a:solidFill>
                <a:effectLst/>
                <a:latin typeface="Arial Narrow" panose="020B0606020202030204" pitchFamily="34" charset="0"/>
                <a:ea typeface="Times New Roman" panose="02020603050405020304" pitchFamily="18" charset="0"/>
                <a:cs typeface="Times New Roman" panose="02020603050405020304" pitchFamily="18" charset="0"/>
              </a:rPr>
              <a:t>UYGULANMASINA İLİŞKİN </a:t>
            </a:r>
          </a:p>
          <a:p>
            <a:pPr algn="ctr">
              <a:lnSpc>
                <a:spcPts val="1200"/>
              </a:lnSpc>
            </a:pPr>
            <a:endParaRPr lang="tr-TR" b="1" dirty="0">
              <a:solidFill>
                <a:srgbClr val="0F243E"/>
              </a:solidFill>
              <a:latin typeface="Arial Narrow" panose="020B0606020202030204" pitchFamily="34" charset="0"/>
              <a:ea typeface="Times New Roman" panose="02020603050405020304" pitchFamily="18" charset="0"/>
              <a:cs typeface="Times New Roman" panose="02020603050405020304" pitchFamily="18" charset="0"/>
            </a:endParaRPr>
          </a:p>
          <a:p>
            <a:pPr algn="ctr">
              <a:lnSpc>
                <a:spcPts val="1200"/>
              </a:lnSpc>
            </a:pPr>
            <a:r>
              <a:rPr lang="tr-TR" sz="1800" b="1" dirty="0">
                <a:solidFill>
                  <a:srgbClr val="0F243E"/>
                </a:solidFill>
                <a:effectLst/>
                <a:latin typeface="Arial Narrow" panose="020B0606020202030204" pitchFamily="34" charset="0"/>
                <a:ea typeface="Times New Roman" panose="02020603050405020304" pitchFamily="18" charset="0"/>
                <a:cs typeface="Times New Roman" panose="02020603050405020304" pitchFamily="18" charset="0"/>
              </a:rPr>
              <a:t>YÖNETMELİK</a:t>
            </a:r>
            <a:endParaRPr lang="tr-TR" sz="1200" dirty="0">
              <a:solidFill>
                <a:srgbClr val="000000"/>
              </a:solidFill>
              <a:effectLst/>
              <a:latin typeface="Lucida Sans Unicode" panose="020B0602030504020204" pitchFamily="34" charset="0"/>
              <a:ea typeface="Times New Roman" panose="02020603050405020304" pitchFamily="18" charset="0"/>
            </a:endParaRPr>
          </a:p>
        </p:txBody>
      </p:sp>
    </p:spTree>
    <p:extLst>
      <p:ext uri="{BB962C8B-B14F-4D97-AF65-F5344CB8AC3E}">
        <p14:creationId xmlns:p14="http://schemas.microsoft.com/office/powerpoint/2010/main" val="2495625661"/>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2 İçerik Yer Tutucusu"/>
          <p:cNvSpPr txBox="1">
            <a:spLocks/>
          </p:cNvSpPr>
          <p:nvPr/>
        </p:nvSpPr>
        <p:spPr>
          <a:xfrm>
            <a:off x="121920" y="306372"/>
            <a:ext cx="7193280" cy="4072395"/>
          </a:xfrm>
          <a:prstGeom prst="rect">
            <a:avLst/>
          </a:prstGeom>
        </p:spPr>
        <p:txBody>
          <a:bodyPr wrap="square" lIns="70610" tIns="35305" rIns="70610" bIns="35305">
            <a:spAutoFit/>
          </a:bodyPr>
          <a:lstStyle/>
          <a:p>
            <a:pPr>
              <a:lnSpc>
                <a:spcPct val="90000"/>
              </a:lnSpc>
            </a:pPr>
            <a:r>
              <a:rPr lang="tr-TR" sz="2000" b="1" dirty="0"/>
              <a:t>1-Özel Güvenlik görevlilerine sağlanan yasal haklar bakımından aşağıdaki ifadelerden hangisi yanlıştır?</a:t>
            </a:r>
          </a:p>
          <a:p>
            <a:pPr>
              <a:lnSpc>
                <a:spcPct val="90000"/>
              </a:lnSpc>
            </a:pPr>
            <a:endParaRPr lang="tr-TR" sz="2000" b="1" dirty="0"/>
          </a:p>
          <a:p>
            <a:pPr>
              <a:lnSpc>
                <a:spcPct val="90000"/>
              </a:lnSpc>
            </a:pPr>
            <a:r>
              <a:rPr lang="tr-TR" sz="2000" b="1" dirty="0"/>
              <a:t>a)ÖGG </a:t>
            </a:r>
            <a:r>
              <a:rPr lang="tr-TR" sz="2000" b="1" dirty="0" err="1"/>
              <a:t>leri</a:t>
            </a:r>
            <a:r>
              <a:rPr lang="tr-TR" sz="2000" b="1" dirty="0"/>
              <a:t> koruma ve güvenlik hizmetleri dışında başka bir işte çalıştırılamaz</a:t>
            </a:r>
          </a:p>
          <a:p>
            <a:pPr>
              <a:lnSpc>
                <a:spcPct val="90000"/>
              </a:lnSpc>
            </a:pPr>
            <a:r>
              <a:rPr lang="tr-TR" sz="2000" b="1" dirty="0"/>
              <a:t>b)Özel </a:t>
            </a:r>
            <a:r>
              <a:rPr lang="tr-TR" sz="2000" b="1" dirty="0" err="1"/>
              <a:t>Güv</a:t>
            </a:r>
            <a:r>
              <a:rPr lang="tr-TR" sz="2000" b="1" dirty="0"/>
              <a:t>. Görevlileri Lokavt dolayısıyla işten uzaklaştırılamaz.</a:t>
            </a:r>
          </a:p>
          <a:p>
            <a:pPr>
              <a:lnSpc>
                <a:spcPct val="90000"/>
              </a:lnSpc>
            </a:pPr>
            <a:r>
              <a:rPr lang="tr-TR" sz="2000" b="1" dirty="0"/>
              <a:t>c)Görevini yerine getirirken yaralanan Özel güvenlik personeline tazminat ödenir.</a:t>
            </a:r>
          </a:p>
          <a:p>
            <a:pPr>
              <a:lnSpc>
                <a:spcPct val="90000"/>
              </a:lnSpc>
            </a:pPr>
            <a:r>
              <a:rPr lang="tr-TR" sz="2000" b="1" dirty="0"/>
              <a:t>d)Özel güvenlik görevlileri sendikalara üye olabilir.</a:t>
            </a:r>
          </a:p>
          <a:p>
            <a:pPr>
              <a:lnSpc>
                <a:spcPct val="90000"/>
              </a:lnSpc>
            </a:pPr>
            <a:r>
              <a:rPr lang="tr-TR" sz="2000" b="1" dirty="0">
                <a:solidFill>
                  <a:srgbClr val="FF0000"/>
                </a:solidFill>
              </a:rPr>
              <a:t>e)Özel güvenlik görevlileri grev yapabilir.</a:t>
            </a:r>
            <a:endParaRPr lang="tr-TR" sz="2000" dirty="0">
              <a:solidFill>
                <a:srgbClr val="FF0000"/>
              </a:solidFill>
            </a:endParaRPr>
          </a:p>
          <a:p>
            <a:pPr>
              <a:defRPr/>
            </a:pPr>
            <a:endParaRPr lang="tr-TR" sz="1600" b="1" dirty="0"/>
          </a:p>
          <a:p>
            <a:pPr>
              <a:defRPr/>
            </a:pPr>
            <a:endParaRPr lang="tr-TR" sz="1600" b="1" dirty="0"/>
          </a:p>
          <a:p>
            <a:pPr>
              <a:defRPr/>
            </a:pPr>
            <a:r>
              <a:rPr lang="tr-TR" sz="1600" b="1" dirty="0"/>
              <a:t>      </a:t>
            </a:r>
          </a:p>
          <a:p>
            <a:pPr marL="0" marR="0" lvl="0" indent="0" defTabSz="914400" eaLnBrk="1" fontAlgn="auto" latinLnBrk="0" hangingPunct="1">
              <a:lnSpc>
                <a:spcPct val="100000"/>
              </a:lnSpc>
              <a:spcBef>
                <a:spcPts val="0"/>
              </a:spcBef>
              <a:spcAft>
                <a:spcPts val="0"/>
              </a:spcAft>
              <a:buClrTx/>
              <a:buSzTx/>
              <a:buFontTx/>
              <a:buNone/>
              <a:tabLst/>
              <a:defRPr/>
            </a:pPr>
            <a:endParaRPr kumimoji="0" lang="tr-TR" sz="1600" b="1" i="0" u="none" strike="noStrike" kern="0" cap="none" spc="0" normalizeH="0" baseline="0" noProof="0" dirty="0">
              <a:ln>
                <a:noFill/>
              </a:ln>
              <a:solidFill>
                <a:schemeClr val="tx1"/>
              </a:solidFill>
              <a:effectLst/>
              <a:uLnTx/>
              <a:uFillTx/>
              <a:latin typeface="+mn-lt"/>
              <a:ea typeface="+mn-ea"/>
              <a:cs typeface="+mn-cs"/>
            </a:endParaRPr>
          </a:p>
          <a:p>
            <a:pPr marL="0" marR="0" lvl="0" indent="0" defTabSz="914400" eaLnBrk="1" fontAlgn="auto" latinLnBrk="0" hangingPunct="1">
              <a:lnSpc>
                <a:spcPct val="100000"/>
              </a:lnSpc>
              <a:spcBef>
                <a:spcPts val="0"/>
              </a:spcBef>
              <a:spcAft>
                <a:spcPts val="0"/>
              </a:spcAft>
              <a:buClrTx/>
              <a:buSzTx/>
              <a:buFontTx/>
              <a:buNone/>
              <a:tabLst/>
              <a:defRPr/>
            </a:pPr>
            <a:endParaRPr kumimoji="0" lang="tr-TR" sz="1600" b="1" i="0" u="none" strike="noStrike" kern="0" cap="none" spc="0" normalizeH="0" baseline="0" noProof="0" dirty="0">
              <a:ln>
                <a:noFill/>
              </a:ln>
              <a:solidFill>
                <a:schemeClr val="tx1"/>
              </a:solidFill>
              <a:effectLst/>
              <a:uLnTx/>
              <a:uFillTx/>
              <a:latin typeface="+mn-lt"/>
              <a:ea typeface="+mn-ea"/>
              <a:cs typeface="+mn-cs"/>
            </a:endParaRPr>
          </a:p>
        </p:txBody>
      </p:sp>
    </p:spTree>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2 İçerik Yer Tutucusu"/>
          <p:cNvSpPr txBox="1">
            <a:spLocks/>
          </p:cNvSpPr>
          <p:nvPr/>
        </p:nvSpPr>
        <p:spPr>
          <a:xfrm>
            <a:off x="121920" y="306372"/>
            <a:ext cx="7193280" cy="4626393"/>
          </a:xfrm>
          <a:prstGeom prst="rect">
            <a:avLst/>
          </a:prstGeom>
        </p:spPr>
        <p:txBody>
          <a:bodyPr wrap="square" lIns="70610" tIns="35305" rIns="70610" bIns="35305">
            <a:spAutoFit/>
          </a:bodyPr>
          <a:lstStyle/>
          <a:p>
            <a:pPr>
              <a:lnSpc>
                <a:spcPct val="90000"/>
              </a:lnSpc>
            </a:pPr>
            <a:r>
              <a:rPr lang="tr-TR" sz="2800" b="1" dirty="0"/>
              <a:t>2.5188 sayılı kanuna göre Özel Güvenlik görevlilerinin üçüncü şahıslara  verecekleri zararların tazmini amacıyla,Özel Güvenlik Şirketlerine getirdiği yükümlülük nedir?</a:t>
            </a:r>
          </a:p>
          <a:p>
            <a:pPr>
              <a:lnSpc>
                <a:spcPct val="90000"/>
              </a:lnSpc>
            </a:pPr>
            <a:endParaRPr lang="tr-TR" sz="2800" b="1" dirty="0"/>
          </a:p>
          <a:p>
            <a:pPr>
              <a:lnSpc>
                <a:spcPct val="90000"/>
              </a:lnSpc>
            </a:pPr>
            <a:r>
              <a:rPr lang="tr-TR" sz="2000" b="1" dirty="0"/>
              <a:t>a)Ek önlemler alma yükümlülüğü	</a:t>
            </a:r>
          </a:p>
          <a:p>
            <a:pPr>
              <a:lnSpc>
                <a:spcPct val="90000"/>
              </a:lnSpc>
            </a:pPr>
            <a:r>
              <a:rPr lang="tr-TR" sz="2000" b="1" dirty="0"/>
              <a:t>b)Zamanında bildirimde bulunma yükümlülüğü</a:t>
            </a:r>
          </a:p>
          <a:p>
            <a:pPr>
              <a:lnSpc>
                <a:spcPct val="90000"/>
              </a:lnSpc>
            </a:pPr>
            <a:r>
              <a:rPr lang="tr-TR" sz="2000" b="1" dirty="0"/>
              <a:t>c)Temel eğitim alma yükümlülüğü</a:t>
            </a:r>
          </a:p>
          <a:p>
            <a:pPr>
              <a:lnSpc>
                <a:spcPct val="90000"/>
              </a:lnSpc>
            </a:pPr>
            <a:r>
              <a:rPr lang="tr-TR" sz="2000" b="1" dirty="0"/>
              <a:t>d)Özel Sağlık sigortası yaptırma yükümlülüğü </a:t>
            </a:r>
          </a:p>
          <a:p>
            <a:pPr>
              <a:lnSpc>
                <a:spcPct val="90000"/>
              </a:lnSpc>
            </a:pPr>
            <a:r>
              <a:rPr lang="tr-TR" sz="2000" b="1" dirty="0"/>
              <a:t>e)Özel Güvenlik Mali sorumluluk sigortası yaptırma yükümlülüğü </a:t>
            </a:r>
            <a:endParaRPr lang="tr-TR" sz="2000" dirty="0"/>
          </a:p>
          <a:p>
            <a:pPr>
              <a:defRPr/>
            </a:pPr>
            <a:endParaRPr lang="tr-TR" sz="1600" b="1" dirty="0"/>
          </a:p>
          <a:p>
            <a:pPr>
              <a:defRPr/>
            </a:pPr>
            <a:endParaRPr lang="tr-TR" sz="1600" b="1" dirty="0"/>
          </a:p>
          <a:p>
            <a:pPr>
              <a:defRPr/>
            </a:pPr>
            <a:r>
              <a:rPr lang="tr-TR" sz="1600" b="1" dirty="0"/>
              <a:t>      </a:t>
            </a:r>
          </a:p>
          <a:p>
            <a:pPr marL="0" marR="0" lvl="0" indent="0" defTabSz="914400" eaLnBrk="1" fontAlgn="auto" latinLnBrk="0" hangingPunct="1">
              <a:lnSpc>
                <a:spcPct val="100000"/>
              </a:lnSpc>
              <a:spcBef>
                <a:spcPts val="0"/>
              </a:spcBef>
              <a:spcAft>
                <a:spcPts val="0"/>
              </a:spcAft>
              <a:buClrTx/>
              <a:buSzTx/>
              <a:buFontTx/>
              <a:buNone/>
              <a:tabLst/>
              <a:defRPr/>
            </a:pPr>
            <a:endParaRPr kumimoji="0" lang="tr-TR" sz="1600" b="1" i="0" u="none" strike="noStrike" kern="0" cap="none" spc="0" normalizeH="0" baseline="0" noProof="0" dirty="0">
              <a:ln>
                <a:noFill/>
              </a:ln>
              <a:solidFill>
                <a:schemeClr val="tx1"/>
              </a:solidFill>
              <a:effectLst/>
              <a:uLnTx/>
              <a:uFillTx/>
              <a:latin typeface="+mn-lt"/>
              <a:ea typeface="+mn-ea"/>
              <a:cs typeface="+mn-cs"/>
            </a:endParaRPr>
          </a:p>
          <a:p>
            <a:pPr marL="0" marR="0" lvl="0" indent="0" defTabSz="914400" eaLnBrk="1" fontAlgn="auto" latinLnBrk="0" hangingPunct="1">
              <a:lnSpc>
                <a:spcPct val="100000"/>
              </a:lnSpc>
              <a:spcBef>
                <a:spcPts val="0"/>
              </a:spcBef>
              <a:spcAft>
                <a:spcPts val="0"/>
              </a:spcAft>
              <a:buClrTx/>
              <a:buSzTx/>
              <a:buFontTx/>
              <a:buNone/>
              <a:tabLst/>
              <a:defRPr/>
            </a:pPr>
            <a:endParaRPr kumimoji="0" lang="tr-TR" sz="1600" b="1" i="0" u="none" strike="noStrike" kern="0" cap="none" spc="0" normalizeH="0" baseline="0" noProof="0" dirty="0">
              <a:ln>
                <a:noFill/>
              </a:ln>
              <a:solidFill>
                <a:schemeClr val="tx1"/>
              </a:solidFill>
              <a:effectLst/>
              <a:uLnTx/>
              <a:uFillTx/>
              <a:latin typeface="+mn-lt"/>
              <a:ea typeface="+mn-ea"/>
              <a:cs typeface="+mn-cs"/>
            </a:endParaRPr>
          </a:p>
        </p:txBody>
      </p:sp>
    </p:spTree>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2 İçerik Yer Tutucusu"/>
          <p:cNvSpPr txBox="1">
            <a:spLocks/>
          </p:cNvSpPr>
          <p:nvPr/>
        </p:nvSpPr>
        <p:spPr>
          <a:xfrm>
            <a:off x="121920" y="306372"/>
            <a:ext cx="7193280" cy="4626393"/>
          </a:xfrm>
          <a:prstGeom prst="rect">
            <a:avLst/>
          </a:prstGeom>
        </p:spPr>
        <p:txBody>
          <a:bodyPr wrap="square" lIns="70610" tIns="35305" rIns="70610" bIns="35305">
            <a:spAutoFit/>
          </a:bodyPr>
          <a:lstStyle/>
          <a:p>
            <a:pPr>
              <a:lnSpc>
                <a:spcPct val="90000"/>
              </a:lnSpc>
            </a:pPr>
            <a:r>
              <a:rPr lang="tr-TR" sz="2800" b="1" dirty="0"/>
              <a:t>2.5188 sayılı kanuna göre Özel Güvenlik görevlilerinin üçüncü şahıslara  verecekleri zararların tazmini amacıyla,Özel Güvenlik Şirketlerine getirdiği yükümlülük nedir?</a:t>
            </a:r>
          </a:p>
          <a:p>
            <a:pPr>
              <a:lnSpc>
                <a:spcPct val="90000"/>
              </a:lnSpc>
            </a:pPr>
            <a:endParaRPr lang="tr-TR" sz="2800" b="1" dirty="0"/>
          </a:p>
          <a:p>
            <a:pPr>
              <a:lnSpc>
                <a:spcPct val="90000"/>
              </a:lnSpc>
            </a:pPr>
            <a:r>
              <a:rPr lang="tr-TR" sz="2000" b="1" dirty="0"/>
              <a:t>a)Ek önlemler alma yükümlülüğü	</a:t>
            </a:r>
          </a:p>
          <a:p>
            <a:pPr>
              <a:lnSpc>
                <a:spcPct val="90000"/>
              </a:lnSpc>
            </a:pPr>
            <a:r>
              <a:rPr lang="tr-TR" sz="2000" b="1" dirty="0"/>
              <a:t>b)Zamanında bildirimde bulunma yükümlülüğü</a:t>
            </a:r>
          </a:p>
          <a:p>
            <a:pPr>
              <a:lnSpc>
                <a:spcPct val="90000"/>
              </a:lnSpc>
            </a:pPr>
            <a:r>
              <a:rPr lang="tr-TR" sz="2000" b="1" dirty="0"/>
              <a:t>c)Temel eğitim alma yükümlülüğü</a:t>
            </a:r>
          </a:p>
          <a:p>
            <a:pPr>
              <a:lnSpc>
                <a:spcPct val="90000"/>
              </a:lnSpc>
            </a:pPr>
            <a:r>
              <a:rPr lang="tr-TR" sz="2000" b="1" dirty="0"/>
              <a:t>d)Özel Sağlık sigortası yaptırma yükümlülüğü </a:t>
            </a:r>
          </a:p>
          <a:p>
            <a:pPr>
              <a:lnSpc>
                <a:spcPct val="90000"/>
              </a:lnSpc>
            </a:pPr>
            <a:r>
              <a:rPr lang="tr-TR" sz="2000" b="1" dirty="0">
                <a:solidFill>
                  <a:srgbClr val="FF0000"/>
                </a:solidFill>
              </a:rPr>
              <a:t>e)Özel Güvenlik Mali sorumluluk sigortası yaptırma yükümlülüğü </a:t>
            </a:r>
            <a:endParaRPr lang="tr-TR" sz="2000" dirty="0">
              <a:solidFill>
                <a:srgbClr val="FF0000"/>
              </a:solidFill>
            </a:endParaRPr>
          </a:p>
          <a:p>
            <a:pPr>
              <a:defRPr/>
            </a:pPr>
            <a:endParaRPr lang="tr-TR" sz="1600" b="1" dirty="0"/>
          </a:p>
          <a:p>
            <a:pPr>
              <a:defRPr/>
            </a:pPr>
            <a:endParaRPr lang="tr-TR" sz="1600" b="1" dirty="0"/>
          </a:p>
          <a:p>
            <a:pPr>
              <a:defRPr/>
            </a:pPr>
            <a:r>
              <a:rPr lang="tr-TR" sz="1600" b="1" dirty="0"/>
              <a:t>      </a:t>
            </a:r>
          </a:p>
          <a:p>
            <a:pPr marL="0" marR="0" lvl="0" indent="0" defTabSz="914400" eaLnBrk="1" fontAlgn="auto" latinLnBrk="0" hangingPunct="1">
              <a:lnSpc>
                <a:spcPct val="100000"/>
              </a:lnSpc>
              <a:spcBef>
                <a:spcPts val="0"/>
              </a:spcBef>
              <a:spcAft>
                <a:spcPts val="0"/>
              </a:spcAft>
              <a:buClrTx/>
              <a:buSzTx/>
              <a:buFontTx/>
              <a:buNone/>
              <a:tabLst/>
              <a:defRPr/>
            </a:pPr>
            <a:endParaRPr kumimoji="0" lang="tr-TR" sz="1600" b="1" i="0" u="none" strike="noStrike" kern="0" cap="none" spc="0" normalizeH="0" baseline="0" noProof="0" dirty="0">
              <a:ln>
                <a:noFill/>
              </a:ln>
              <a:solidFill>
                <a:schemeClr val="tx1"/>
              </a:solidFill>
              <a:effectLst/>
              <a:uLnTx/>
              <a:uFillTx/>
              <a:latin typeface="+mn-lt"/>
              <a:ea typeface="+mn-ea"/>
              <a:cs typeface="+mn-cs"/>
            </a:endParaRPr>
          </a:p>
          <a:p>
            <a:pPr marL="0" marR="0" lvl="0" indent="0" defTabSz="914400" eaLnBrk="1" fontAlgn="auto" latinLnBrk="0" hangingPunct="1">
              <a:lnSpc>
                <a:spcPct val="100000"/>
              </a:lnSpc>
              <a:spcBef>
                <a:spcPts val="0"/>
              </a:spcBef>
              <a:spcAft>
                <a:spcPts val="0"/>
              </a:spcAft>
              <a:buClrTx/>
              <a:buSzTx/>
              <a:buFontTx/>
              <a:buNone/>
              <a:tabLst/>
              <a:defRPr/>
            </a:pPr>
            <a:endParaRPr kumimoji="0" lang="tr-TR" sz="1600" b="1" i="0" u="none" strike="noStrike" kern="0" cap="none" spc="0" normalizeH="0" baseline="0" noProof="0" dirty="0">
              <a:ln>
                <a:noFill/>
              </a:ln>
              <a:solidFill>
                <a:schemeClr val="tx1"/>
              </a:solidFill>
              <a:effectLst/>
              <a:uLnTx/>
              <a:uFillTx/>
              <a:latin typeface="+mn-lt"/>
              <a:ea typeface="+mn-ea"/>
              <a:cs typeface="+mn-cs"/>
            </a:endParaRPr>
          </a:p>
        </p:txBody>
      </p:sp>
    </p:spTree>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514328" y="806438"/>
            <a:ext cx="6178886" cy="2299091"/>
          </a:xfrm>
          <a:prstGeom prst="rect">
            <a:avLst/>
          </a:prstGeom>
        </p:spPr>
        <p:txBody>
          <a:bodyPr wrap="square" lIns="0" tIns="0" rIns="0" bIns="0">
            <a:spAutoFit/>
          </a:bodyPr>
          <a:lstStyle/>
          <a:p>
            <a:pPr marL="0" marR="0" lvl="0" indent="0" defTabSz="914400" eaLnBrk="1" fontAlgn="auto" latinLnBrk="0" hangingPunct="1">
              <a:lnSpc>
                <a:spcPct val="90000"/>
              </a:lnSpc>
              <a:spcBef>
                <a:spcPts val="0"/>
              </a:spcBef>
              <a:spcAft>
                <a:spcPts val="0"/>
              </a:spcAft>
              <a:buClrTx/>
              <a:buSzTx/>
              <a:buFont typeface="Wingdings" panose="05000000000000000000" pitchFamily="2" charset="2"/>
              <a:buNone/>
              <a:tabLst/>
              <a:defRPr/>
            </a:pPr>
            <a:r>
              <a:rPr kumimoji="0" lang="tr-TR" sz="1800" b="1" i="0" u="none" strike="noStrike" kern="0" cap="none" spc="0" normalizeH="0" baseline="0" noProof="0" dirty="0">
                <a:ln>
                  <a:noFill/>
                </a:ln>
                <a:effectLst/>
                <a:uLnTx/>
                <a:uFillTx/>
                <a:latin typeface="+mn-lt"/>
                <a:ea typeface="+mn-ea"/>
                <a:cs typeface="+mn-cs"/>
              </a:rPr>
              <a:t>3- Kanuni istisnalar saklı kalmak üzere eğlence,oyun,içki ve benzeri amaçlı umuma açık ve açılması izne bağlı yerlerde ………. yaşından küçükler çalıştırılamaz?</a:t>
            </a:r>
          </a:p>
          <a:p>
            <a:pPr marL="0" marR="0" lvl="0" indent="0" defTabSz="914400" eaLnBrk="1" fontAlgn="auto" latinLnBrk="0" hangingPunct="1">
              <a:lnSpc>
                <a:spcPct val="90000"/>
              </a:lnSpc>
              <a:spcBef>
                <a:spcPts val="0"/>
              </a:spcBef>
              <a:spcAft>
                <a:spcPts val="0"/>
              </a:spcAft>
              <a:buClrTx/>
              <a:buSzTx/>
              <a:buFont typeface="Wingdings" panose="05000000000000000000" pitchFamily="2" charset="2"/>
              <a:buNone/>
              <a:tabLst/>
              <a:defRPr/>
            </a:pPr>
            <a:endParaRPr kumimoji="0" lang="tr-TR" sz="2200" b="1" i="0" u="none" strike="noStrike" kern="0" cap="none" spc="0" normalizeH="0" baseline="0" noProof="0" dirty="0">
              <a:ln>
                <a:noFill/>
              </a:ln>
              <a:effectLst/>
              <a:uLnTx/>
              <a:uFillTx/>
              <a:latin typeface="+mn-lt"/>
              <a:ea typeface="+mn-ea"/>
              <a:cs typeface="+mn-cs"/>
            </a:endParaRPr>
          </a:p>
          <a:p>
            <a:pPr marL="397181" marR="0" lvl="0" indent="-397181" defTabSz="914400" eaLnBrk="1" fontAlgn="auto" latinLnBrk="0" hangingPunct="1">
              <a:lnSpc>
                <a:spcPct val="90000"/>
              </a:lnSpc>
              <a:spcBef>
                <a:spcPts val="0"/>
              </a:spcBef>
              <a:spcAft>
                <a:spcPts val="0"/>
              </a:spcAft>
              <a:buClrTx/>
              <a:buSzTx/>
              <a:buFontTx/>
              <a:buNone/>
              <a:tabLst/>
              <a:defRPr/>
            </a:pPr>
            <a:r>
              <a:rPr kumimoji="0" lang="tr-TR" sz="1800" b="1" i="0" u="none" strike="noStrike" kern="0" cap="none" spc="0" normalizeH="0" baseline="0" noProof="0" dirty="0">
                <a:ln>
                  <a:noFill/>
                </a:ln>
                <a:effectLst/>
                <a:uLnTx/>
                <a:uFillTx/>
                <a:latin typeface="+mn-lt"/>
                <a:ea typeface="+mn-ea"/>
                <a:cs typeface="+mn-cs"/>
              </a:rPr>
              <a:t>a-15</a:t>
            </a:r>
          </a:p>
          <a:p>
            <a:pPr marL="397181" marR="0" lvl="0" indent="-397181" defTabSz="914400" eaLnBrk="1" fontAlgn="auto" latinLnBrk="0" hangingPunct="1">
              <a:lnSpc>
                <a:spcPct val="90000"/>
              </a:lnSpc>
              <a:spcBef>
                <a:spcPts val="0"/>
              </a:spcBef>
              <a:spcAft>
                <a:spcPts val="0"/>
              </a:spcAft>
              <a:buClrTx/>
              <a:buSzTx/>
              <a:buFontTx/>
              <a:buNone/>
              <a:tabLst/>
              <a:defRPr/>
            </a:pPr>
            <a:r>
              <a:rPr kumimoji="0" lang="tr-TR" sz="1800" b="1" i="0" u="none" strike="noStrike" kern="0" cap="none" spc="0" normalizeH="0" baseline="0" noProof="0" dirty="0">
                <a:ln>
                  <a:noFill/>
                </a:ln>
                <a:effectLst/>
                <a:uLnTx/>
                <a:uFillTx/>
                <a:latin typeface="+mn-lt"/>
                <a:ea typeface="+mn-ea"/>
                <a:cs typeface="+mn-cs"/>
              </a:rPr>
              <a:t>b-16                 </a:t>
            </a:r>
          </a:p>
          <a:p>
            <a:pPr marL="0" marR="0" lvl="0" indent="0" defTabSz="914400" eaLnBrk="1" fontAlgn="auto" latinLnBrk="0" hangingPunct="1">
              <a:lnSpc>
                <a:spcPct val="90000"/>
              </a:lnSpc>
              <a:spcBef>
                <a:spcPts val="0"/>
              </a:spcBef>
              <a:spcAft>
                <a:spcPts val="0"/>
              </a:spcAft>
              <a:buClrTx/>
              <a:buSzTx/>
              <a:buFont typeface="Wingdings" panose="05000000000000000000" pitchFamily="2" charset="2"/>
              <a:buNone/>
              <a:tabLst/>
              <a:defRPr/>
            </a:pPr>
            <a:r>
              <a:rPr kumimoji="0" lang="tr-TR" sz="1800" b="1" i="0" u="none" strike="noStrike" kern="0" cap="none" spc="0" normalizeH="0" baseline="0" noProof="0" dirty="0">
                <a:ln>
                  <a:noFill/>
                </a:ln>
                <a:effectLst/>
                <a:uLnTx/>
                <a:uFillTx/>
                <a:latin typeface="+mn-lt"/>
                <a:ea typeface="+mn-ea"/>
                <a:cs typeface="+mn-cs"/>
              </a:rPr>
              <a:t>c-17                             </a:t>
            </a:r>
          </a:p>
          <a:p>
            <a:pPr marL="0" marR="0" lvl="0" indent="0" defTabSz="914400" eaLnBrk="1" fontAlgn="auto" latinLnBrk="0" hangingPunct="1">
              <a:lnSpc>
                <a:spcPct val="90000"/>
              </a:lnSpc>
              <a:spcBef>
                <a:spcPts val="0"/>
              </a:spcBef>
              <a:spcAft>
                <a:spcPts val="0"/>
              </a:spcAft>
              <a:buClrTx/>
              <a:buSzTx/>
              <a:buFont typeface="Wingdings" panose="05000000000000000000" pitchFamily="2" charset="2"/>
              <a:buNone/>
              <a:tabLst/>
              <a:defRPr/>
            </a:pPr>
            <a:r>
              <a:rPr kumimoji="0" lang="tr-TR" sz="1800" b="1" i="0" u="none" strike="noStrike" kern="0" cap="none" spc="0" normalizeH="0" baseline="0" noProof="0" dirty="0">
                <a:ln>
                  <a:noFill/>
                </a:ln>
                <a:effectLst/>
                <a:uLnTx/>
                <a:uFillTx/>
                <a:latin typeface="+mn-lt"/>
                <a:ea typeface="+mn-ea"/>
                <a:cs typeface="+mn-cs"/>
              </a:rPr>
              <a:t>d-18                     </a:t>
            </a:r>
          </a:p>
          <a:p>
            <a:pPr marL="0" marR="0" lvl="0" indent="0" defTabSz="914400" eaLnBrk="1" fontAlgn="auto" latinLnBrk="0" hangingPunct="1">
              <a:lnSpc>
                <a:spcPct val="90000"/>
              </a:lnSpc>
              <a:spcBef>
                <a:spcPts val="0"/>
              </a:spcBef>
              <a:spcAft>
                <a:spcPts val="0"/>
              </a:spcAft>
              <a:buClrTx/>
              <a:buSzTx/>
              <a:buFont typeface="Wingdings" panose="05000000000000000000" pitchFamily="2" charset="2"/>
              <a:buNone/>
              <a:tabLst/>
              <a:defRPr/>
            </a:pPr>
            <a:r>
              <a:rPr kumimoji="0" lang="tr-TR" sz="1800" b="1" i="0" u="none" strike="noStrike" kern="0" cap="none" spc="0" normalizeH="0" baseline="0" noProof="0" dirty="0">
                <a:ln>
                  <a:noFill/>
                </a:ln>
                <a:effectLst/>
                <a:uLnTx/>
                <a:uFillTx/>
                <a:latin typeface="+mn-lt"/>
                <a:ea typeface="+mn-ea"/>
                <a:cs typeface="+mn-cs"/>
              </a:rPr>
              <a:t>e-19</a:t>
            </a:r>
          </a:p>
        </p:txBody>
      </p:sp>
    </p:spTree>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514328" y="806438"/>
            <a:ext cx="6178886" cy="2299091"/>
          </a:xfrm>
          <a:prstGeom prst="rect">
            <a:avLst/>
          </a:prstGeom>
        </p:spPr>
        <p:txBody>
          <a:bodyPr wrap="square" lIns="0" tIns="0" rIns="0" bIns="0">
            <a:spAutoFit/>
          </a:bodyPr>
          <a:lstStyle/>
          <a:p>
            <a:pPr marL="0" marR="0" lvl="0" indent="0" defTabSz="914400" eaLnBrk="1" fontAlgn="auto" latinLnBrk="0" hangingPunct="1">
              <a:lnSpc>
                <a:spcPct val="90000"/>
              </a:lnSpc>
              <a:spcBef>
                <a:spcPts val="0"/>
              </a:spcBef>
              <a:spcAft>
                <a:spcPts val="0"/>
              </a:spcAft>
              <a:buClrTx/>
              <a:buSzTx/>
              <a:buFont typeface="Wingdings" panose="05000000000000000000" pitchFamily="2" charset="2"/>
              <a:buNone/>
              <a:tabLst/>
              <a:defRPr/>
            </a:pPr>
            <a:r>
              <a:rPr kumimoji="0" lang="tr-TR" sz="1800" b="1" i="0" u="none" strike="noStrike" kern="0" cap="none" spc="0" normalizeH="0" baseline="0" noProof="0" dirty="0">
                <a:ln>
                  <a:noFill/>
                </a:ln>
                <a:effectLst/>
                <a:uLnTx/>
                <a:uFillTx/>
                <a:latin typeface="+mn-lt"/>
                <a:ea typeface="+mn-ea"/>
                <a:cs typeface="+mn-cs"/>
              </a:rPr>
              <a:t>3- Kanuni istisnalar saklı kalmak üzere eğlence,oyun,içki ve benzeri amaçlı umuma açık ve açılması izne bağlı yerlerde ………. yaşından küçükler çalıştırılamaz?</a:t>
            </a:r>
          </a:p>
          <a:p>
            <a:pPr marL="0" marR="0" lvl="0" indent="0" defTabSz="914400" eaLnBrk="1" fontAlgn="auto" latinLnBrk="0" hangingPunct="1">
              <a:lnSpc>
                <a:spcPct val="90000"/>
              </a:lnSpc>
              <a:spcBef>
                <a:spcPts val="0"/>
              </a:spcBef>
              <a:spcAft>
                <a:spcPts val="0"/>
              </a:spcAft>
              <a:buClrTx/>
              <a:buSzTx/>
              <a:buFont typeface="Wingdings" panose="05000000000000000000" pitchFamily="2" charset="2"/>
              <a:buNone/>
              <a:tabLst/>
              <a:defRPr/>
            </a:pPr>
            <a:endParaRPr kumimoji="0" lang="tr-TR" sz="2200" b="1" i="0" u="none" strike="noStrike" kern="0" cap="none" spc="0" normalizeH="0" baseline="0" noProof="0" dirty="0">
              <a:ln>
                <a:noFill/>
              </a:ln>
              <a:effectLst/>
              <a:uLnTx/>
              <a:uFillTx/>
              <a:latin typeface="+mn-lt"/>
              <a:ea typeface="+mn-ea"/>
              <a:cs typeface="+mn-cs"/>
            </a:endParaRPr>
          </a:p>
          <a:p>
            <a:pPr marL="397181" marR="0" lvl="0" indent="-397181" defTabSz="914400" eaLnBrk="1" fontAlgn="auto" latinLnBrk="0" hangingPunct="1">
              <a:lnSpc>
                <a:spcPct val="90000"/>
              </a:lnSpc>
              <a:spcBef>
                <a:spcPts val="0"/>
              </a:spcBef>
              <a:spcAft>
                <a:spcPts val="0"/>
              </a:spcAft>
              <a:buClrTx/>
              <a:buSzTx/>
              <a:buFontTx/>
              <a:buNone/>
              <a:tabLst/>
              <a:defRPr/>
            </a:pPr>
            <a:r>
              <a:rPr kumimoji="0" lang="tr-TR" sz="1800" b="1" i="0" u="none" strike="noStrike" kern="0" cap="none" spc="0" normalizeH="0" baseline="0" noProof="0" dirty="0">
                <a:ln>
                  <a:noFill/>
                </a:ln>
                <a:effectLst/>
                <a:uLnTx/>
                <a:uFillTx/>
                <a:latin typeface="+mn-lt"/>
                <a:ea typeface="+mn-ea"/>
                <a:cs typeface="+mn-cs"/>
              </a:rPr>
              <a:t>a-15</a:t>
            </a:r>
          </a:p>
          <a:p>
            <a:pPr marL="397181" marR="0" lvl="0" indent="-397181" defTabSz="914400" eaLnBrk="1" fontAlgn="auto" latinLnBrk="0" hangingPunct="1">
              <a:lnSpc>
                <a:spcPct val="90000"/>
              </a:lnSpc>
              <a:spcBef>
                <a:spcPts val="0"/>
              </a:spcBef>
              <a:spcAft>
                <a:spcPts val="0"/>
              </a:spcAft>
              <a:buClrTx/>
              <a:buSzTx/>
              <a:buFontTx/>
              <a:buNone/>
              <a:tabLst/>
              <a:defRPr/>
            </a:pPr>
            <a:r>
              <a:rPr kumimoji="0" lang="tr-TR" sz="1800" b="1" i="0" u="none" strike="noStrike" kern="0" cap="none" spc="0" normalizeH="0" baseline="0" noProof="0" dirty="0">
                <a:ln>
                  <a:noFill/>
                </a:ln>
                <a:effectLst/>
                <a:uLnTx/>
                <a:uFillTx/>
                <a:latin typeface="+mn-lt"/>
                <a:ea typeface="+mn-ea"/>
                <a:cs typeface="+mn-cs"/>
              </a:rPr>
              <a:t>b-16                 </a:t>
            </a:r>
          </a:p>
          <a:p>
            <a:pPr marL="0" marR="0" lvl="0" indent="0" defTabSz="914400" eaLnBrk="1" fontAlgn="auto" latinLnBrk="0" hangingPunct="1">
              <a:lnSpc>
                <a:spcPct val="90000"/>
              </a:lnSpc>
              <a:spcBef>
                <a:spcPts val="0"/>
              </a:spcBef>
              <a:spcAft>
                <a:spcPts val="0"/>
              </a:spcAft>
              <a:buClrTx/>
              <a:buSzTx/>
              <a:buFont typeface="Wingdings" panose="05000000000000000000" pitchFamily="2" charset="2"/>
              <a:buNone/>
              <a:tabLst/>
              <a:defRPr/>
            </a:pPr>
            <a:r>
              <a:rPr kumimoji="0" lang="tr-TR" sz="1800" b="1" i="0" u="none" strike="noStrike" kern="0" cap="none" spc="0" normalizeH="0" baseline="0" noProof="0" dirty="0">
                <a:ln>
                  <a:noFill/>
                </a:ln>
                <a:effectLst/>
                <a:uLnTx/>
                <a:uFillTx/>
                <a:latin typeface="+mn-lt"/>
                <a:ea typeface="+mn-ea"/>
                <a:cs typeface="+mn-cs"/>
              </a:rPr>
              <a:t>c-17                             </a:t>
            </a:r>
          </a:p>
          <a:p>
            <a:pPr marL="0" marR="0" lvl="0" indent="0" defTabSz="914400" eaLnBrk="1" fontAlgn="auto" latinLnBrk="0" hangingPunct="1">
              <a:lnSpc>
                <a:spcPct val="90000"/>
              </a:lnSpc>
              <a:spcBef>
                <a:spcPts val="0"/>
              </a:spcBef>
              <a:spcAft>
                <a:spcPts val="0"/>
              </a:spcAft>
              <a:buClrTx/>
              <a:buSzTx/>
              <a:buFont typeface="Wingdings" panose="05000000000000000000" pitchFamily="2" charset="2"/>
              <a:buNone/>
              <a:tabLst/>
              <a:defRPr/>
            </a:pPr>
            <a:r>
              <a:rPr kumimoji="0" lang="tr-TR" sz="1800" b="1" i="0" u="none" strike="noStrike" kern="0" cap="none" spc="0" normalizeH="0" baseline="0" noProof="0" dirty="0">
                <a:ln>
                  <a:noFill/>
                </a:ln>
                <a:solidFill>
                  <a:srgbClr val="FF0000"/>
                </a:solidFill>
                <a:effectLst/>
                <a:uLnTx/>
                <a:uFillTx/>
                <a:latin typeface="+mn-lt"/>
                <a:ea typeface="+mn-ea"/>
                <a:cs typeface="+mn-cs"/>
              </a:rPr>
              <a:t>d-18 </a:t>
            </a:r>
            <a:r>
              <a:rPr kumimoji="0" lang="tr-TR" sz="1800" b="1" i="0" u="none" strike="noStrike" kern="0" cap="none" spc="0" normalizeH="0" baseline="0" noProof="0" dirty="0">
                <a:ln>
                  <a:noFill/>
                </a:ln>
                <a:effectLst/>
                <a:uLnTx/>
                <a:uFillTx/>
                <a:latin typeface="+mn-lt"/>
                <a:ea typeface="+mn-ea"/>
                <a:cs typeface="+mn-cs"/>
              </a:rPr>
              <a:t>                    </a:t>
            </a:r>
          </a:p>
          <a:p>
            <a:pPr marL="0" marR="0" lvl="0" indent="0" defTabSz="914400" eaLnBrk="1" fontAlgn="auto" latinLnBrk="0" hangingPunct="1">
              <a:lnSpc>
                <a:spcPct val="90000"/>
              </a:lnSpc>
              <a:spcBef>
                <a:spcPts val="0"/>
              </a:spcBef>
              <a:spcAft>
                <a:spcPts val="0"/>
              </a:spcAft>
              <a:buClrTx/>
              <a:buSzTx/>
              <a:buFont typeface="Wingdings" panose="05000000000000000000" pitchFamily="2" charset="2"/>
              <a:buNone/>
              <a:tabLst/>
              <a:defRPr/>
            </a:pPr>
            <a:r>
              <a:rPr kumimoji="0" lang="tr-TR" sz="1800" b="1" i="0" u="none" strike="noStrike" kern="0" cap="none" spc="0" normalizeH="0" baseline="0" noProof="0" dirty="0">
                <a:ln>
                  <a:noFill/>
                </a:ln>
                <a:effectLst/>
                <a:uLnTx/>
                <a:uFillTx/>
                <a:latin typeface="+mn-lt"/>
                <a:ea typeface="+mn-ea"/>
                <a:cs typeface="+mn-cs"/>
              </a:rPr>
              <a:t>e-19</a:t>
            </a:r>
          </a:p>
        </p:txBody>
      </p:sp>
    </p:spTree>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121920" y="280106"/>
            <a:ext cx="6750390" cy="2991588"/>
          </a:xfrm>
          <a:prstGeom prst="rect">
            <a:avLst/>
          </a:prstGeom>
        </p:spPr>
        <p:txBody>
          <a:bodyPr wrap="square" lIns="0" tIns="0" rIns="0" bIns="0">
            <a:spAutoFit/>
          </a:bodyPr>
          <a:lstStyle/>
          <a:p>
            <a:pPr>
              <a:lnSpc>
                <a:spcPct val="90000"/>
              </a:lnSpc>
            </a:pPr>
            <a:r>
              <a:rPr lang="tr-TR" sz="2400" b="1" dirty="0"/>
              <a:t>4) Teşhis ile ilgili olarak  hangisi yanlıştır? </a:t>
            </a:r>
          </a:p>
          <a:p>
            <a:pPr>
              <a:lnSpc>
                <a:spcPct val="90000"/>
              </a:lnSpc>
            </a:pPr>
            <a:endParaRPr lang="tr-TR" sz="2400" b="1" dirty="0"/>
          </a:p>
          <a:p>
            <a:pPr>
              <a:lnSpc>
                <a:spcPct val="90000"/>
              </a:lnSpc>
            </a:pPr>
            <a:r>
              <a:rPr lang="tr-TR" sz="2400" b="1" dirty="0"/>
              <a:t>a) Mevcut bir soruşturma ile ilgili teşhis yapma </a:t>
            </a:r>
          </a:p>
          <a:p>
            <a:pPr>
              <a:lnSpc>
                <a:spcPct val="90000"/>
              </a:lnSpc>
            </a:pPr>
            <a:r>
              <a:rPr lang="tr-TR" sz="2400" b="1" dirty="0"/>
              <a:t>     işlemine  Polis karar verir.                              </a:t>
            </a:r>
          </a:p>
          <a:p>
            <a:pPr>
              <a:lnSpc>
                <a:spcPct val="90000"/>
              </a:lnSpc>
            </a:pPr>
            <a:r>
              <a:rPr lang="tr-TR" sz="2400" b="1" dirty="0"/>
              <a:t>b) Teşhise tabi kişiler boy,kilo vb. yönlerden</a:t>
            </a:r>
          </a:p>
          <a:p>
            <a:pPr>
              <a:lnSpc>
                <a:spcPct val="90000"/>
              </a:lnSpc>
            </a:pPr>
            <a:r>
              <a:rPr lang="tr-TR" sz="2400" b="1" dirty="0"/>
              <a:t>     birbirine benzemelidir       </a:t>
            </a:r>
          </a:p>
          <a:p>
            <a:pPr>
              <a:lnSpc>
                <a:spcPct val="90000"/>
              </a:lnSpc>
            </a:pPr>
            <a:r>
              <a:rPr lang="tr-TR" sz="2400" b="1" dirty="0"/>
              <a:t>c) Teşhis eden ile edilenler birbirini görmemelidir           </a:t>
            </a:r>
          </a:p>
          <a:p>
            <a:pPr>
              <a:lnSpc>
                <a:spcPct val="90000"/>
              </a:lnSpc>
            </a:pPr>
            <a:r>
              <a:rPr lang="tr-TR" sz="2400" b="1" dirty="0"/>
              <a:t>d) Fotoğraf  üzerinden de  teşhis yapılabilir         </a:t>
            </a:r>
          </a:p>
          <a:p>
            <a:pPr>
              <a:lnSpc>
                <a:spcPct val="90000"/>
              </a:lnSpc>
            </a:pPr>
            <a:r>
              <a:rPr lang="tr-TR" sz="2400" b="1" dirty="0"/>
              <a:t>e) Teşhis işlemi en az iki kere tekrarlanır</a:t>
            </a:r>
          </a:p>
        </p:txBody>
      </p:sp>
    </p:spTree>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121920" y="280106"/>
            <a:ext cx="6750390" cy="2991588"/>
          </a:xfrm>
          <a:prstGeom prst="rect">
            <a:avLst/>
          </a:prstGeom>
        </p:spPr>
        <p:txBody>
          <a:bodyPr wrap="square" lIns="0" tIns="0" rIns="0" bIns="0">
            <a:spAutoFit/>
          </a:bodyPr>
          <a:lstStyle/>
          <a:p>
            <a:pPr>
              <a:lnSpc>
                <a:spcPct val="90000"/>
              </a:lnSpc>
            </a:pPr>
            <a:r>
              <a:rPr lang="tr-TR" sz="2400" b="1" dirty="0"/>
              <a:t>4) Teşhis ile ilgili olarak  hangisi yanlıştır? </a:t>
            </a:r>
          </a:p>
          <a:p>
            <a:pPr>
              <a:lnSpc>
                <a:spcPct val="90000"/>
              </a:lnSpc>
            </a:pPr>
            <a:endParaRPr lang="tr-TR" sz="2400" b="1" dirty="0"/>
          </a:p>
          <a:p>
            <a:pPr>
              <a:lnSpc>
                <a:spcPct val="90000"/>
              </a:lnSpc>
            </a:pPr>
            <a:r>
              <a:rPr lang="tr-TR" sz="2400" b="1" dirty="0">
                <a:solidFill>
                  <a:srgbClr val="FF0000"/>
                </a:solidFill>
              </a:rPr>
              <a:t>a) Mevcut bir soruşturma ile ilgili teşhis yapma </a:t>
            </a:r>
          </a:p>
          <a:p>
            <a:pPr>
              <a:lnSpc>
                <a:spcPct val="90000"/>
              </a:lnSpc>
            </a:pPr>
            <a:r>
              <a:rPr lang="tr-TR" sz="2400" b="1" dirty="0">
                <a:solidFill>
                  <a:srgbClr val="FF0000"/>
                </a:solidFill>
              </a:rPr>
              <a:t>     işlemine  Polis karar verir.                              </a:t>
            </a:r>
          </a:p>
          <a:p>
            <a:pPr>
              <a:lnSpc>
                <a:spcPct val="90000"/>
              </a:lnSpc>
            </a:pPr>
            <a:r>
              <a:rPr lang="tr-TR" sz="2400" b="1" dirty="0"/>
              <a:t>b) Teşhise tabi kişiler boy,kilo vb. yönlerden</a:t>
            </a:r>
          </a:p>
          <a:p>
            <a:pPr>
              <a:lnSpc>
                <a:spcPct val="90000"/>
              </a:lnSpc>
            </a:pPr>
            <a:r>
              <a:rPr lang="tr-TR" sz="2400" b="1" dirty="0"/>
              <a:t>     birbirine benzemelidir       </a:t>
            </a:r>
          </a:p>
          <a:p>
            <a:pPr>
              <a:lnSpc>
                <a:spcPct val="90000"/>
              </a:lnSpc>
            </a:pPr>
            <a:r>
              <a:rPr lang="tr-TR" sz="2400" b="1" dirty="0"/>
              <a:t>c) Teşhis eden ile edilenler birbirini görmemelidir           </a:t>
            </a:r>
          </a:p>
          <a:p>
            <a:pPr>
              <a:lnSpc>
                <a:spcPct val="90000"/>
              </a:lnSpc>
            </a:pPr>
            <a:r>
              <a:rPr lang="tr-TR" sz="2400" b="1" dirty="0"/>
              <a:t>d) Fotoğraf  üzerinden de  teşhis yapılabilir         </a:t>
            </a:r>
          </a:p>
          <a:p>
            <a:pPr>
              <a:lnSpc>
                <a:spcPct val="90000"/>
              </a:lnSpc>
            </a:pPr>
            <a:r>
              <a:rPr lang="tr-TR" sz="2400" b="1" dirty="0"/>
              <a:t>e) Teşhis işlemi en az iki kere tekrarlanır</a:t>
            </a:r>
          </a:p>
        </p:txBody>
      </p:sp>
    </p:spTree>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426720" y="336127"/>
            <a:ext cx="6888480" cy="3077766"/>
          </a:xfrm>
          <a:prstGeom prst="rect">
            <a:avLst/>
          </a:prstGeom>
        </p:spPr>
        <p:txBody>
          <a:bodyPr wrap="square" lIns="0" tIns="0" rIns="0" bIns="0">
            <a:spAutoFit/>
          </a:bodyPr>
          <a:lstStyle/>
          <a:p>
            <a:pPr marL="0" marR="0" lvl="0" indent="0" defTabSz="914400" eaLnBrk="1" fontAlgn="auto" latinLnBrk="0" hangingPunct="1">
              <a:lnSpc>
                <a:spcPct val="100000"/>
              </a:lnSpc>
              <a:spcBef>
                <a:spcPts val="0"/>
              </a:spcBef>
              <a:spcAft>
                <a:spcPts val="0"/>
              </a:spcAft>
              <a:buClrTx/>
              <a:buSzTx/>
              <a:buFont typeface="Wingdings" pitchFamily="2" charset="2"/>
              <a:buNone/>
              <a:tabLst/>
              <a:defRPr/>
            </a:pPr>
            <a:r>
              <a:rPr kumimoji="0" lang="tr-TR" sz="2300" b="1" i="0" u="none" strike="noStrike" kern="0" cap="none" spc="0" normalizeH="0" baseline="0" noProof="0" dirty="0">
                <a:ln>
                  <a:noFill/>
                </a:ln>
                <a:solidFill>
                  <a:schemeClr val="tx1"/>
                </a:solidFill>
                <a:effectLst/>
                <a:uLnTx/>
                <a:uFillTx/>
                <a:latin typeface="+mn-lt"/>
                <a:ea typeface="+mn-ea"/>
                <a:cs typeface="+mn-cs"/>
              </a:rPr>
              <a:t>5-) 4857 sayılı İş Kanununa göre ‘Yeni iş arama izni ‘ ile ilgili  hangisi yanlıştır</a:t>
            </a:r>
            <a:r>
              <a:rPr kumimoji="0" lang="tr-TR" sz="2200" b="1" i="0" u="none" strike="noStrike" kern="0" cap="none" spc="0" normalizeH="0" baseline="0" noProof="0" dirty="0">
                <a:ln>
                  <a:noFill/>
                </a:ln>
                <a:solidFill>
                  <a:schemeClr val="tx1"/>
                </a:solidFill>
                <a:effectLst/>
                <a:uLnTx/>
                <a:uFillTx/>
                <a:latin typeface="+mn-lt"/>
                <a:ea typeface="+mn-ea"/>
                <a:cs typeface="+mn-cs"/>
              </a:rPr>
              <a:t>.?</a:t>
            </a:r>
          </a:p>
          <a:p>
            <a:pPr marL="0" marR="0" lvl="0" indent="0" defTabSz="914400" eaLnBrk="1" fontAlgn="auto" latinLnBrk="0" hangingPunct="1">
              <a:lnSpc>
                <a:spcPct val="100000"/>
              </a:lnSpc>
              <a:spcBef>
                <a:spcPts val="0"/>
              </a:spcBef>
              <a:spcAft>
                <a:spcPts val="0"/>
              </a:spcAft>
              <a:buClrTx/>
              <a:buSzTx/>
              <a:buFont typeface="Wingdings" pitchFamily="2" charset="2"/>
              <a:buNone/>
              <a:tabLst/>
              <a:defRPr/>
            </a:pPr>
            <a:endParaRPr kumimoji="0" lang="tr-TR" sz="2200" b="1" i="0" u="none" strike="noStrike" kern="0" cap="none" spc="0" normalizeH="0" baseline="0" noProof="0" dirty="0">
              <a:ln>
                <a:noFill/>
              </a:ln>
              <a:solidFill>
                <a:schemeClr val="tx1"/>
              </a:solidFill>
              <a:effectLst/>
              <a:uLnTx/>
              <a:uFillTx/>
              <a:latin typeface="+mn-lt"/>
              <a:ea typeface="+mn-ea"/>
              <a:cs typeface="+mn-cs"/>
            </a:endParaRPr>
          </a:p>
          <a:p>
            <a:pPr marL="0" marR="0" lvl="0" indent="0" defTabSz="914400" eaLnBrk="1" fontAlgn="auto" latinLnBrk="0" hangingPunct="1">
              <a:lnSpc>
                <a:spcPct val="100000"/>
              </a:lnSpc>
              <a:spcBef>
                <a:spcPts val="0"/>
              </a:spcBef>
              <a:spcAft>
                <a:spcPts val="0"/>
              </a:spcAft>
              <a:buClrTx/>
              <a:buSzTx/>
              <a:buFont typeface="Wingdings" pitchFamily="2" charset="2"/>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a) İş arama süresi günde en az 1 saat olmalıdır                           </a:t>
            </a:r>
          </a:p>
          <a:p>
            <a:pPr marL="0" marR="0" lvl="0" indent="0" defTabSz="914400" eaLnBrk="1" fontAlgn="auto" latinLnBrk="0" hangingPunct="1">
              <a:lnSpc>
                <a:spcPct val="100000"/>
              </a:lnSpc>
              <a:spcBef>
                <a:spcPts val="0"/>
              </a:spcBef>
              <a:spcAft>
                <a:spcPts val="0"/>
              </a:spcAft>
              <a:buClrTx/>
              <a:buSzTx/>
              <a:buFont typeface="Wingdings" pitchFamily="2" charset="2"/>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b) İş arama izni iş saatleri içinde verilmelidir    </a:t>
            </a:r>
          </a:p>
          <a:p>
            <a:pPr marL="0" marR="0" lvl="0" indent="0" defTabSz="914400" eaLnBrk="1" fontAlgn="auto" latinLnBrk="0" hangingPunct="1">
              <a:lnSpc>
                <a:spcPct val="100000"/>
              </a:lnSpc>
              <a:spcBef>
                <a:spcPts val="0"/>
              </a:spcBef>
              <a:spcAft>
                <a:spcPts val="0"/>
              </a:spcAft>
              <a:buClrTx/>
              <a:buSzTx/>
              <a:buFont typeface="Wingdings" pitchFamily="2" charset="2"/>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c) İş arama izni alan işçinin ücreti kesilemez                       </a:t>
            </a:r>
          </a:p>
          <a:p>
            <a:pPr marL="0" marR="0" lvl="0" indent="0" defTabSz="914400" eaLnBrk="1" fontAlgn="auto" latinLnBrk="0" hangingPunct="1">
              <a:lnSpc>
                <a:spcPct val="100000"/>
              </a:lnSpc>
              <a:spcBef>
                <a:spcPts val="0"/>
              </a:spcBef>
              <a:spcAft>
                <a:spcPts val="0"/>
              </a:spcAft>
              <a:buClrTx/>
              <a:buSzTx/>
              <a:buFont typeface="Wingdings" pitchFamily="2" charset="2"/>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d) İş arama izni toplu olarak birleştirilerek de kullanılabilir                </a:t>
            </a:r>
          </a:p>
          <a:p>
            <a:pPr marL="0" marR="0" lvl="0" indent="0" defTabSz="914400" eaLnBrk="1" fontAlgn="auto" latinLnBrk="0" hangingPunct="1">
              <a:lnSpc>
                <a:spcPct val="100000"/>
              </a:lnSpc>
              <a:spcBef>
                <a:spcPts val="0"/>
              </a:spcBef>
              <a:spcAft>
                <a:spcPts val="0"/>
              </a:spcAft>
              <a:buClrTx/>
              <a:buSzTx/>
              <a:buFont typeface="Wingdings" pitchFamily="2" charset="2"/>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e) İş arama izni işverence verilmez ise, işçiye o süreye ilişkin ücret ödenir.</a:t>
            </a:r>
          </a:p>
        </p:txBody>
      </p:sp>
    </p:spTree>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426720" y="336127"/>
            <a:ext cx="6888480" cy="3077766"/>
          </a:xfrm>
          <a:prstGeom prst="rect">
            <a:avLst/>
          </a:prstGeom>
        </p:spPr>
        <p:txBody>
          <a:bodyPr wrap="square" lIns="0" tIns="0" rIns="0" bIns="0">
            <a:spAutoFit/>
          </a:bodyPr>
          <a:lstStyle/>
          <a:p>
            <a:pPr marL="0" marR="0" lvl="0" indent="0" defTabSz="914400" eaLnBrk="1" fontAlgn="auto" latinLnBrk="0" hangingPunct="1">
              <a:lnSpc>
                <a:spcPct val="100000"/>
              </a:lnSpc>
              <a:spcBef>
                <a:spcPts val="0"/>
              </a:spcBef>
              <a:spcAft>
                <a:spcPts val="0"/>
              </a:spcAft>
              <a:buClrTx/>
              <a:buSzTx/>
              <a:buFont typeface="Wingdings" pitchFamily="2" charset="2"/>
              <a:buNone/>
              <a:tabLst/>
              <a:defRPr/>
            </a:pPr>
            <a:r>
              <a:rPr kumimoji="0" lang="tr-TR" sz="2300" b="1" i="0" u="none" strike="noStrike" kern="0" cap="none" spc="0" normalizeH="0" baseline="0" noProof="0" dirty="0">
                <a:ln>
                  <a:noFill/>
                </a:ln>
                <a:solidFill>
                  <a:schemeClr val="tx1"/>
                </a:solidFill>
                <a:effectLst/>
                <a:uLnTx/>
                <a:uFillTx/>
                <a:latin typeface="+mn-lt"/>
                <a:ea typeface="+mn-ea"/>
                <a:cs typeface="+mn-cs"/>
              </a:rPr>
              <a:t>5-) 4857 sayılı İş Kanununa göre ‘Yeni iş arama izni ‘ ile ilgili  hangisi yanlıştır</a:t>
            </a:r>
            <a:r>
              <a:rPr kumimoji="0" lang="tr-TR" sz="2200" b="1" i="0" u="none" strike="noStrike" kern="0" cap="none" spc="0" normalizeH="0" baseline="0" noProof="0" dirty="0">
                <a:ln>
                  <a:noFill/>
                </a:ln>
                <a:solidFill>
                  <a:schemeClr val="tx1"/>
                </a:solidFill>
                <a:effectLst/>
                <a:uLnTx/>
                <a:uFillTx/>
                <a:latin typeface="+mn-lt"/>
                <a:ea typeface="+mn-ea"/>
                <a:cs typeface="+mn-cs"/>
              </a:rPr>
              <a:t>.?</a:t>
            </a:r>
          </a:p>
          <a:p>
            <a:pPr marL="0" marR="0" lvl="0" indent="0" defTabSz="914400" eaLnBrk="1" fontAlgn="auto" latinLnBrk="0" hangingPunct="1">
              <a:lnSpc>
                <a:spcPct val="100000"/>
              </a:lnSpc>
              <a:spcBef>
                <a:spcPts val="0"/>
              </a:spcBef>
              <a:spcAft>
                <a:spcPts val="0"/>
              </a:spcAft>
              <a:buClrTx/>
              <a:buSzTx/>
              <a:buFont typeface="Wingdings" pitchFamily="2" charset="2"/>
              <a:buNone/>
              <a:tabLst/>
              <a:defRPr/>
            </a:pPr>
            <a:endParaRPr kumimoji="0" lang="tr-TR" sz="2200" b="1" i="0" u="none" strike="noStrike" kern="0" cap="none" spc="0" normalizeH="0" baseline="0" noProof="0" dirty="0">
              <a:ln>
                <a:noFill/>
              </a:ln>
              <a:solidFill>
                <a:srgbClr val="FF0000"/>
              </a:solidFill>
              <a:effectLst/>
              <a:uLnTx/>
              <a:uFillTx/>
              <a:latin typeface="+mn-lt"/>
              <a:ea typeface="+mn-ea"/>
              <a:cs typeface="+mn-cs"/>
            </a:endParaRPr>
          </a:p>
          <a:p>
            <a:pPr marL="0" marR="0" lvl="0" indent="0" defTabSz="914400" eaLnBrk="1" fontAlgn="auto" latinLnBrk="0" hangingPunct="1">
              <a:lnSpc>
                <a:spcPct val="100000"/>
              </a:lnSpc>
              <a:spcBef>
                <a:spcPts val="0"/>
              </a:spcBef>
              <a:spcAft>
                <a:spcPts val="0"/>
              </a:spcAft>
              <a:buClrTx/>
              <a:buSzTx/>
              <a:buFont typeface="Wingdings" pitchFamily="2" charset="2"/>
              <a:buNone/>
              <a:tabLst/>
              <a:defRPr/>
            </a:pPr>
            <a:r>
              <a:rPr kumimoji="0" lang="tr-TR" sz="2200" b="1" i="0" u="none" strike="noStrike" kern="0" cap="none" spc="0" normalizeH="0" baseline="0" noProof="0" dirty="0">
                <a:ln>
                  <a:noFill/>
                </a:ln>
                <a:solidFill>
                  <a:srgbClr val="FF0000"/>
                </a:solidFill>
                <a:effectLst/>
                <a:uLnTx/>
                <a:uFillTx/>
                <a:latin typeface="+mn-lt"/>
                <a:ea typeface="+mn-ea"/>
                <a:cs typeface="+mn-cs"/>
              </a:rPr>
              <a:t>a) İş arama süresi günde en az 1 saat olmalıdır                           </a:t>
            </a:r>
          </a:p>
          <a:p>
            <a:pPr marL="0" marR="0" lvl="0" indent="0" defTabSz="914400" eaLnBrk="1" fontAlgn="auto" latinLnBrk="0" hangingPunct="1">
              <a:lnSpc>
                <a:spcPct val="100000"/>
              </a:lnSpc>
              <a:spcBef>
                <a:spcPts val="0"/>
              </a:spcBef>
              <a:spcAft>
                <a:spcPts val="0"/>
              </a:spcAft>
              <a:buClrTx/>
              <a:buSzTx/>
              <a:buFont typeface="Wingdings" pitchFamily="2" charset="2"/>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b) İş arama izni iş saatleri içinde verilmelidir    </a:t>
            </a:r>
          </a:p>
          <a:p>
            <a:pPr marL="0" marR="0" lvl="0" indent="0" defTabSz="914400" eaLnBrk="1" fontAlgn="auto" latinLnBrk="0" hangingPunct="1">
              <a:lnSpc>
                <a:spcPct val="100000"/>
              </a:lnSpc>
              <a:spcBef>
                <a:spcPts val="0"/>
              </a:spcBef>
              <a:spcAft>
                <a:spcPts val="0"/>
              </a:spcAft>
              <a:buClrTx/>
              <a:buSzTx/>
              <a:buFont typeface="Wingdings" pitchFamily="2" charset="2"/>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c) İş arama izni alan işçinin ücreti kesilemez                       </a:t>
            </a:r>
          </a:p>
          <a:p>
            <a:pPr marL="0" marR="0" lvl="0" indent="0" defTabSz="914400" eaLnBrk="1" fontAlgn="auto" latinLnBrk="0" hangingPunct="1">
              <a:lnSpc>
                <a:spcPct val="100000"/>
              </a:lnSpc>
              <a:spcBef>
                <a:spcPts val="0"/>
              </a:spcBef>
              <a:spcAft>
                <a:spcPts val="0"/>
              </a:spcAft>
              <a:buClrTx/>
              <a:buSzTx/>
              <a:buFont typeface="Wingdings" pitchFamily="2" charset="2"/>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d) İş arama izni toplu olarak birleştirilerek de kullanılabilir                </a:t>
            </a:r>
          </a:p>
          <a:p>
            <a:pPr marL="0" marR="0" lvl="0" indent="0" defTabSz="914400" eaLnBrk="1" fontAlgn="auto" latinLnBrk="0" hangingPunct="1">
              <a:lnSpc>
                <a:spcPct val="100000"/>
              </a:lnSpc>
              <a:spcBef>
                <a:spcPts val="0"/>
              </a:spcBef>
              <a:spcAft>
                <a:spcPts val="0"/>
              </a:spcAft>
              <a:buClrTx/>
              <a:buSzTx/>
              <a:buFont typeface="Wingdings" pitchFamily="2" charset="2"/>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e) İş arama izni işverence verilmez ise, işçiye o süreye ilişkin ücret ödenir.</a:t>
            </a:r>
          </a:p>
        </p:txBody>
      </p:sp>
    </p:spTree>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357190" y="595087"/>
            <a:ext cx="6657996" cy="2437590"/>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6- ) Özel Güvenlik görevlilerinin ‘Kimlik Sorma’ yetkisi ile ilgili yasal düzenleme hangisidir?</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1800" b="1" i="0" u="none" strike="noStrike" kern="0" cap="none" spc="0" normalizeH="0" baseline="0" noProof="0" dirty="0">
              <a:ln>
                <a:noFill/>
              </a:ln>
              <a:solidFill>
                <a:schemeClr val="tx1"/>
              </a:solidFill>
              <a:effectLst/>
              <a:uLnTx/>
              <a:uFillTx/>
              <a:latin typeface="+mn-lt"/>
              <a:ea typeface="+mn-ea"/>
              <a:cs typeface="+mn-cs"/>
            </a:endParaRP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a)6136 sayılı Kanun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b)4857 sayılı Kanun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c)5188 sayılı Kanun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d)5237 sayılı CMK</a:t>
            </a:r>
          </a:p>
          <a:p>
            <a:pPr marL="397181" marR="0" lvl="0" indent="-397181"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e)2330 Sayılı Kanun</a:t>
            </a: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56199" y="24038"/>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object 3"/>
          <p:cNvSpPr txBox="1"/>
          <p:nvPr/>
        </p:nvSpPr>
        <p:spPr>
          <a:xfrm>
            <a:off x="58963" y="216694"/>
            <a:ext cx="6766989" cy="4629472"/>
          </a:xfrm>
          <a:prstGeom prst="rect">
            <a:avLst/>
          </a:prstGeom>
        </p:spPr>
        <p:txBody>
          <a:bodyPr vert="horz" wrap="square" lIns="0" tIns="12700" rIns="0" bIns="0" rtlCol="0">
            <a:spAutoFit/>
          </a:bodyPr>
          <a:lstStyle/>
          <a:p>
            <a:pPr algn="ctr"/>
            <a:r>
              <a:rPr lang="tr-TR" sz="2000" b="1" dirty="0">
                <a:solidFill>
                  <a:srgbClr val="FF0000"/>
                </a:solidFill>
              </a:rPr>
              <a:t>3. ÖZEL GÜVENLİK HİZMETLERİNE DAİR KANUNUN UYGULANMASINA İLİŞKİN YÖNETMELİK BİRİNCİ BÖLÜM </a:t>
            </a:r>
          </a:p>
          <a:p>
            <a:pPr algn="just"/>
            <a:r>
              <a:rPr lang="tr-TR" sz="2000" b="1" dirty="0">
                <a:solidFill>
                  <a:srgbClr val="FF0000"/>
                </a:solidFill>
              </a:rPr>
              <a:t>Genel Hükümler </a:t>
            </a:r>
          </a:p>
          <a:p>
            <a:pPr algn="just"/>
            <a:r>
              <a:rPr lang="tr-TR" sz="2000" b="1" dirty="0">
                <a:solidFill>
                  <a:srgbClr val="FF0000"/>
                </a:solidFill>
              </a:rPr>
              <a:t>Madde 1- AMAÇ : </a:t>
            </a:r>
            <a:r>
              <a:rPr lang="tr-TR" sz="2000" b="1" dirty="0"/>
              <a:t>Bu Yönetmeliğin amacı, 10/6/2004 tarihli ve 5188 sayılı </a:t>
            </a:r>
            <a:r>
              <a:rPr lang="tr-TR" sz="2000" b="1" i="1" dirty="0"/>
              <a:t>Özel Güvenlik Hizmetlerine Dair Kanunun uygulanmasına yönelik usul ve esasları düzenlemektir. </a:t>
            </a:r>
          </a:p>
          <a:p>
            <a:pPr algn="just"/>
            <a:r>
              <a:rPr lang="tr-TR" sz="2000" b="1" dirty="0">
                <a:solidFill>
                  <a:srgbClr val="FF0000"/>
                </a:solidFill>
              </a:rPr>
              <a:t>Madde 2- KAPSAM :</a:t>
            </a:r>
            <a:r>
              <a:rPr lang="tr-TR" sz="2000" b="1" dirty="0"/>
              <a:t>Bu Yönetmelik, 5188 sayılı Kanun kapsamında özel güvenlik izninin verilmesi, özel güvenlik şirketlerine ve özel eğitim kurumlarına faaliyet izni verilmesi, özel güvenlik görevlilerine çalışma izni verilmesi, özel güvenlik eğitiminin niteliği, müfredatı, eğiticilerde ve eğitim merkezlerinde aranacak şartlar ve eğitim sonucu yeterliliğin belirlenmesi, özel güvenlik hizmetlerinin denetlenmesi ve diğer hususları kapsar. </a:t>
            </a:r>
            <a:endParaRPr sz="2000" dirty="0">
              <a:solidFill>
                <a:srgbClr val="FF0000"/>
              </a:solidFill>
              <a:latin typeface="Arial"/>
              <a:cs typeface="Arial"/>
            </a:endParaRPr>
          </a:p>
        </p:txBody>
      </p:sp>
    </p:spTree>
    <p:extLst>
      <p:ext uri="{BB962C8B-B14F-4D97-AF65-F5344CB8AC3E}">
        <p14:creationId xmlns:p14="http://schemas.microsoft.com/office/powerpoint/2010/main" val="3535227166"/>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357190" y="595087"/>
            <a:ext cx="6657996" cy="2437590"/>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1800" b="1" i="0" u="none" strike="noStrike" kern="0" cap="none" spc="0" normalizeH="0" baseline="0" noProof="0" dirty="0">
                <a:ln>
                  <a:noFill/>
                </a:ln>
                <a:solidFill>
                  <a:schemeClr val="tx1"/>
                </a:solidFill>
                <a:effectLst/>
                <a:uLnTx/>
                <a:uFillTx/>
                <a:latin typeface="+mn-lt"/>
                <a:ea typeface="+mn-ea"/>
                <a:cs typeface="+mn-cs"/>
              </a:rPr>
              <a:t>6- ) </a:t>
            </a:r>
            <a:r>
              <a:rPr kumimoji="0" lang="tr-TR" sz="2400" b="1" i="0" u="none" strike="noStrike" kern="0" cap="none" spc="0" normalizeH="0" baseline="0" noProof="0" dirty="0">
                <a:ln>
                  <a:noFill/>
                </a:ln>
                <a:solidFill>
                  <a:schemeClr val="tx1"/>
                </a:solidFill>
                <a:effectLst/>
                <a:uLnTx/>
                <a:uFillTx/>
                <a:latin typeface="+mn-lt"/>
                <a:ea typeface="+mn-ea"/>
                <a:cs typeface="+mn-cs"/>
              </a:rPr>
              <a:t>Özel Güvenlik görevlilerinin ‘Kimlik Sorma’ yetkisi ile ilgili yasal düzenleme hangisidir?</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1800" b="1" i="0" u="none" strike="noStrike" kern="0" cap="none" spc="0" normalizeH="0" baseline="0" noProof="0" dirty="0">
              <a:ln>
                <a:noFill/>
              </a:ln>
              <a:solidFill>
                <a:schemeClr val="tx1"/>
              </a:solidFill>
              <a:effectLst/>
              <a:uLnTx/>
              <a:uFillTx/>
              <a:latin typeface="+mn-lt"/>
              <a:ea typeface="+mn-ea"/>
              <a:cs typeface="+mn-cs"/>
            </a:endParaRP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a)6136 sayılı Kanun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b)4857 sayılı Kanun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solidFill>
                  <a:srgbClr val="FF0000"/>
                </a:solidFill>
                <a:effectLst/>
                <a:uLnTx/>
                <a:uFillTx/>
                <a:latin typeface="+mn-lt"/>
                <a:ea typeface="+mn-ea"/>
                <a:cs typeface="+mn-cs"/>
              </a:rPr>
              <a:t>c)5188 sayılı Kanun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d)5237 sayılı CMK</a:t>
            </a:r>
          </a:p>
          <a:p>
            <a:pPr marL="397181" marR="0" lvl="0" indent="-397181"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e)2330 Sayılı Kanun</a:t>
            </a:r>
          </a:p>
        </p:txBody>
      </p:sp>
    </p:spTree>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142876" y="456339"/>
            <a:ext cx="7158062" cy="3351687"/>
          </a:xfrm>
          <a:prstGeom prst="rect">
            <a:avLst/>
          </a:prstGeom>
        </p:spPr>
        <p:txBody>
          <a:bodyPr wrap="square" lIns="0" tIns="0" rIns="0" bIns="0">
            <a:spAutoFit/>
          </a:bodyPr>
          <a:lstStyle/>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7).4857 Sayılı İş Kanununa göre iş sözleşmesi</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    Feshedilen işçi fesih bildiriminde sebep gösterilmediği veya gösterilen sebebin geçerli bir sebep olmadığı iddiası ile fesih bildiriminin tebliği tarihinden itibaren ne kadar süre içinde iş mahkemesinde dava açabilir?</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endParaRPr kumimoji="0" lang="tr-TR" sz="2200" b="1" i="0" u="none" strike="noStrike" kern="0" cap="none" spc="0" normalizeH="0" baseline="0" noProof="0" dirty="0">
              <a:ln>
                <a:noFill/>
              </a:ln>
              <a:solidFill>
                <a:schemeClr val="tx1"/>
              </a:solidFill>
              <a:effectLst/>
              <a:uLnTx/>
              <a:uFillTx/>
              <a:latin typeface="+mn-lt"/>
              <a:ea typeface="+mn-ea"/>
              <a:cs typeface="+mn-cs"/>
            </a:endParaRP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  a) 20 gün  </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  b) 15 gün        </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  c) 1 Ay       </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  d) 45 gün            </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  e) 2 ay</a:t>
            </a:r>
          </a:p>
        </p:txBody>
      </p:sp>
    </p:spTree>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142876" y="456339"/>
            <a:ext cx="7158062" cy="3351687"/>
          </a:xfrm>
          <a:prstGeom prst="rect">
            <a:avLst/>
          </a:prstGeom>
        </p:spPr>
        <p:txBody>
          <a:bodyPr wrap="square" lIns="0" tIns="0" rIns="0" bIns="0">
            <a:spAutoFit/>
          </a:bodyPr>
          <a:lstStyle/>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7).4857 Sayılı İş Kanununa göre iş sözleşmesi</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    Feshedilen işçi fesih bildiriminde sebep gösterilmediği veya gösterilen sebebin geçerli bir sebep olmadığı iddiası ile fesih bildiriminin tebliği tarihinden itibaren ne kadar süre içinde iş mahkemesinde dava açabilir?</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endParaRPr kumimoji="0" lang="tr-TR" sz="2200" b="1" i="0" u="none" strike="noStrike" kern="0" cap="none" spc="0" normalizeH="0" baseline="0" noProof="0" dirty="0">
              <a:ln>
                <a:noFill/>
              </a:ln>
              <a:solidFill>
                <a:schemeClr val="tx1"/>
              </a:solidFill>
              <a:effectLst/>
              <a:uLnTx/>
              <a:uFillTx/>
              <a:latin typeface="+mn-lt"/>
              <a:ea typeface="+mn-ea"/>
              <a:cs typeface="+mn-cs"/>
            </a:endParaRP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  a) 20 gün  </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  b) 15 gün        </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200" b="1" i="0" u="none" strike="noStrike" kern="0" cap="none" spc="0" normalizeH="0" baseline="0" noProof="0" dirty="0">
                <a:ln>
                  <a:noFill/>
                </a:ln>
                <a:solidFill>
                  <a:srgbClr val="FF0000"/>
                </a:solidFill>
                <a:effectLst/>
                <a:uLnTx/>
                <a:uFillTx/>
                <a:latin typeface="+mn-lt"/>
                <a:ea typeface="+mn-ea"/>
                <a:cs typeface="+mn-cs"/>
              </a:rPr>
              <a:t>  c) 1 Ay       </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  d) 45 gün            </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  e) 2 ay</a:t>
            </a:r>
          </a:p>
        </p:txBody>
      </p:sp>
    </p:spTree>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386716" y="383682"/>
            <a:ext cx="6557032" cy="2659190"/>
          </a:xfrm>
          <a:prstGeom prst="rect">
            <a:avLst/>
          </a:prstGeom>
        </p:spPr>
        <p:txBody>
          <a:bodyPr wrap="square" lIns="0" tIns="0" rIns="0" bIns="0">
            <a:spAutoFit/>
          </a:bodyPr>
          <a:lstStyle/>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400" b="1" i="0" u="none" strike="noStrike" kern="0" cap="none" spc="0" normalizeH="0" baseline="0" noProof="0" dirty="0">
                <a:ln>
                  <a:noFill/>
                </a:ln>
                <a:effectLst/>
                <a:uLnTx/>
                <a:uFillTx/>
                <a:latin typeface="+mn-lt"/>
                <a:ea typeface="+mn-ea"/>
                <a:cs typeface="+mn-cs"/>
              </a:rPr>
              <a:t>8-Özel Güvenlik görevlisi aşağıdakilerden hangisinde güzergah boyu görevli sayılır .</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endParaRPr kumimoji="0" lang="tr-TR" sz="2400" b="1" i="0" u="none" strike="noStrike" kern="0" cap="none" spc="0" normalizeH="0" baseline="0" noProof="0" dirty="0">
              <a:ln>
                <a:noFill/>
              </a:ln>
              <a:effectLst/>
              <a:uLnTx/>
              <a:uFillTx/>
              <a:latin typeface="+mn-lt"/>
              <a:ea typeface="+mn-ea"/>
              <a:cs typeface="+mn-cs"/>
            </a:endParaRP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400" b="1" i="0" u="none" strike="noStrike" kern="0" cap="none" spc="0" normalizeH="0" baseline="0" noProof="0" dirty="0">
                <a:ln>
                  <a:noFill/>
                </a:ln>
                <a:effectLst/>
                <a:uLnTx/>
                <a:uFillTx/>
                <a:latin typeface="+mn-lt"/>
                <a:ea typeface="+mn-ea"/>
                <a:cs typeface="+mn-cs"/>
              </a:rPr>
              <a:t>a)İşlenmiş bir suçun şüphelisinin takibinde          </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400" b="1" i="0" u="none" strike="noStrike" kern="0" cap="none" spc="0" normalizeH="0" baseline="0" noProof="0" dirty="0">
                <a:ln>
                  <a:noFill/>
                </a:ln>
                <a:effectLst/>
                <a:uLnTx/>
                <a:uFillTx/>
                <a:latin typeface="+mn-lt"/>
                <a:ea typeface="+mn-ea"/>
                <a:cs typeface="+mn-cs"/>
              </a:rPr>
              <a:t>b)Para ve kıymetli eşya naklinde                       </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400" b="1" i="0" u="none" strike="noStrike" kern="0" cap="none" spc="0" normalizeH="0" baseline="0" noProof="0" dirty="0">
                <a:ln>
                  <a:noFill/>
                </a:ln>
                <a:effectLst/>
                <a:uLnTx/>
                <a:uFillTx/>
                <a:latin typeface="+mn-lt"/>
                <a:ea typeface="+mn-ea"/>
                <a:cs typeface="+mn-cs"/>
              </a:rPr>
              <a:t>c)Cenaze töreninde </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400" b="1" i="0" u="none" strike="noStrike" kern="0" cap="none" spc="0" normalizeH="0" baseline="0" noProof="0" dirty="0">
                <a:ln>
                  <a:noFill/>
                </a:ln>
                <a:effectLst/>
                <a:uLnTx/>
                <a:uFillTx/>
                <a:latin typeface="+mn-lt"/>
                <a:ea typeface="+mn-ea"/>
                <a:cs typeface="+mn-cs"/>
              </a:rPr>
              <a:t>d)Kişi korumada                 </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400" b="1" i="0" u="none" strike="noStrike" kern="0" cap="none" spc="0" normalizeH="0" baseline="0" noProof="0" dirty="0">
                <a:ln>
                  <a:noFill/>
                </a:ln>
                <a:effectLst/>
                <a:uLnTx/>
                <a:uFillTx/>
                <a:latin typeface="+mn-lt"/>
                <a:ea typeface="+mn-ea"/>
                <a:cs typeface="+mn-cs"/>
              </a:rPr>
              <a:t>e)Hepsi</a:t>
            </a:r>
          </a:p>
        </p:txBody>
      </p:sp>
    </p:spTree>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386716" y="383682"/>
            <a:ext cx="6557032" cy="2659190"/>
          </a:xfrm>
          <a:prstGeom prst="rect">
            <a:avLst/>
          </a:prstGeom>
        </p:spPr>
        <p:txBody>
          <a:bodyPr wrap="square" lIns="0" tIns="0" rIns="0" bIns="0">
            <a:spAutoFit/>
          </a:bodyPr>
          <a:lstStyle/>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400" b="1" i="0" u="none" strike="noStrike" kern="0" cap="none" spc="0" normalizeH="0" baseline="0" noProof="0" dirty="0">
                <a:ln>
                  <a:noFill/>
                </a:ln>
                <a:effectLst/>
                <a:uLnTx/>
                <a:uFillTx/>
                <a:latin typeface="+mn-lt"/>
                <a:ea typeface="+mn-ea"/>
                <a:cs typeface="+mn-cs"/>
              </a:rPr>
              <a:t>8-Özel Güvenlik görevlisi aşağıdakilerden hangisinde güzergah boyu görevli sayılır .</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endParaRPr kumimoji="0" lang="tr-TR" sz="2400" b="1" i="0" u="none" strike="noStrike" kern="0" cap="none" spc="0" normalizeH="0" baseline="0" noProof="0" dirty="0">
              <a:ln>
                <a:noFill/>
              </a:ln>
              <a:effectLst/>
              <a:uLnTx/>
              <a:uFillTx/>
              <a:latin typeface="+mn-lt"/>
              <a:ea typeface="+mn-ea"/>
              <a:cs typeface="+mn-cs"/>
            </a:endParaRP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400" b="1" i="0" u="none" strike="noStrike" kern="0" cap="none" spc="0" normalizeH="0" baseline="0" noProof="0" dirty="0">
                <a:ln>
                  <a:noFill/>
                </a:ln>
                <a:effectLst/>
                <a:uLnTx/>
                <a:uFillTx/>
                <a:latin typeface="+mn-lt"/>
                <a:ea typeface="+mn-ea"/>
                <a:cs typeface="+mn-cs"/>
              </a:rPr>
              <a:t>a)İşlenmiş bir suçun şüphelisinin takibinde          </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400" b="1" i="0" u="none" strike="noStrike" kern="0" cap="none" spc="0" normalizeH="0" baseline="0" noProof="0" dirty="0">
                <a:ln>
                  <a:noFill/>
                </a:ln>
                <a:effectLst/>
                <a:uLnTx/>
                <a:uFillTx/>
                <a:latin typeface="+mn-lt"/>
                <a:ea typeface="+mn-ea"/>
                <a:cs typeface="+mn-cs"/>
              </a:rPr>
              <a:t>b)Para ve kıymetli eşya naklinde                       </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400" b="1" i="0" u="none" strike="noStrike" kern="0" cap="none" spc="0" normalizeH="0" baseline="0" noProof="0" dirty="0">
                <a:ln>
                  <a:noFill/>
                </a:ln>
                <a:effectLst/>
                <a:uLnTx/>
                <a:uFillTx/>
                <a:latin typeface="+mn-lt"/>
                <a:ea typeface="+mn-ea"/>
                <a:cs typeface="+mn-cs"/>
              </a:rPr>
              <a:t>c)Cenaze töreninde </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400" b="1" i="0" u="none" strike="noStrike" kern="0" cap="none" spc="0" normalizeH="0" baseline="0" noProof="0" dirty="0">
                <a:ln>
                  <a:noFill/>
                </a:ln>
                <a:effectLst/>
                <a:uLnTx/>
                <a:uFillTx/>
                <a:latin typeface="+mn-lt"/>
                <a:ea typeface="+mn-ea"/>
                <a:cs typeface="+mn-cs"/>
              </a:rPr>
              <a:t>d)Kişi korumada                 </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400" b="1" i="0" u="none" strike="noStrike" kern="0" cap="none" spc="0" normalizeH="0" baseline="0" noProof="0" dirty="0">
                <a:ln>
                  <a:noFill/>
                </a:ln>
                <a:solidFill>
                  <a:srgbClr val="FF0000"/>
                </a:solidFill>
                <a:effectLst/>
                <a:uLnTx/>
                <a:uFillTx/>
                <a:latin typeface="+mn-lt"/>
                <a:ea typeface="+mn-ea"/>
                <a:cs typeface="+mn-cs"/>
              </a:rPr>
              <a:t>e)Hepsi</a:t>
            </a:r>
          </a:p>
        </p:txBody>
      </p:sp>
    </p:spTree>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157138" y="234934"/>
            <a:ext cx="6943748" cy="3109313"/>
          </a:xfrm>
          <a:prstGeom prst="rect">
            <a:avLst/>
          </a:prstGeom>
        </p:spPr>
        <p:txBody>
          <a:bodyPr wrap="square" lIns="0" tIns="0" rIns="0" bIns="0">
            <a:spAutoFit/>
          </a:bodyPr>
          <a:lstStyle/>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altLang="zh-CN" sz="2200" b="1" i="0" u="none" strike="noStrike" kern="0" cap="none" spc="0" normalizeH="0" baseline="0" noProof="0" dirty="0">
                <a:ln>
                  <a:noFill/>
                </a:ln>
                <a:effectLst/>
                <a:uLnTx/>
                <a:uFillTx/>
                <a:latin typeface="+mn-lt"/>
                <a:ea typeface="+mn-ea"/>
                <a:cs typeface="+mn-cs"/>
              </a:rPr>
              <a:t>9-)Aşağıdakilerden hangisi 2005 tarihinde yürürlüğe giren 5271 sayılı Ceza Muhakemeleri Kanununda tanımlanan Adli Kolluk gücüdür.?</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endParaRPr kumimoji="0" lang="tr-TR" altLang="zh-CN" sz="2200" b="1" i="0" u="none" strike="noStrike" kern="0" cap="none" spc="0" normalizeH="0" baseline="0" noProof="0" dirty="0">
              <a:ln>
                <a:noFill/>
              </a:ln>
              <a:effectLst/>
              <a:uLnTx/>
              <a:uFillTx/>
              <a:latin typeface="+mn-lt"/>
              <a:ea typeface="+mn-ea"/>
              <a:cs typeface="+mn-cs"/>
            </a:endParaRP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endParaRPr kumimoji="0" lang="tr-TR" altLang="zh-CN" sz="2200" b="1" i="0" u="none" strike="noStrike" kern="0" cap="none" spc="0" normalizeH="0" baseline="0" noProof="0" dirty="0">
              <a:ln>
                <a:noFill/>
              </a:ln>
              <a:effectLst/>
              <a:uLnTx/>
              <a:uFillTx/>
              <a:latin typeface="+mn-lt"/>
              <a:ea typeface="+mn-ea"/>
              <a:cs typeface="+mn-cs"/>
            </a:endParaRP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altLang="zh-CN" sz="2200" b="1" i="0" u="none" strike="noStrike" kern="0" cap="none" spc="0" normalizeH="0" baseline="0" noProof="0" dirty="0">
                <a:ln>
                  <a:noFill/>
                </a:ln>
                <a:effectLst/>
                <a:uLnTx/>
                <a:uFillTx/>
                <a:latin typeface="+mn-lt"/>
                <a:ea typeface="+mn-ea"/>
                <a:cs typeface="+mn-cs"/>
              </a:rPr>
              <a:t>a)Özel Güvenlik Görevlileri               </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altLang="zh-CN" sz="2200" b="1" i="0" u="none" strike="noStrike" kern="0" cap="none" spc="0" normalizeH="0" baseline="0" noProof="0" dirty="0">
                <a:ln>
                  <a:noFill/>
                </a:ln>
                <a:effectLst/>
                <a:uLnTx/>
                <a:uFillTx/>
                <a:latin typeface="+mn-lt"/>
                <a:ea typeface="+mn-ea"/>
                <a:cs typeface="+mn-cs"/>
              </a:rPr>
              <a:t>b)Belediye Zabıtası </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altLang="zh-CN" sz="2200" b="1" i="0" u="none" strike="noStrike" kern="0" cap="none" spc="0" normalizeH="0" baseline="0" noProof="0" dirty="0">
                <a:ln>
                  <a:noFill/>
                </a:ln>
                <a:effectLst/>
                <a:uLnTx/>
                <a:uFillTx/>
                <a:latin typeface="+mn-lt"/>
                <a:ea typeface="+mn-ea"/>
                <a:cs typeface="+mn-cs"/>
              </a:rPr>
              <a:t>c)Gümrük Muhafaza Teşkilatı </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altLang="zh-CN" sz="2200" b="1" i="0" u="none" strike="noStrike" kern="0" cap="none" spc="0" normalizeH="0" baseline="0" noProof="0" dirty="0">
                <a:ln>
                  <a:noFill/>
                </a:ln>
                <a:effectLst/>
                <a:uLnTx/>
                <a:uFillTx/>
                <a:latin typeface="+mn-lt"/>
                <a:ea typeface="+mn-ea"/>
                <a:cs typeface="+mn-cs"/>
              </a:rPr>
              <a:t>d)Orman Muhafaza Memurları               </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altLang="zh-CN" sz="2000" b="1" i="0" u="none" strike="noStrike" kern="0" cap="none" spc="0" normalizeH="0" baseline="0" noProof="0" dirty="0">
                <a:ln>
                  <a:noFill/>
                </a:ln>
                <a:effectLst/>
                <a:uLnTx/>
                <a:uFillTx/>
                <a:latin typeface="+mn-lt"/>
                <a:ea typeface="+mn-ea"/>
                <a:cs typeface="+mn-cs"/>
              </a:rPr>
              <a:t>e)Köy Bekçileri </a:t>
            </a:r>
            <a:endParaRPr kumimoji="0" lang="tr-TR" sz="2000" b="1" i="0" u="none" strike="noStrike" kern="0" cap="none" spc="0" normalizeH="0" baseline="0" noProof="0" dirty="0">
              <a:ln>
                <a:noFill/>
              </a:ln>
              <a:effectLst/>
              <a:uLnTx/>
              <a:uFillTx/>
              <a:latin typeface="+mn-lt"/>
              <a:ea typeface="+mn-ea"/>
              <a:cs typeface="+mn-cs"/>
            </a:endParaRPr>
          </a:p>
        </p:txBody>
      </p:sp>
    </p:spTree>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157138" y="234934"/>
            <a:ext cx="6943748" cy="3109313"/>
          </a:xfrm>
          <a:prstGeom prst="rect">
            <a:avLst/>
          </a:prstGeom>
        </p:spPr>
        <p:txBody>
          <a:bodyPr wrap="square" lIns="0" tIns="0" rIns="0" bIns="0">
            <a:spAutoFit/>
          </a:bodyPr>
          <a:lstStyle/>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altLang="zh-CN" sz="2200" b="1" i="0" u="none" strike="noStrike" kern="0" cap="none" spc="0" normalizeH="0" baseline="0" noProof="0" dirty="0">
                <a:ln>
                  <a:noFill/>
                </a:ln>
                <a:effectLst/>
                <a:uLnTx/>
                <a:uFillTx/>
                <a:latin typeface="+mn-lt"/>
                <a:ea typeface="+mn-ea"/>
                <a:cs typeface="+mn-cs"/>
              </a:rPr>
              <a:t>9-)Aşağıdakilerden hangisi 2005 tarihinde yürürlüğe giren 5271 sayılı Ceza Muhakemeleri Kanununda tanımlanan Adli Kolluk gücüdür.?</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endParaRPr kumimoji="0" lang="tr-TR" altLang="zh-CN" sz="2200" b="1" i="0" u="none" strike="noStrike" kern="0" cap="none" spc="0" normalizeH="0" baseline="0" noProof="0" dirty="0">
              <a:ln>
                <a:noFill/>
              </a:ln>
              <a:effectLst/>
              <a:uLnTx/>
              <a:uFillTx/>
              <a:latin typeface="+mn-lt"/>
              <a:ea typeface="+mn-ea"/>
              <a:cs typeface="+mn-cs"/>
            </a:endParaRP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endParaRPr kumimoji="0" lang="tr-TR" altLang="zh-CN" sz="2200" b="1" i="0" u="none" strike="noStrike" kern="0" cap="none" spc="0" normalizeH="0" baseline="0" noProof="0" dirty="0">
              <a:ln>
                <a:noFill/>
              </a:ln>
              <a:effectLst/>
              <a:uLnTx/>
              <a:uFillTx/>
              <a:latin typeface="+mn-lt"/>
              <a:ea typeface="+mn-ea"/>
              <a:cs typeface="+mn-cs"/>
            </a:endParaRP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altLang="zh-CN" sz="2200" b="1" i="0" u="none" strike="noStrike" kern="0" cap="none" spc="0" normalizeH="0" baseline="0" noProof="0" dirty="0">
                <a:ln>
                  <a:noFill/>
                </a:ln>
                <a:effectLst/>
                <a:uLnTx/>
                <a:uFillTx/>
                <a:latin typeface="+mn-lt"/>
                <a:ea typeface="+mn-ea"/>
                <a:cs typeface="+mn-cs"/>
              </a:rPr>
              <a:t>a)Özel Güvenlik Görevlileri               </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altLang="zh-CN" sz="2200" b="1" i="0" u="none" strike="noStrike" kern="0" cap="none" spc="0" normalizeH="0" baseline="0" noProof="0" dirty="0">
                <a:ln>
                  <a:noFill/>
                </a:ln>
                <a:effectLst/>
                <a:uLnTx/>
                <a:uFillTx/>
                <a:latin typeface="+mn-lt"/>
                <a:ea typeface="+mn-ea"/>
                <a:cs typeface="+mn-cs"/>
              </a:rPr>
              <a:t>b)Belediye Zabıtası </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altLang="zh-CN" sz="2200" b="1" i="0" u="none" strike="noStrike" kern="0" cap="none" spc="0" normalizeH="0" baseline="0" noProof="0" dirty="0">
                <a:ln>
                  <a:noFill/>
                </a:ln>
                <a:solidFill>
                  <a:srgbClr val="FF0000"/>
                </a:solidFill>
                <a:effectLst/>
                <a:uLnTx/>
                <a:uFillTx/>
                <a:latin typeface="+mn-lt"/>
                <a:ea typeface="+mn-ea"/>
                <a:cs typeface="+mn-cs"/>
              </a:rPr>
              <a:t>c)Gümrük Muhafaza Teşkilatı </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altLang="zh-CN" sz="2200" b="1" i="0" u="none" strike="noStrike" kern="0" cap="none" spc="0" normalizeH="0" baseline="0" noProof="0" dirty="0">
                <a:ln>
                  <a:noFill/>
                </a:ln>
                <a:effectLst/>
                <a:uLnTx/>
                <a:uFillTx/>
                <a:latin typeface="+mn-lt"/>
                <a:ea typeface="+mn-ea"/>
                <a:cs typeface="+mn-cs"/>
              </a:rPr>
              <a:t>d)Orman Muhafaza Memurları               </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altLang="zh-CN" sz="2000" b="1" i="0" u="none" strike="noStrike" kern="0" cap="none" spc="0" normalizeH="0" baseline="0" noProof="0" dirty="0">
                <a:ln>
                  <a:noFill/>
                </a:ln>
                <a:effectLst/>
                <a:uLnTx/>
                <a:uFillTx/>
                <a:latin typeface="+mn-lt"/>
                <a:ea typeface="+mn-ea"/>
                <a:cs typeface="+mn-cs"/>
              </a:rPr>
              <a:t>e)Köy Bekçileri </a:t>
            </a:r>
            <a:endParaRPr kumimoji="0" lang="tr-TR" sz="2000" b="1" i="0" u="none" strike="noStrike" kern="0" cap="none" spc="0" normalizeH="0" baseline="0" noProof="0" dirty="0">
              <a:ln>
                <a:noFill/>
              </a:ln>
              <a:effectLst/>
              <a:uLnTx/>
              <a:uFillTx/>
              <a:latin typeface="+mn-lt"/>
              <a:ea typeface="+mn-ea"/>
              <a:cs typeface="+mn-cs"/>
            </a:endParaRPr>
          </a:p>
        </p:txBody>
      </p:sp>
    </p:spTree>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280060" y="336127"/>
            <a:ext cx="6949440" cy="2769989"/>
          </a:xfrm>
          <a:prstGeom prst="rect">
            <a:avLst/>
          </a:prstGeom>
        </p:spPr>
        <p:txBody>
          <a:bodyPr wrap="square" lIns="0" tIns="0" rIns="0" bIns="0">
            <a:spAutoFit/>
          </a:bodyPr>
          <a:lstStyle/>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altLang="zh-CN" sz="2800" b="1" i="0" u="none" strike="noStrike" kern="0" cap="none" spc="0" normalizeH="0" baseline="0" noProof="0" dirty="0">
                <a:ln>
                  <a:noFill/>
                </a:ln>
                <a:effectLst/>
                <a:uLnTx/>
                <a:uFillTx/>
                <a:latin typeface="+mn-lt"/>
                <a:ea typeface="+mn-ea"/>
                <a:cs typeface="+mn-cs"/>
              </a:rPr>
              <a:t>10-)Aşağıdakilerden hangisi idari bir cezayı gerektirir ?</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endParaRPr kumimoji="0" lang="tr-TR" altLang="zh-CN" sz="1800" b="1" i="0" u="none" strike="noStrike" kern="0" cap="none" spc="0" normalizeH="0" baseline="0" noProof="0" dirty="0">
              <a:ln>
                <a:noFill/>
              </a:ln>
              <a:effectLst/>
              <a:uLnTx/>
              <a:uFillTx/>
              <a:latin typeface="+mn-lt"/>
              <a:ea typeface="+mn-ea"/>
              <a:cs typeface="+mn-cs"/>
            </a:endParaRP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altLang="zh-CN" sz="2100" b="1" i="0" u="none" strike="noStrike" kern="0" cap="none" spc="0" normalizeH="0" baseline="0" noProof="0" dirty="0">
                <a:ln>
                  <a:noFill/>
                </a:ln>
                <a:effectLst/>
                <a:uLnTx/>
                <a:uFillTx/>
                <a:latin typeface="+mn-lt"/>
                <a:ea typeface="+mn-ea"/>
                <a:cs typeface="+mn-cs"/>
              </a:rPr>
              <a:t>a)Faaliyet izni almadan Özel güvenlik şirketi kurma</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altLang="zh-CN" sz="2100" b="1" i="0" u="none" strike="noStrike" kern="0" cap="none" spc="0" normalizeH="0" baseline="0" noProof="0" dirty="0">
                <a:ln>
                  <a:noFill/>
                </a:ln>
                <a:effectLst/>
                <a:uLnTx/>
                <a:uFillTx/>
                <a:latin typeface="+mn-lt"/>
                <a:ea typeface="+mn-ea"/>
                <a:cs typeface="+mn-cs"/>
              </a:rPr>
              <a:t>b)Özel güvenlik izni almadan Özel güvenlik görevlisi istihdam etme</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altLang="zh-CN" sz="2100" b="1" i="0" u="none" strike="noStrike" kern="0" cap="none" spc="0" normalizeH="0" baseline="0" noProof="0" dirty="0">
                <a:ln>
                  <a:noFill/>
                </a:ln>
                <a:effectLst/>
                <a:uLnTx/>
                <a:uFillTx/>
                <a:latin typeface="+mn-lt"/>
                <a:ea typeface="+mn-ea"/>
                <a:cs typeface="+mn-cs"/>
              </a:rPr>
              <a:t>c)Personeli görevi dışında  bir işte çalıştırma</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altLang="zh-CN" sz="2100" b="1" i="0" u="none" strike="noStrike" kern="0" cap="none" spc="0" normalizeH="0" baseline="0" noProof="0" dirty="0">
                <a:ln>
                  <a:noFill/>
                </a:ln>
                <a:effectLst/>
                <a:uLnTx/>
                <a:uFillTx/>
                <a:latin typeface="+mn-lt"/>
                <a:ea typeface="+mn-ea"/>
                <a:cs typeface="+mn-cs"/>
              </a:rPr>
              <a:t>d)Personelin zorunlu mali sigortasını yaptırmama </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altLang="zh-CN" sz="2100" b="1" i="0" u="none" strike="noStrike" kern="0" cap="none" spc="0" normalizeH="0" baseline="0" noProof="0" dirty="0">
                <a:ln>
                  <a:noFill/>
                </a:ln>
                <a:effectLst/>
                <a:uLnTx/>
                <a:uFillTx/>
                <a:latin typeface="+mn-lt"/>
                <a:ea typeface="+mn-ea"/>
                <a:cs typeface="+mn-cs"/>
              </a:rPr>
              <a:t>e)İzin almadan özel güvenlik eğitim kurumu açma</a:t>
            </a:r>
            <a:endParaRPr kumimoji="0" lang="tr-TR" sz="2100" b="1" i="0" u="none" strike="noStrike" kern="0" cap="none" spc="0" normalizeH="0" baseline="0" noProof="0" dirty="0">
              <a:ln>
                <a:noFill/>
              </a:ln>
              <a:effectLst/>
              <a:uLnTx/>
              <a:uFillTx/>
              <a:latin typeface="+mn-lt"/>
              <a:ea typeface="+mn-ea"/>
              <a:cs typeface="+mn-cs"/>
            </a:endParaRPr>
          </a:p>
        </p:txBody>
      </p:sp>
    </p:spTree>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280060" y="336127"/>
            <a:ext cx="6949440" cy="2769989"/>
          </a:xfrm>
          <a:prstGeom prst="rect">
            <a:avLst/>
          </a:prstGeom>
        </p:spPr>
        <p:txBody>
          <a:bodyPr wrap="square" lIns="0" tIns="0" rIns="0" bIns="0">
            <a:spAutoFit/>
          </a:bodyPr>
          <a:lstStyle/>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altLang="zh-CN" sz="2800" b="1" i="0" u="none" strike="noStrike" kern="0" cap="none" spc="0" normalizeH="0" baseline="0" noProof="0" dirty="0">
                <a:ln>
                  <a:noFill/>
                </a:ln>
                <a:effectLst/>
                <a:uLnTx/>
                <a:uFillTx/>
                <a:latin typeface="+mn-lt"/>
                <a:ea typeface="+mn-ea"/>
                <a:cs typeface="+mn-cs"/>
              </a:rPr>
              <a:t>10-)Aşağıdakilerden hangisi idari bir cezayı gerektirir ?</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endParaRPr kumimoji="0" lang="tr-TR" altLang="zh-CN" sz="1800" b="1" i="0" u="none" strike="noStrike" kern="0" cap="none" spc="0" normalizeH="0" baseline="0" noProof="0" dirty="0">
              <a:ln>
                <a:noFill/>
              </a:ln>
              <a:effectLst/>
              <a:uLnTx/>
              <a:uFillTx/>
              <a:latin typeface="+mn-lt"/>
              <a:ea typeface="+mn-ea"/>
              <a:cs typeface="+mn-cs"/>
            </a:endParaRP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altLang="zh-CN" sz="2100" b="1" i="0" u="none" strike="noStrike" kern="0" cap="none" spc="0" normalizeH="0" baseline="0" noProof="0" dirty="0">
                <a:ln>
                  <a:noFill/>
                </a:ln>
                <a:effectLst/>
                <a:uLnTx/>
                <a:uFillTx/>
                <a:latin typeface="+mn-lt"/>
                <a:ea typeface="+mn-ea"/>
                <a:cs typeface="+mn-cs"/>
              </a:rPr>
              <a:t>a)Faaliyet izni almadan Özel güvenlik şirketi kurma</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altLang="zh-CN" sz="2100" b="1" i="0" u="none" strike="noStrike" kern="0" cap="none" spc="0" normalizeH="0" baseline="0" noProof="0" dirty="0">
                <a:ln>
                  <a:noFill/>
                </a:ln>
                <a:effectLst/>
                <a:uLnTx/>
                <a:uFillTx/>
                <a:latin typeface="+mn-lt"/>
                <a:ea typeface="+mn-ea"/>
                <a:cs typeface="+mn-cs"/>
              </a:rPr>
              <a:t>b)Özel güvenlik izni almadan Özel güvenlik görevlisi istihdam etme</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altLang="zh-CN" sz="2100" b="1" i="0" u="none" strike="noStrike" kern="0" cap="none" spc="0" normalizeH="0" baseline="0" noProof="0" dirty="0">
                <a:ln>
                  <a:noFill/>
                </a:ln>
                <a:solidFill>
                  <a:srgbClr val="FF0000"/>
                </a:solidFill>
                <a:effectLst/>
                <a:uLnTx/>
                <a:uFillTx/>
                <a:latin typeface="+mn-lt"/>
                <a:ea typeface="+mn-ea"/>
                <a:cs typeface="+mn-cs"/>
              </a:rPr>
              <a:t>c)Personeli görevi dışında  bir işte çalıştırma</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altLang="zh-CN" sz="2100" b="1" i="0" u="none" strike="noStrike" kern="0" cap="none" spc="0" normalizeH="0" baseline="0" noProof="0" dirty="0">
                <a:ln>
                  <a:noFill/>
                </a:ln>
                <a:effectLst/>
                <a:uLnTx/>
                <a:uFillTx/>
                <a:latin typeface="+mn-lt"/>
                <a:ea typeface="+mn-ea"/>
                <a:cs typeface="+mn-cs"/>
              </a:rPr>
              <a:t>d)Personelin zorunlu mali sigortasını yaptırmama </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altLang="zh-CN" sz="2100" b="1" i="0" u="none" strike="noStrike" kern="0" cap="none" spc="0" normalizeH="0" baseline="0" noProof="0" dirty="0">
                <a:ln>
                  <a:noFill/>
                </a:ln>
                <a:effectLst/>
                <a:uLnTx/>
                <a:uFillTx/>
                <a:latin typeface="+mn-lt"/>
                <a:ea typeface="+mn-ea"/>
                <a:cs typeface="+mn-cs"/>
              </a:rPr>
              <a:t>e)İzin almadan özel güvenlik eğitim kurumu açma</a:t>
            </a:r>
            <a:endParaRPr kumimoji="0" lang="tr-TR" sz="2100" b="1" i="0" u="none" strike="noStrike" kern="0" cap="none" spc="0" normalizeH="0" baseline="0" noProof="0" dirty="0">
              <a:ln>
                <a:noFill/>
              </a:ln>
              <a:effectLst/>
              <a:uLnTx/>
              <a:uFillTx/>
              <a:latin typeface="+mn-lt"/>
              <a:ea typeface="+mn-ea"/>
              <a:cs typeface="+mn-cs"/>
            </a:endParaRPr>
          </a:p>
        </p:txBody>
      </p:sp>
    </p:spTree>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121920" y="224085"/>
            <a:ext cx="7193280" cy="3434786"/>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a:ln>
                  <a:noFill/>
                </a:ln>
                <a:solidFill>
                  <a:schemeClr val="tx1"/>
                </a:solidFill>
                <a:effectLst/>
                <a:uLnTx/>
                <a:uFillTx/>
                <a:latin typeface="+mn-lt"/>
                <a:ea typeface="+mn-ea"/>
                <a:cs typeface="+mn-cs"/>
              </a:rPr>
              <a:t>11-) Yabancıların Özel Güvenlik alanında Türkiye’de faaliyet gösterebilmesi ile ilgili olarak aşağıdakilerden hangisi yanlıştır?</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200" b="1" i="0" u="none" strike="noStrike" kern="0" cap="none" spc="0" normalizeH="0" baseline="0" noProof="0">
              <a:ln>
                <a:noFill/>
              </a:ln>
              <a:solidFill>
                <a:schemeClr val="tx1"/>
              </a:solidFill>
              <a:effectLst/>
              <a:uLnTx/>
              <a:uFillTx/>
              <a:latin typeface="+mn-lt"/>
              <a:ea typeface="+mn-ea"/>
              <a:cs typeface="+mn-cs"/>
            </a:endParaRP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a:ln>
                  <a:noFill/>
                </a:ln>
                <a:solidFill>
                  <a:schemeClr val="tx1"/>
                </a:solidFill>
                <a:effectLst/>
                <a:uLnTx/>
                <a:uFillTx/>
                <a:latin typeface="+mn-lt"/>
                <a:ea typeface="+mn-ea"/>
                <a:cs typeface="+mn-cs"/>
              </a:rPr>
              <a:t>a) Yabancı Şirketin Ülkesinde Türkiye Cumhuriyeti Vatandaşlarına aynı imkan tanınmalı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a:ln>
                  <a:noFill/>
                </a:ln>
                <a:solidFill>
                  <a:schemeClr val="tx1"/>
                </a:solidFill>
                <a:effectLst/>
                <a:uLnTx/>
                <a:uFillTx/>
                <a:latin typeface="+mn-lt"/>
                <a:ea typeface="+mn-ea"/>
                <a:cs typeface="+mn-cs"/>
              </a:rPr>
              <a:t>b) Yabancı kişiler Türkiye’de özel güvenlik alanında faaliyet gösteremezler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a:ln>
                  <a:noFill/>
                </a:ln>
                <a:solidFill>
                  <a:schemeClr val="tx1"/>
                </a:solidFill>
                <a:effectLst/>
                <a:uLnTx/>
                <a:uFillTx/>
                <a:latin typeface="+mn-lt"/>
                <a:ea typeface="+mn-ea"/>
                <a:cs typeface="+mn-cs"/>
              </a:rPr>
              <a:t>c) Mütekabiliyet esası geçerlidir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a:ln>
                  <a:noFill/>
                </a:ln>
                <a:solidFill>
                  <a:schemeClr val="tx1"/>
                </a:solidFill>
                <a:effectLst/>
                <a:uLnTx/>
                <a:uFillTx/>
                <a:latin typeface="+mn-lt"/>
                <a:ea typeface="+mn-ea"/>
                <a:cs typeface="+mn-cs"/>
              </a:rPr>
              <a:t>d) Dışişleri Bakanlığının görüşü alınır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a:ln>
                  <a:noFill/>
                </a:ln>
                <a:solidFill>
                  <a:schemeClr val="tx1"/>
                </a:solidFill>
                <a:effectLst/>
                <a:uLnTx/>
                <a:uFillTx/>
                <a:latin typeface="+mn-lt"/>
                <a:ea typeface="+mn-ea"/>
                <a:cs typeface="+mn-cs"/>
              </a:rPr>
              <a:t>e) Karşılılık olmalıdır</a:t>
            </a:r>
            <a:endParaRPr kumimoji="0" lang="tr-TR" sz="2200" b="1" i="0" u="none" strike="noStrike" kern="0" cap="none" spc="0" normalizeH="0" baseline="0" noProof="0" dirty="0">
              <a:ln>
                <a:noFill/>
              </a:ln>
              <a:solidFill>
                <a:schemeClr val="tx1"/>
              </a:solidFill>
              <a:effectLst/>
              <a:uLnTx/>
              <a:uFillTx/>
              <a:latin typeface="+mn-lt"/>
              <a:ea typeface="+mn-ea"/>
              <a:cs typeface="+mn-cs"/>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object 3"/>
          <p:cNvSpPr txBox="1"/>
          <p:nvPr/>
        </p:nvSpPr>
        <p:spPr>
          <a:xfrm>
            <a:off x="585766" y="449248"/>
            <a:ext cx="6357982" cy="3613810"/>
          </a:xfrm>
          <a:prstGeom prst="rect">
            <a:avLst/>
          </a:prstGeom>
        </p:spPr>
        <p:txBody>
          <a:bodyPr vert="horz" wrap="square" lIns="0" tIns="12700" rIns="0" bIns="0" rtlCol="0">
            <a:spAutoFit/>
          </a:bodyPr>
          <a:lstStyle/>
          <a:p>
            <a:pPr algn="just"/>
            <a:r>
              <a:rPr lang="tr-TR" b="1" dirty="0">
                <a:solidFill>
                  <a:srgbClr val="FF0000"/>
                </a:solidFill>
              </a:rPr>
              <a:t>Madde 3- HUKUKİ DAYANAK : </a:t>
            </a:r>
            <a:r>
              <a:rPr lang="tr-TR" b="1" dirty="0"/>
              <a:t>Bu Yönetmelik, 10/6/2004 tarihli ve 5188 sayılı Özel Güvenlik Hizmetlerine Dair Kanunun 26 </a:t>
            </a:r>
            <a:r>
              <a:rPr lang="tr-TR" b="1" dirty="0" err="1"/>
              <a:t>ncı</a:t>
            </a:r>
            <a:r>
              <a:rPr lang="tr-TR" b="1" dirty="0"/>
              <a:t> maddesine dayanılarak hazırlanmıştır.</a:t>
            </a:r>
          </a:p>
          <a:p>
            <a:pPr algn="just"/>
            <a:r>
              <a:rPr lang="tr-TR" b="1" dirty="0"/>
              <a:t> </a:t>
            </a:r>
          </a:p>
          <a:p>
            <a:pPr algn="just"/>
            <a:r>
              <a:rPr lang="tr-TR" b="1" dirty="0">
                <a:solidFill>
                  <a:srgbClr val="FF0000"/>
                </a:solidFill>
              </a:rPr>
              <a:t>Madde 4- TANIMLAR : </a:t>
            </a:r>
            <a:r>
              <a:rPr lang="tr-TR" b="1" dirty="0"/>
              <a:t>Bu yönetmelikte geçen; </a:t>
            </a:r>
          </a:p>
          <a:p>
            <a:pPr algn="just"/>
            <a:r>
              <a:rPr lang="tr-TR" b="1" dirty="0"/>
              <a:t>Kanun: 5188 sayılı Özel Güvenlik Hizmetlerine Dair Kanunu, </a:t>
            </a:r>
          </a:p>
          <a:p>
            <a:pPr algn="just"/>
            <a:r>
              <a:rPr lang="tr-TR" b="1" dirty="0"/>
              <a:t>Bakanlık: İçişleri Bakanlığı’nı, </a:t>
            </a:r>
          </a:p>
          <a:p>
            <a:pPr algn="just"/>
            <a:r>
              <a:rPr lang="tr-TR" b="1" dirty="0"/>
              <a:t>Komisyon: Her ilde vali yardımcısının başkanlığında, </a:t>
            </a:r>
          </a:p>
          <a:p>
            <a:pPr algn="just"/>
            <a:r>
              <a:rPr lang="tr-TR" b="1" dirty="0"/>
              <a:t>İl Emniyet Müdürlüğü, </a:t>
            </a:r>
          </a:p>
          <a:p>
            <a:pPr algn="just"/>
            <a:r>
              <a:rPr lang="tr-TR" b="1" dirty="0"/>
              <a:t>İl Jandarma Komutanlığı, </a:t>
            </a:r>
          </a:p>
          <a:p>
            <a:pPr algn="just"/>
            <a:r>
              <a:rPr lang="tr-TR" b="1" dirty="0"/>
              <a:t>Ticaret odası başkanlığı ve </a:t>
            </a:r>
          </a:p>
          <a:p>
            <a:pPr algn="just"/>
            <a:r>
              <a:rPr lang="tr-TR" b="1" dirty="0"/>
              <a:t>Sanayi odası başkanlığı temsilcilerinden</a:t>
            </a:r>
          </a:p>
          <a:p>
            <a:pPr algn="just"/>
            <a:r>
              <a:rPr lang="tr-TR" b="1" dirty="0"/>
              <a:t>oluşan özel güvenlik komisyonunu, </a:t>
            </a:r>
            <a:endParaRPr>
              <a:solidFill>
                <a:srgbClr val="FF0000"/>
              </a:solidFill>
              <a:latin typeface="Arial"/>
              <a:cs typeface="Arial"/>
            </a:endParaRPr>
          </a:p>
        </p:txBody>
      </p:sp>
    </p:spTree>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121920" y="224085"/>
            <a:ext cx="7193280" cy="3434786"/>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11-) Yabancıların Özel Güvenlik alanında Türkiye’de faaliyet gösterebilmesi ile ilgili olarak aşağıdakilerden hangisi yanlıştır?</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200" b="1" i="0" u="none" strike="noStrike" kern="0" cap="none" spc="0" normalizeH="0" baseline="0" noProof="0" dirty="0">
              <a:ln>
                <a:noFill/>
              </a:ln>
              <a:solidFill>
                <a:schemeClr val="tx1"/>
              </a:solidFill>
              <a:effectLst/>
              <a:uLnTx/>
              <a:uFillTx/>
              <a:latin typeface="+mn-lt"/>
              <a:ea typeface="+mn-ea"/>
              <a:cs typeface="+mn-cs"/>
            </a:endParaRP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a) Yabancı Şirketin Ülkesinde Türkiye Cumhuriyeti Vatandaşlarına aynı imkan tanınmalı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solidFill>
                  <a:srgbClr val="FF0000"/>
                </a:solidFill>
                <a:effectLst/>
                <a:uLnTx/>
                <a:uFillTx/>
                <a:latin typeface="+mn-lt"/>
                <a:ea typeface="+mn-ea"/>
                <a:cs typeface="+mn-cs"/>
              </a:rPr>
              <a:t>b) Yabancı kişiler Türkiye’de özel güvenlik alanında faaliyet gösteremezler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c) Mütekabiliyet esası geçerlidir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d) Dışişleri Bakanlığının görüşü alınır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e) Karşılılık olmalıdır</a:t>
            </a:r>
          </a:p>
        </p:txBody>
      </p:sp>
    </p:spTree>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304800" y="392148"/>
            <a:ext cx="7010400" cy="3323987"/>
          </a:xfrm>
          <a:prstGeom prst="rect">
            <a:avLst/>
          </a:prstGeom>
        </p:spPr>
        <p:txBody>
          <a:bodyPr wrap="square" lIns="0" tIns="0" rIns="0" bIns="0">
            <a:spAutoFit/>
          </a:bodyPr>
          <a:lstStyle/>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12-) Komisyon tarafından Özel Güvenliğin görev alanı olarak tanımlanmış bölgede Emniyet ve asayişle ilgili konularda asıl yetki …………………… cümlesini aşağıdakilerden hangisi tamamlar.? </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endParaRPr kumimoji="0" lang="tr-TR" sz="2400" b="1" i="0" u="none" strike="noStrike" kern="0" cap="none" spc="0" normalizeH="0" baseline="0" noProof="0" dirty="0">
              <a:ln>
                <a:noFill/>
              </a:ln>
              <a:solidFill>
                <a:schemeClr val="tx1"/>
              </a:solidFill>
              <a:effectLst/>
              <a:uLnTx/>
              <a:uFillTx/>
              <a:latin typeface="+mn-lt"/>
              <a:ea typeface="+mn-ea"/>
              <a:cs typeface="+mn-cs"/>
            </a:endParaRP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a) Özel kolluktadır</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b) Genel kolluktadır</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c) Polisindir</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d) Jandarmanındır</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e) Savcınındır</a:t>
            </a:r>
          </a:p>
        </p:txBody>
      </p:sp>
    </p:spTree>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304800" y="392148"/>
            <a:ext cx="7010400" cy="3323987"/>
          </a:xfrm>
          <a:prstGeom prst="rect">
            <a:avLst/>
          </a:prstGeom>
        </p:spPr>
        <p:txBody>
          <a:bodyPr wrap="square" lIns="0" tIns="0" rIns="0" bIns="0">
            <a:spAutoFit/>
          </a:bodyPr>
          <a:lstStyle/>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12-) Komisyon tarafından Özel Güvenliğin görev alanı olarak tanımlanmış bölgede Emniyet ve asayişle ilgili konularda asıl yetki …………………… cümlesini aşağıdakilerden hangisi tamamlar.? </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endParaRPr kumimoji="0" lang="tr-TR" sz="2400" b="1" i="0" u="none" strike="noStrike" kern="0" cap="none" spc="0" normalizeH="0" baseline="0" noProof="0" dirty="0">
              <a:ln>
                <a:noFill/>
              </a:ln>
              <a:solidFill>
                <a:schemeClr val="tx1"/>
              </a:solidFill>
              <a:effectLst/>
              <a:uLnTx/>
              <a:uFillTx/>
              <a:latin typeface="+mn-lt"/>
              <a:ea typeface="+mn-ea"/>
              <a:cs typeface="+mn-cs"/>
            </a:endParaRP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a) Özel kolluktadır</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400" b="1" i="0" u="none" strike="noStrike" kern="0" cap="none" spc="0" normalizeH="0" baseline="0" noProof="0" dirty="0">
                <a:ln>
                  <a:noFill/>
                </a:ln>
                <a:solidFill>
                  <a:srgbClr val="FF0000"/>
                </a:solidFill>
                <a:effectLst/>
                <a:uLnTx/>
                <a:uFillTx/>
                <a:latin typeface="+mn-lt"/>
                <a:ea typeface="+mn-ea"/>
                <a:cs typeface="+mn-cs"/>
              </a:rPr>
              <a:t>b) Genel kolluktadır</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c) Polisindir</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d) Jandarmanındır</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e) Savcınındır</a:t>
            </a:r>
          </a:p>
        </p:txBody>
      </p:sp>
    </p:spTree>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182880" y="721272"/>
            <a:ext cx="7132320" cy="2492990"/>
          </a:xfrm>
          <a:prstGeom prst="rect">
            <a:avLst/>
          </a:prstGeom>
        </p:spPr>
        <p:txBody>
          <a:bodyPr wrap="square" lIns="0" tIns="0" rIns="0" bIns="0">
            <a:spAutoFit/>
          </a:bodyPr>
          <a:lstStyle/>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13.Komisyon kendisine sunulan bir özel güvenlik talebini hangi açıdan incelemez ?</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endParaRPr kumimoji="0" lang="tr-TR" sz="2200" b="1" i="0" u="none" strike="noStrike" kern="0" cap="none" spc="0" normalizeH="0" baseline="0" noProof="0" dirty="0">
              <a:ln>
                <a:noFill/>
              </a:ln>
              <a:solidFill>
                <a:schemeClr val="tx1"/>
              </a:solidFill>
              <a:effectLst/>
              <a:uLnTx/>
              <a:uFillTx/>
              <a:latin typeface="+mn-lt"/>
              <a:ea typeface="+mn-ea"/>
              <a:cs typeface="+mn-cs"/>
            </a:endParaRP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a)Görevlendirilecek personel sayısı.	    </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b)Personelin niteliği.	                   </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c)Kullanılacak silah ve diğer  teçhizatın sayısı ve niteliği.</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d)Hizmet yapılacak olan alan	                  </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e)Hizmetin konusu</a:t>
            </a:r>
          </a:p>
        </p:txBody>
      </p:sp>
    </p:spTree>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182880" y="721272"/>
            <a:ext cx="7132320" cy="2492990"/>
          </a:xfrm>
          <a:prstGeom prst="rect">
            <a:avLst/>
          </a:prstGeom>
        </p:spPr>
        <p:txBody>
          <a:bodyPr wrap="square" lIns="0" tIns="0" rIns="0" bIns="0">
            <a:spAutoFit/>
          </a:bodyPr>
          <a:lstStyle/>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13.Komisyon kendisine sunulan bir özel güvenlik talebini hangi açıdan incelemez ?</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endParaRPr kumimoji="0" lang="tr-TR" sz="2200" b="1" i="0" u="none" strike="noStrike" kern="0" cap="none" spc="0" normalizeH="0" baseline="0" noProof="0" dirty="0">
              <a:ln>
                <a:noFill/>
              </a:ln>
              <a:solidFill>
                <a:schemeClr val="tx1"/>
              </a:solidFill>
              <a:effectLst/>
              <a:uLnTx/>
              <a:uFillTx/>
              <a:latin typeface="+mn-lt"/>
              <a:ea typeface="+mn-ea"/>
              <a:cs typeface="+mn-cs"/>
            </a:endParaRP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a)Görevlendirilecek personel sayısı.	    </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200" b="1" i="0" u="none" strike="noStrike" kern="0" cap="none" spc="0" normalizeH="0" baseline="0" noProof="0" dirty="0">
                <a:ln>
                  <a:noFill/>
                </a:ln>
                <a:solidFill>
                  <a:srgbClr val="FF0000"/>
                </a:solidFill>
                <a:effectLst/>
                <a:uLnTx/>
                <a:uFillTx/>
                <a:latin typeface="+mn-lt"/>
                <a:ea typeface="+mn-ea"/>
                <a:cs typeface="+mn-cs"/>
              </a:rPr>
              <a:t>b)Personelin niteliği.</a:t>
            </a:r>
            <a:r>
              <a:rPr kumimoji="0" lang="tr-TR" sz="2200" b="1" i="0" u="none" strike="noStrike" kern="0" cap="none" spc="0" normalizeH="0" baseline="0" noProof="0" dirty="0">
                <a:ln>
                  <a:noFill/>
                </a:ln>
                <a:solidFill>
                  <a:schemeClr val="tx1"/>
                </a:solidFill>
                <a:effectLst/>
                <a:uLnTx/>
                <a:uFillTx/>
                <a:latin typeface="+mn-lt"/>
                <a:ea typeface="+mn-ea"/>
                <a:cs typeface="+mn-cs"/>
              </a:rPr>
              <a:t>	                   </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c)Kullanılacak silah ve diğer  teçhizatın sayısı ve niteliği.</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d)Hizmet yapılacak olan alan	                  </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e)Hizmetin konusu</a:t>
            </a:r>
          </a:p>
        </p:txBody>
      </p:sp>
    </p:spTree>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806451" y="721272"/>
            <a:ext cx="6508750" cy="3323987"/>
          </a:xfrm>
          <a:prstGeom prst="rect">
            <a:avLst/>
          </a:prstGeom>
        </p:spPr>
        <p:txBody>
          <a:bodyPr wrap="square" lIns="0" tIns="0" rIns="0" bIns="0">
            <a:spAutoFit/>
          </a:bodyPr>
          <a:lstStyle/>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14-)Türk Ceza Kanununa göre bir kimseyi hukuka aykırı olarak bir yere gitmek veya bir yerde kalmak suretiyle alıkoyan Kamu görevlisinin işlediği suç hangisidir ?</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endParaRPr kumimoji="0" lang="tr-TR" sz="2400" b="1" i="0" u="none" strike="noStrike" kern="0" cap="none" spc="0" normalizeH="0" baseline="0" noProof="0" dirty="0">
              <a:ln>
                <a:noFill/>
              </a:ln>
              <a:solidFill>
                <a:schemeClr val="tx1"/>
              </a:solidFill>
              <a:effectLst/>
              <a:uLnTx/>
              <a:uFillTx/>
              <a:latin typeface="+mn-lt"/>
              <a:ea typeface="+mn-ea"/>
              <a:cs typeface="+mn-cs"/>
            </a:endParaRP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a) Kişiyi Hürriyetinden Yoksun Bırakma           </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b) İşkence</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c) Görevi Kötüye Kullanma 	                         </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d) İrtikap	    </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e) Eziyet</a:t>
            </a:r>
          </a:p>
        </p:txBody>
      </p:sp>
    </p:spTree>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806451" y="721272"/>
            <a:ext cx="6508750" cy="3323987"/>
          </a:xfrm>
          <a:prstGeom prst="rect">
            <a:avLst/>
          </a:prstGeom>
        </p:spPr>
        <p:txBody>
          <a:bodyPr wrap="square" lIns="0" tIns="0" rIns="0" bIns="0">
            <a:spAutoFit/>
          </a:bodyPr>
          <a:lstStyle/>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14-)Türk Ceza Kanununa göre bir kimseyi hukuka aykırı olarak bir yere gitmek veya bir yerde kalmak suretiyle alıkoyan Kamu görevlisinin işlediği suç hangisidir ?</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endParaRPr kumimoji="0" lang="tr-TR" sz="2400" b="1" i="0" u="none" strike="noStrike" kern="0" cap="none" spc="0" normalizeH="0" baseline="0" noProof="0" dirty="0">
              <a:ln>
                <a:noFill/>
              </a:ln>
              <a:solidFill>
                <a:schemeClr val="tx1"/>
              </a:solidFill>
              <a:effectLst/>
              <a:uLnTx/>
              <a:uFillTx/>
              <a:latin typeface="+mn-lt"/>
              <a:ea typeface="+mn-ea"/>
              <a:cs typeface="+mn-cs"/>
            </a:endParaRP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400" b="1" i="0" u="none" strike="noStrike" kern="0" cap="none" spc="0" normalizeH="0" baseline="0" noProof="0" dirty="0">
                <a:ln>
                  <a:noFill/>
                </a:ln>
                <a:solidFill>
                  <a:srgbClr val="FF0000"/>
                </a:solidFill>
                <a:effectLst/>
                <a:uLnTx/>
                <a:uFillTx/>
                <a:latin typeface="+mn-lt"/>
                <a:ea typeface="+mn-ea"/>
                <a:cs typeface="+mn-cs"/>
              </a:rPr>
              <a:t>a) Kişiyi Hürriyetinden Yoksun Bırakma           </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b) İşkence</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c) Görevi Kötüye Kullanma 	                         </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d) İrtikap	    </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e) Eziyet</a:t>
            </a:r>
          </a:p>
        </p:txBody>
      </p:sp>
    </p:spTree>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514328" y="350132"/>
            <a:ext cx="6508750" cy="2617640"/>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100" b="1" i="0" u="none" strike="noStrike" kern="0" cap="none" spc="0" normalizeH="0" baseline="0" noProof="0">
                <a:ln>
                  <a:noFill/>
                </a:ln>
                <a:solidFill>
                  <a:schemeClr val="tx1"/>
                </a:solidFill>
                <a:effectLst/>
                <a:uLnTx/>
                <a:uFillTx/>
                <a:latin typeface="+mn-lt"/>
                <a:ea typeface="+mn-ea"/>
                <a:cs typeface="+mn-cs"/>
              </a:rPr>
              <a:t>15-)Acil bir toplantı amacıyla görevlendirilen bir Özel güvenlik şirketi yapacağı  koruma ve güvenlik hizmetini  ne kadar süre içerisinde hangi merciye bildirir.?.</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100" b="1" i="0" u="none" strike="noStrike" kern="0" cap="none" spc="0" normalizeH="0" baseline="0" noProof="0">
              <a:ln>
                <a:noFill/>
              </a:ln>
              <a:solidFill>
                <a:schemeClr val="tx1"/>
              </a:solidFill>
              <a:effectLst/>
              <a:uLnTx/>
              <a:uFillTx/>
              <a:latin typeface="+mn-lt"/>
              <a:ea typeface="+mn-ea"/>
              <a:cs typeface="+mn-cs"/>
            </a:endParaRP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100" b="1" i="0" u="none" strike="noStrike" kern="0" cap="none" spc="0" normalizeH="0" baseline="0" noProof="0">
                <a:ln>
                  <a:noFill/>
                </a:ln>
                <a:solidFill>
                  <a:schemeClr val="tx1"/>
                </a:solidFill>
                <a:effectLst/>
                <a:uLnTx/>
                <a:uFillTx/>
                <a:latin typeface="+mn-lt"/>
                <a:ea typeface="+mn-ea"/>
                <a:cs typeface="+mn-cs"/>
              </a:rPr>
              <a:t>a) 48 saat içerisinde Valiliğe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100" b="1" i="0" u="none" strike="noStrike" kern="0" cap="none" spc="0" normalizeH="0" baseline="0" noProof="0">
                <a:ln>
                  <a:noFill/>
                </a:ln>
                <a:solidFill>
                  <a:schemeClr val="tx1"/>
                </a:solidFill>
                <a:effectLst/>
                <a:uLnTx/>
                <a:uFillTx/>
                <a:latin typeface="+mn-lt"/>
                <a:ea typeface="+mn-ea"/>
                <a:cs typeface="+mn-cs"/>
              </a:rPr>
              <a:t>b) 24 saat içerisinde Valiliğe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100" b="1" i="0" u="none" strike="noStrike" kern="0" cap="none" spc="0" normalizeH="0" baseline="0" noProof="0">
                <a:ln>
                  <a:noFill/>
                </a:ln>
                <a:solidFill>
                  <a:schemeClr val="tx1"/>
                </a:solidFill>
                <a:effectLst/>
                <a:uLnTx/>
                <a:uFillTx/>
                <a:latin typeface="+mn-lt"/>
                <a:ea typeface="+mn-ea"/>
                <a:cs typeface="+mn-cs"/>
              </a:rPr>
              <a:t>c) Hizmete başladığı günün mesai bitimine kadar Valiliğe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100" b="1" i="0" u="none" strike="noStrike" kern="0" cap="none" spc="0" normalizeH="0" baseline="0" noProof="0">
                <a:ln>
                  <a:noFill/>
                </a:ln>
                <a:solidFill>
                  <a:schemeClr val="tx1"/>
                </a:solidFill>
                <a:effectLst/>
                <a:uLnTx/>
                <a:uFillTx/>
                <a:latin typeface="+mn-lt"/>
                <a:ea typeface="+mn-ea"/>
                <a:cs typeface="+mn-cs"/>
              </a:rPr>
              <a:t>d) 48 saat içerisinde İl Emniyet müdürlüğüne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100" b="1" i="0" u="none" strike="noStrike" kern="0" cap="none" spc="0" normalizeH="0" baseline="0" noProof="0">
                <a:ln>
                  <a:noFill/>
                </a:ln>
                <a:solidFill>
                  <a:schemeClr val="tx1"/>
                </a:solidFill>
                <a:effectLst/>
                <a:uLnTx/>
                <a:uFillTx/>
                <a:latin typeface="+mn-lt"/>
                <a:ea typeface="+mn-ea"/>
                <a:cs typeface="+mn-cs"/>
              </a:rPr>
              <a:t>e) 24 saat içerisinde  İl Emniyet müdürlüğüne</a:t>
            </a:r>
            <a:endParaRPr kumimoji="0" lang="tr-TR" sz="2100" b="1" i="0" u="none" strike="noStrike" kern="0" cap="none" spc="0" normalizeH="0" baseline="0" noProof="0" dirty="0">
              <a:ln>
                <a:noFill/>
              </a:ln>
              <a:solidFill>
                <a:schemeClr val="tx1"/>
              </a:solidFill>
              <a:effectLst/>
              <a:uLnTx/>
              <a:uFillTx/>
              <a:latin typeface="+mn-lt"/>
              <a:ea typeface="+mn-ea"/>
              <a:cs typeface="+mn-cs"/>
            </a:endParaRPr>
          </a:p>
        </p:txBody>
      </p:sp>
    </p:spTree>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514328" y="350132"/>
            <a:ext cx="6508750" cy="2617640"/>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100" b="1" i="0" u="none" strike="noStrike" kern="0" cap="none" spc="0" normalizeH="0" baseline="0" noProof="0" dirty="0">
                <a:ln>
                  <a:noFill/>
                </a:ln>
                <a:solidFill>
                  <a:schemeClr val="tx1"/>
                </a:solidFill>
                <a:effectLst/>
                <a:uLnTx/>
                <a:uFillTx/>
                <a:latin typeface="+mn-lt"/>
                <a:ea typeface="+mn-ea"/>
                <a:cs typeface="+mn-cs"/>
              </a:rPr>
              <a:t>15-)Acil bir toplantı amacıyla görevlendirilen bir Özel güvenlik şirketi yapacağı  koruma ve güvenlik hizmetini  ne kadar süre içerisinde hangi </a:t>
            </a:r>
            <a:r>
              <a:rPr kumimoji="0" lang="tr-TR" sz="2100" b="1" i="0" u="none" strike="noStrike" kern="0" cap="none" spc="0" normalizeH="0" baseline="0" noProof="0" dirty="0" err="1">
                <a:ln>
                  <a:noFill/>
                </a:ln>
                <a:solidFill>
                  <a:schemeClr val="tx1"/>
                </a:solidFill>
                <a:effectLst/>
                <a:uLnTx/>
                <a:uFillTx/>
                <a:latin typeface="+mn-lt"/>
                <a:ea typeface="+mn-ea"/>
                <a:cs typeface="+mn-cs"/>
              </a:rPr>
              <a:t>merciye</a:t>
            </a:r>
            <a:r>
              <a:rPr kumimoji="0" lang="tr-TR" sz="2100" b="1" i="0" u="none" strike="noStrike" kern="0" cap="none" spc="0" normalizeH="0" baseline="0" noProof="0" dirty="0">
                <a:ln>
                  <a:noFill/>
                </a:ln>
                <a:solidFill>
                  <a:schemeClr val="tx1"/>
                </a:solidFill>
                <a:effectLst/>
                <a:uLnTx/>
                <a:uFillTx/>
                <a:latin typeface="+mn-lt"/>
                <a:ea typeface="+mn-ea"/>
                <a:cs typeface="+mn-cs"/>
              </a:rPr>
              <a:t> bildirir.?.</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100" b="1" i="0" u="none" strike="noStrike" kern="0" cap="none" spc="0" normalizeH="0" baseline="0" noProof="0" dirty="0">
              <a:ln>
                <a:noFill/>
              </a:ln>
              <a:solidFill>
                <a:schemeClr val="tx1"/>
              </a:solidFill>
              <a:effectLst/>
              <a:uLnTx/>
              <a:uFillTx/>
              <a:latin typeface="+mn-lt"/>
              <a:ea typeface="+mn-ea"/>
              <a:cs typeface="+mn-cs"/>
            </a:endParaRP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100" b="1" i="0" u="none" strike="noStrike" kern="0" cap="none" spc="0" normalizeH="0" baseline="0" noProof="0" dirty="0">
                <a:ln>
                  <a:noFill/>
                </a:ln>
                <a:solidFill>
                  <a:srgbClr val="FF0000"/>
                </a:solidFill>
                <a:effectLst/>
                <a:uLnTx/>
                <a:uFillTx/>
                <a:latin typeface="+mn-lt"/>
                <a:ea typeface="+mn-ea"/>
                <a:cs typeface="+mn-cs"/>
              </a:rPr>
              <a:t>a) 48 saat içerisinde Valiliğe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100" b="1" i="0" u="none" strike="noStrike" kern="0" cap="none" spc="0" normalizeH="0" baseline="0" noProof="0" dirty="0">
                <a:ln>
                  <a:noFill/>
                </a:ln>
                <a:solidFill>
                  <a:schemeClr val="tx1"/>
                </a:solidFill>
                <a:effectLst/>
                <a:uLnTx/>
                <a:uFillTx/>
                <a:latin typeface="+mn-lt"/>
                <a:ea typeface="+mn-ea"/>
                <a:cs typeface="+mn-cs"/>
              </a:rPr>
              <a:t>b) 24 saat içerisinde Valiliğe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100" b="1" i="0" u="none" strike="noStrike" kern="0" cap="none" spc="0" normalizeH="0" baseline="0" noProof="0" dirty="0">
                <a:ln>
                  <a:noFill/>
                </a:ln>
                <a:solidFill>
                  <a:schemeClr val="tx1"/>
                </a:solidFill>
                <a:effectLst/>
                <a:uLnTx/>
                <a:uFillTx/>
                <a:latin typeface="+mn-lt"/>
                <a:ea typeface="+mn-ea"/>
                <a:cs typeface="+mn-cs"/>
              </a:rPr>
              <a:t>c) Hizmete başladığı günün mesai bitimine kadar Valiliğe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100" b="1" i="0" u="none" strike="noStrike" kern="0" cap="none" spc="0" normalizeH="0" baseline="0" noProof="0" dirty="0">
                <a:ln>
                  <a:noFill/>
                </a:ln>
                <a:solidFill>
                  <a:schemeClr val="tx1"/>
                </a:solidFill>
                <a:effectLst/>
                <a:uLnTx/>
                <a:uFillTx/>
                <a:latin typeface="+mn-lt"/>
                <a:ea typeface="+mn-ea"/>
                <a:cs typeface="+mn-cs"/>
              </a:rPr>
              <a:t>d) 48 saat içerisinde İl Emniyet müdürlüğüne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100" b="1" i="0" u="none" strike="noStrike" kern="0" cap="none" spc="0" normalizeH="0" baseline="0" noProof="0" dirty="0">
                <a:ln>
                  <a:noFill/>
                </a:ln>
                <a:solidFill>
                  <a:schemeClr val="tx1"/>
                </a:solidFill>
                <a:effectLst/>
                <a:uLnTx/>
                <a:uFillTx/>
                <a:latin typeface="+mn-lt"/>
                <a:ea typeface="+mn-ea"/>
                <a:cs typeface="+mn-cs"/>
              </a:rPr>
              <a:t>e) 24 saat içerisinde  İl Emniyet müdürlüğüne</a:t>
            </a:r>
          </a:p>
        </p:txBody>
      </p:sp>
    </p:spTree>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304800" y="336127"/>
            <a:ext cx="7010400" cy="4265783"/>
          </a:xfrm>
          <a:prstGeom prst="rect">
            <a:avLst/>
          </a:prstGeom>
        </p:spPr>
        <p:txBody>
          <a:bodyPr wrap="square" lIns="0" tIns="0" rIns="0" bIns="0">
            <a:spAutoFit/>
          </a:bodyPr>
          <a:lstStyle/>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800" b="1" i="0" u="none" strike="noStrike" kern="0" cap="none" spc="0" normalizeH="0" baseline="0" noProof="0" dirty="0">
                <a:ln>
                  <a:noFill/>
                </a:ln>
                <a:solidFill>
                  <a:schemeClr val="tx1"/>
                </a:solidFill>
                <a:effectLst/>
                <a:uLnTx/>
                <a:uFillTx/>
                <a:latin typeface="+mn-lt"/>
                <a:ea typeface="+mn-ea"/>
                <a:cs typeface="+mn-cs"/>
              </a:rPr>
              <a:t>16-)5188 sayılı yasaya göre Koruma ve güvenlik hizmetini yerine getirecek  personelin bulundurulabilecek veya taşınabilecek silah ve teçhizatın azami miktarını ve niteliğini kim belirlemeye yetkilidir?</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endParaRPr kumimoji="0" lang="tr-TR" sz="2800" b="1" i="0" u="none" strike="noStrike" kern="0" cap="none" spc="0" normalizeH="0" baseline="0" noProof="0" dirty="0">
              <a:ln>
                <a:noFill/>
              </a:ln>
              <a:solidFill>
                <a:schemeClr val="tx1"/>
              </a:solidFill>
              <a:effectLst/>
              <a:uLnTx/>
              <a:uFillTx/>
              <a:latin typeface="+mn-lt"/>
              <a:ea typeface="+mn-ea"/>
              <a:cs typeface="+mn-cs"/>
            </a:endParaRP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800" b="1" i="0" u="none" strike="noStrike" kern="0" cap="none" spc="0" normalizeH="0" baseline="0" noProof="0" dirty="0">
                <a:ln>
                  <a:noFill/>
                </a:ln>
                <a:solidFill>
                  <a:schemeClr val="tx1"/>
                </a:solidFill>
                <a:effectLst/>
                <a:uLnTx/>
                <a:uFillTx/>
                <a:latin typeface="+mn-lt"/>
                <a:ea typeface="+mn-ea"/>
                <a:cs typeface="+mn-cs"/>
              </a:rPr>
              <a:t>a) Vali                      </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800" b="1" i="0" u="none" strike="noStrike" kern="0" cap="none" spc="0" normalizeH="0" baseline="0" noProof="0" dirty="0">
                <a:ln>
                  <a:noFill/>
                </a:ln>
                <a:solidFill>
                  <a:schemeClr val="tx1"/>
                </a:solidFill>
                <a:effectLst/>
                <a:uLnTx/>
                <a:uFillTx/>
                <a:latin typeface="+mn-lt"/>
                <a:ea typeface="+mn-ea"/>
                <a:cs typeface="+mn-cs"/>
              </a:rPr>
              <a:t>b) Vali Yardımcısı </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800" b="1" i="0" u="none" strike="noStrike" kern="0" cap="none" spc="0" normalizeH="0" baseline="0" noProof="0" dirty="0">
                <a:ln>
                  <a:noFill/>
                </a:ln>
                <a:solidFill>
                  <a:schemeClr val="tx1"/>
                </a:solidFill>
                <a:effectLst/>
                <a:uLnTx/>
                <a:uFillTx/>
                <a:latin typeface="+mn-lt"/>
                <a:ea typeface="+mn-ea"/>
                <a:cs typeface="+mn-cs"/>
              </a:rPr>
              <a:t>c) Özel Güvenlik Komisyonu                                                         </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800" b="1" i="0" u="none" strike="noStrike" kern="0" cap="none" spc="0" normalizeH="0" baseline="0" noProof="0" dirty="0">
                <a:ln>
                  <a:noFill/>
                </a:ln>
                <a:solidFill>
                  <a:schemeClr val="tx1"/>
                </a:solidFill>
                <a:effectLst/>
                <a:uLnTx/>
                <a:uFillTx/>
                <a:latin typeface="+mn-lt"/>
                <a:ea typeface="+mn-ea"/>
                <a:cs typeface="+mn-cs"/>
              </a:rPr>
              <a:t>d) İçişleri Bakanlığı</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800" b="1" i="0" u="none" strike="noStrike" kern="0" cap="none" spc="0" normalizeH="0" baseline="0" noProof="0" dirty="0">
                <a:ln>
                  <a:noFill/>
                </a:ln>
                <a:solidFill>
                  <a:schemeClr val="tx1"/>
                </a:solidFill>
                <a:effectLst/>
                <a:uLnTx/>
                <a:uFillTx/>
                <a:latin typeface="+mn-lt"/>
                <a:ea typeface="+mn-ea"/>
                <a:cs typeface="+mn-cs"/>
              </a:rPr>
              <a:t>e) İl Emniyet Müdürü</a:t>
            </a:r>
            <a:r>
              <a:rPr kumimoji="0" lang="tr-TR" sz="2800" b="0" i="0" u="none" strike="noStrike" kern="0" cap="none" spc="0" normalizeH="0" baseline="0" noProof="0" dirty="0">
                <a:ln>
                  <a:noFill/>
                </a:ln>
                <a:solidFill>
                  <a:schemeClr val="tx1"/>
                </a:solidFill>
                <a:effectLst/>
                <a:uLnTx/>
                <a:uFillTx/>
                <a:latin typeface="+mn-lt"/>
                <a:ea typeface="+mn-ea"/>
                <a:cs typeface="+mn-cs"/>
              </a:rPr>
              <a:t> </a:t>
            </a: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object 3"/>
          <p:cNvSpPr txBox="1"/>
          <p:nvPr/>
        </p:nvSpPr>
        <p:spPr>
          <a:xfrm>
            <a:off x="585766" y="449248"/>
            <a:ext cx="6357982" cy="3613810"/>
          </a:xfrm>
          <a:prstGeom prst="rect">
            <a:avLst/>
          </a:prstGeom>
        </p:spPr>
        <p:txBody>
          <a:bodyPr vert="horz" wrap="square" lIns="0" tIns="12700" rIns="0" bIns="0" rtlCol="0">
            <a:spAutoFit/>
          </a:bodyPr>
          <a:lstStyle/>
          <a:p>
            <a:r>
              <a:rPr lang="tr-TR" b="1" dirty="0">
                <a:solidFill>
                  <a:srgbClr val="FF0000"/>
                </a:solidFill>
              </a:rPr>
              <a:t>Merkezi Sınav Komisyonu: </a:t>
            </a:r>
            <a:r>
              <a:rPr lang="tr-TR" b="1" dirty="0"/>
              <a:t>Özel güvenlik eğitimi sonunda yapılacak olan yazılı ve uygulamalı sınavları yürütmek üzere, Bakanlıkça belirlenecek bir mülki idare amirinin başkanlığında bir üyesi Jandarma Genel Komutanlığından olmak üzere beş kişiden oluşan komisyonu, </a:t>
            </a:r>
          </a:p>
          <a:p>
            <a:r>
              <a:rPr lang="tr-TR" dirty="0">
                <a:solidFill>
                  <a:srgbClr val="FF0000"/>
                </a:solidFill>
              </a:rPr>
              <a:t>Uygulamalı Sınav Komisyonu: </a:t>
            </a:r>
            <a:r>
              <a:rPr lang="tr-TR" dirty="0"/>
              <a:t>Özel güvenlik eğitimi sonunda illerde yapılacak olan uygulamalı sınavları yürütmek üzere, vali tarafından oluşturulacak en az 3 kişiden müteşekkil komisyonu veya komisyonları, </a:t>
            </a:r>
          </a:p>
          <a:p>
            <a:r>
              <a:rPr lang="tr-TR" b="1" dirty="0">
                <a:solidFill>
                  <a:srgbClr val="FF0000"/>
                </a:solidFill>
              </a:rPr>
              <a:t>Özel güvenlik birimi:</a:t>
            </a:r>
            <a:r>
              <a:rPr lang="tr-TR" b="1" i="1" dirty="0"/>
              <a:t>Bir kurum veya kuruluşun güvenliğini sağlamak üzere, kendi bünyesinde kurulan birimi, </a:t>
            </a:r>
          </a:p>
          <a:p>
            <a:r>
              <a:rPr lang="tr-TR" b="1" dirty="0">
                <a:solidFill>
                  <a:srgbClr val="FF0000"/>
                </a:solidFill>
              </a:rPr>
              <a:t>Özel güvenlik şirketi:</a:t>
            </a:r>
            <a:r>
              <a:rPr lang="tr-TR" b="1" dirty="0"/>
              <a:t> Türk Ticaret Kanunu’na göre kurulan ve üçüncü kişilere koruma ve güvenlik hizmeti veren şirketleri, </a:t>
            </a:r>
            <a:endParaRPr>
              <a:solidFill>
                <a:srgbClr val="FF0000"/>
              </a:solidFill>
              <a:latin typeface="Arial"/>
              <a:cs typeface="Arial"/>
            </a:endParaRPr>
          </a:p>
        </p:txBody>
      </p:sp>
    </p:spTree>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304800" y="336127"/>
            <a:ext cx="7010400" cy="4265783"/>
          </a:xfrm>
          <a:prstGeom prst="rect">
            <a:avLst/>
          </a:prstGeom>
        </p:spPr>
        <p:txBody>
          <a:bodyPr wrap="square" lIns="0" tIns="0" rIns="0" bIns="0">
            <a:spAutoFit/>
          </a:bodyPr>
          <a:lstStyle/>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800" b="1" i="0" u="none" strike="noStrike" kern="0" cap="none" spc="0" normalizeH="0" baseline="0" noProof="0" dirty="0">
                <a:ln>
                  <a:noFill/>
                </a:ln>
                <a:solidFill>
                  <a:schemeClr val="tx1"/>
                </a:solidFill>
                <a:effectLst/>
                <a:uLnTx/>
                <a:uFillTx/>
                <a:latin typeface="+mn-lt"/>
                <a:ea typeface="+mn-ea"/>
                <a:cs typeface="+mn-cs"/>
              </a:rPr>
              <a:t>16-)5188 sayılı yasaya göre Koruma ve güvenlik hizmetini yerine getirecek  personelin bulundurulabilecek veya taşınabilecek silah ve teçhizatın azami miktarını ve niteliğini kim belirlemeye yetkilidir?</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endParaRPr kumimoji="0" lang="tr-TR" sz="2800" b="1" i="0" u="none" strike="noStrike" kern="0" cap="none" spc="0" normalizeH="0" baseline="0" noProof="0" dirty="0">
              <a:ln>
                <a:noFill/>
              </a:ln>
              <a:solidFill>
                <a:schemeClr val="tx1"/>
              </a:solidFill>
              <a:effectLst/>
              <a:uLnTx/>
              <a:uFillTx/>
              <a:latin typeface="+mn-lt"/>
              <a:ea typeface="+mn-ea"/>
              <a:cs typeface="+mn-cs"/>
            </a:endParaRP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800" b="1" i="0" u="none" strike="noStrike" kern="0" cap="none" spc="0" normalizeH="0" baseline="0" noProof="0" dirty="0">
                <a:ln>
                  <a:noFill/>
                </a:ln>
                <a:solidFill>
                  <a:schemeClr val="tx1"/>
                </a:solidFill>
                <a:effectLst/>
                <a:uLnTx/>
                <a:uFillTx/>
                <a:latin typeface="+mn-lt"/>
                <a:ea typeface="+mn-ea"/>
                <a:cs typeface="+mn-cs"/>
              </a:rPr>
              <a:t>a) Vali                      </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800" b="1" i="0" u="none" strike="noStrike" kern="0" cap="none" spc="0" normalizeH="0" baseline="0" noProof="0" dirty="0">
                <a:ln>
                  <a:noFill/>
                </a:ln>
                <a:solidFill>
                  <a:schemeClr val="tx1"/>
                </a:solidFill>
                <a:effectLst/>
                <a:uLnTx/>
                <a:uFillTx/>
                <a:latin typeface="+mn-lt"/>
                <a:ea typeface="+mn-ea"/>
                <a:cs typeface="+mn-cs"/>
              </a:rPr>
              <a:t>b) Vali Yardımcısı </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800" b="1" i="0" u="none" strike="noStrike" kern="0" cap="none" spc="0" normalizeH="0" baseline="0" noProof="0" dirty="0">
                <a:ln>
                  <a:noFill/>
                </a:ln>
                <a:solidFill>
                  <a:srgbClr val="FF0000"/>
                </a:solidFill>
                <a:effectLst/>
                <a:uLnTx/>
                <a:uFillTx/>
                <a:latin typeface="+mn-lt"/>
                <a:ea typeface="+mn-ea"/>
                <a:cs typeface="+mn-cs"/>
              </a:rPr>
              <a:t>c) Özel Güvenlik Komisyonu                                                         </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800" b="1" i="0" u="none" strike="noStrike" kern="0" cap="none" spc="0" normalizeH="0" baseline="0" noProof="0" dirty="0">
                <a:ln>
                  <a:noFill/>
                </a:ln>
                <a:solidFill>
                  <a:schemeClr val="tx1"/>
                </a:solidFill>
                <a:effectLst/>
                <a:uLnTx/>
                <a:uFillTx/>
                <a:latin typeface="+mn-lt"/>
                <a:ea typeface="+mn-ea"/>
                <a:cs typeface="+mn-cs"/>
              </a:rPr>
              <a:t>d) İçişleri Bakanlığı</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800" b="1" i="0" u="none" strike="noStrike" kern="0" cap="none" spc="0" normalizeH="0" baseline="0" noProof="0" dirty="0">
                <a:ln>
                  <a:noFill/>
                </a:ln>
                <a:solidFill>
                  <a:schemeClr val="tx1"/>
                </a:solidFill>
                <a:effectLst/>
                <a:uLnTx/>
                <a:uFillTx/>
                <a:latin typeface="+mn-lt"/>
                <a:ea typeface="+mn-ea"/>
                <a:cs typeface="+mn-cs"/>
              </a:rPr>
              <a:t>e) İl Emniyet Müdürü</a:t>
            </a:r>
            <a:r>
              <a:rPr kumimoji="0" lang="tr-TR" sz="2800" b="0" i="0" u="none" strike="noStrike" kern="0" cap="none" spc="0" normalizeH="0" baseline="0" noProof="0" dirty="0">
                <a:ln>
                  <a:noFill/>
                </a:ln>
                <a:solidFill>
                  <a:schemeClr val="tx1"/>
                </a:solidFill>
                <a:effectLst/>
                <a:uLnTx/>
                <a:uFillTx/>
                <a:latin typeface="+mn-lt"/>
                <a:ea typeface="+mn-ea"/>
                <a:cs typeface="+mn-cs"/>
              </a:rPr>
              <a:t> </a:t>
            </a:r>
          </a:p>
        </p:txBody>
      </p:sp>
    </p:spTree>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243840" y="560211"/>
            <a:ext cx="7071360" cy="3351687"/>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effectLst/>
                <a:uLnTx/>
                <a:uFillTx/>
                <a:latin typeface="+mn-lt"/>
                <a:ea typeface="+mn-ea"/>
                <a:cs typeface="+mn-cs"/>
              </a:rPr>
              <a:t>17-)Türkiye’de  Özel güvenlik anlayışının temeli 1981 yılında 2495 sayılı kanun ile atılmıştır. Bu kanunu yürürlükten kaldıran   ve halen yürürlükte olan  5188 sayılı Özel Güvenlik hizmetlerine dair kanun hangi tarihte yürürlüğe girmiştir? </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200" b="1" i="0" u="none" strike="noStrike" kern="0" cap="none" spc="0" normalizeH="0" baseline="0" noProof="0" dirty="0">
              <a:ln>
                <a:noFill/>
              </a:ln>
              <a:effectLst/>
              <a:uLnTx/>
              <a:uFillTx/>
              <a:latin typeface="+mn-lt"/>
              <a:ea typeface="+mn-ea"/>
              <a:cs typeface="+mn-cs"/>
            </a:endParaRPr>
          </a:p>
          <a:p>
            <a:pPr marL="397181" marR="0" lvl="0" indent="-397181"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effectLst/>
                <a:uLnTx/>
                <a:uFillTx/>
                <a:latin typeface="+mn-lt"/>
                <a:ea typeface="+mn-ea"/>
                <a:cs typeface="+mn-cs"/>
              </a:rPr>
              <a:t>a- 2002 </a:t>
            </a:r>
          </a:p>
          <a:p>
            <a:pPr marL="397181" marR="0" lvl="0" indent="-397181"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effectLst/>
                <a:uLnTx/>
                <a:uFillTx/>
                <a:latin typeface="+mn-lt"/>
                <a:ea typeface="+mn-ea"/>
                <a:cs typeface="+mn-cs"/>
              </a:rPr>
              <a:t>b- 2003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effectLst/>
                <a:uLnTx/>
                <a:uFillTx/>
                <a:latin typeface="+mn-lt"/>
                <a:ea typeface="+mn-ea"/>
                <a:cs typeface="+mn-cs"/>
              </a:rPr>
              <a:t>C- 2004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effectLst/>
                <a:uLnTx/>
                <a:uFillTx/>
                <a:latin typeface="+mn-lt"/>
                <a:ea typeface="+mn-ea"/>
                <a:cs typeface="+mn-cs"/>
              </a:rPr>
              <a:t>d- 2005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effectLst/>
                <a:uLnTx/>
                <a:uFillTx/>
                <a:latin typeface="+mn-lt"/>
                <a:ea typeface="+mn-ea"/>
                <a:cs typeface="+mn-cs"/>
              </a:rPr>
              <a:t>e- 2006</a:t>
            </a:r>
          </a:p>
        </p:txBody>
      </p:sp>
    </p:spTree>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243840" y="560211"/>
            <a:ext cx="7071360" cy="3351687"/>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effectLst/>
                <a:uLnTx/>
                <a:uFillTx/>
                <a:latin typeface="+mn-lt"/>
                <a:ea typeface="+mn-ea"/>
                <a:cs typeface="+mn-cs"/>
              </a:rPr>
              <a:t>17-)Türkiye’de  Özel güvenlik anlayışının temeli 1981 yılında 2495 sayılı kanun ile atılmıştır. Bu kanunu yürürlükten kaldıran   ve halen yürürlükte olan  5188 sayılı Özel Güvenlik hizmetlerine dair kanun hangi tarihte yürürlüğe girmiştir? </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200" b="1" i="0" u="none" strike="noStrike" kern="0" cap="none" spc="0" normalizeH="0" baseline="0" noProof="0" dirty="0">
              <a:ln>
                <a:noFill/>
              </a:ln>
              <a:effectLst/>
              <a:uLnTx/>
              <a:uFillTx/>
              <a:latin typeface="+mn-lt"/>
              <a:ea typeface="+mn-ea"/>
              <a:cs typeface="+mn-cs"/>
            </a:endParaRPr>
          </a:p>
          <a:p>
            <a:pPr marL="397181" marR="0" lvl="0" indent="-397181"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effectLst/>
                <a:uLnTx/>
                <a:uFillTx/>
                <a:latin typeface="+mn-lt"/>
                <a:ea typeface="+mn-ea"/>
                <a:cs typeface="+mn-cs"/>
              </a:rPr>
              <a:t>a- 2002 </a:t>
            </a:r>
          </a:p>
          <a:p>
            <a:pPr marL="397181" marR="0" lvl="0" indent="-397181"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effectLst/>
                <a:uLnTx/>
                <a:uFillTx/>
                <a:latin typeface="+mn-lt"/>
                <a:ea typeface="+mn-ea"/>
                <a:cs typeface="+mn-cs"/>
              </a:rPr>
              <a:t>b- 2003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solidFill>
                  <a:srgbClr val="FF0000"/>
                </a:solidFill>
                <a:effectLst/>
                <a:uLnTx/>
                <a:uFillTx/>
                <a:latin typeface="+mn-lt"/>
                <a:ea typeface="+mn-ea"/>
                <a:cs typeface="+mn-cs"/>
              </a:rPr>
              <a:t>C- 2004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effectLst/>
                <a:uLnTx/>
                <a:uFillTx/>
                <a:latin typeface="+mn-lt"/>
                <a:ea typeface="+mn-ea"/>
                <a:cs typeface="+mn-cs"/>
              </a:rPr>
              <a:t>d- 2005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effectLst/>
                <a:uLnTx/>
                <a:uFillTx/>
                <a:latin typeface="+mn-lt"/>
                <a:ea typeface="+mn-ea"/>
                <a:cs typeface="+mn-cs"/>
              </a:rPr>
              <a:t>e- 2006</a:t>
            </a:r>
          </a:p>
        </p:txBody>
      </p:sp>
    </p:spTree>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357190" y="280106"/>
            <a:ext cx="6800872" cy="3323987"/>
          </a:xfrm>
          <a:prstGeom prst="rect">
            <a:avLst/>
          </a:prstGeom>
        </p:spPr>
        <p:txBody>
          <a:bodyPr wrap="square" lIns="0" tIns="0" rIns="0" bIns="0">
            <a:spAutoFit/>
          </a:bodyPr>
          <a:lstStyle/>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400" b="1" i="0" u="none" strike="noStrike" kern="0" cap="none" spc="0" normalizeH="0" baseline="0" noProof="0" dirty="0">
                <a:ln>
                  <a:noFill/>
                </a:ln>
                <a:effectLst/>
                <a:uLnTx/>
                <a:uFillTx/>
                <a:latin typeface="+mn-lt"/>
                <a:ea typeface="+mn-ea"/>
                <a:cs typeface="+mn-cs"/>
              </a:rPr>
              <a:t>18-)Kamu güvenliğinin sağlanması yönünden 5442 sayılı İl idaresi kanunundaki yetkilerin kullanılması sırasında Özel güvenlik görevlileri kimlerin emirlerini yerine getirmekle yükümlüdür .?</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endParaRPr kumimoji="0" lang="tr-TR" sz="2400" b="1" i="0" u="none" strike="noStrike" kern="0" cap="none" spc="0" normalizeH="0" baseline="0" noProof="0" dirty="0">
              <a:ln>
                <a:noFill/>
              </a:ln>
              <a:effectLst/>
              <a:uLnTx/>
              <a:uFillTx/>
              <a:latin typeface="+mn-lt"/>
              <a:ea typeface="+mn-ea"/>
              <a:cs typeface="+mn-cs"/>
            </a:endParaRP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400" b="1" i="0" u="none" strike="noStrike" kern="0" cap="none" spc="0" normalizeH="0" baseline="0" noProof="0" dirty="0">
                <a:ln>
                  <a:noFill/>
                </a:ln>
                <a:effectLst/>
                <a:uLnTx/>
                <a:uFillTx/>
                <a:latin typeface="+mn-lt"/>
                <a:ea typeface="+mn-ea"/>
                <a:cs typeface="+mn-cs"/>
              </a:rPr>
              <a:t>a) Polis ve Askerin                                                      </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400" b="1" i="0" u="none" strike="noStrike" kern="0" cap="none" spc="0" normalizeH="0" baseline="0" noProof="0" dirty="0">
                <a:ln>
                  <a:noFill/>
                </a:ln>
                <a:effectLst/>
                <a:uLnTx/>
                <a:uFillTx/>
                <a:latin typeface="+mn-lt"/>
                <a:ea typeface="+mn-ea"/>
                <a:cs typeface="+mn-cs"/>
              </a:rPr>
              <a:t>b) Jandarmanın                  </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400" b="1" i="0" u="none" strike="noStrike" kern="0" cap="none" spc="0" normalizeH="0" baseline="0" noProof="0" dirty="0">
                <a:ln>
                  <a:noFill/>
                </a:ln>
                <a:effectLst/>
                <a:uLnTx/>
                <a:uFillTx/>
                <a:latin typeface="+mn-lt"/>
                <a:ea typeface="+mn-ea"/>
                <a:cs typeface="+mn-cs"/>
              </a:rPr>
              <a:t>c) </a:t>
            </a:r>
            <a:r>
              <a:rPr kumimoji="0" lang="tr-TR" sz="2400" b="1" i="0" u="none" strike="noStrike" kern="0" cap="none" spc="0" normalizeH="0" baseline="0" noProof="0" dirty="0" err="1">
                <a:ln>
                  <a:noFill/>
                </a:ln>
                <a:effectLst/>
                <a:uLnTx/>
                <a:uFillTx/>
                <a:latin typeface="+mn-lt"/>
                <a:ea typeface="+mn-ea"/>
                <a:cs typeface="+mn-cs"/>
              </a:rPr>
              <a:t>C.Savcısının</a:t>
            </a:r>
            <a:endParaRPr kumimoji="0" lang="tr-TR" sz="2400" b="1" i="0" u="none" strike="noStrike" kern="0" cap="none" spc="0" normalizeH="0" baseline="0" noProof="0" dirty="0">
              <a:ln>
                <a:noFill/>
              </a:ln>
              <a:effectLst/>
              <a:uLnTx/>
              <a:uFillTx/>
              <a:latin typeface="+mn-lt"/>
              <a:ea typeface="+mn-ea"/>
              <a:cs typeface="+mn-cs"/>
            </a:endParaRP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400" b="1" i="0" u="none" strike="noStrike" kern="0" cap="none" spc="0" normalizeH="0" baseline="0" noProof="0" dirty="0">
                <a:ln>
                  <a:noFill/>
                </a:ln>
                <a:effectLst/>
                <a:uLnTx/>
                <a:uFillTx/>
                <a:latin typeface="+mn-lt"/>
                <a:ea typeface="+mn-ea"/>
                <a:cs typeface="+mn-cs"/>
              </a:rPr>
              <a:t>d) İl genel meclisinin ve Belediye meclisinin                                       </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400" b="1" i="0" u="none" strike="noStrike" kern="0" cap="none" spc="0" normalizeH="0" baseline="0" noProof="0" dirty="0">
                <a:ln>
                  <a:noFill/>
                </a:ln>
                <a:effectLst/>
                <a:uLnTx/>
                <a:uFillTx/>
                <a:latin typeface="+mn-lt"/>
                <a:ea typeface="+mn-ea"/>
                <a:cs typeface="+mn-cs"/>
              </a:rPr>
              <a:t>e) Mülki idare Amiri ve Genel kolluk amirinin</a:t>
            </a:r>
            <a:endParaRPr kumimoji="0" lang="tr-TR" sz="2400" b="0" i="0" u="none" strike="noStrike" kern="0" cap="none" spc="0" normalizeH="0" baseline="0" noProof="0" dirty="0">
              <a:ln>
                <a:noFill/>
              </a:ln>
              <a:effectLst/>
              <a:uLnTx/>
              <a:uFillTx/>
              <a:latin typeface="+mn-lt"/>
              <a:ea typeface="+mn-ea"/>
              <a:cs typeface="+mn-cs"/>
            </a:endParaRPr>
          </a:p>
        </p:txBody>
      </p:sp>
    </p:spTree>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357190" y="280106"/>
            <a:ext cx="6800872" cy="3323987"/>
          </a:xfrm>
          <a:prstGeom prst="rect">
            <a:avLst/>
          </a:prstGeom>
        </p:spPr>
        <p:txBody>
          <a:bodyPr wrap="square" lIns="0" tIns="0" rIns="0" bIns="0">
            <a:spAutoFit/>
          </a:bodyPr>
          <a:lstStyle/>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400" b="1" i="0" u="none" strike="noStrike" kern="0" cap="none" spc="0" normalizeH="0" baseline="0" noProof="0" dirty="0">
                <a:ln>
                  <a:noFill/>
                </a:ln>
                <a:effectLst/>
                <a:uLnTx/>
                <a:uFillTx/>
                <a:latin typeface="+mn-lt"/>
                <a:ea typeface="+mn-ea"/>
                <a:cs typeface="+mn-cs"/>
              </a:rPr>
              <a:t>18-)Kamu güvenliğinin sağlanması yönünden 5442 sayılı İl idaresi kanunundaki yetkilerin kullanılması sırasında Özel güvenlik görevlileri kimlerin emirlerini yerine getirmekle yükümlüdür .?</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endParaRPr kumimoji="0" lang="tr-TR" sz="2400" b="1" i="0" u="none" strike="noStrike" kern="0" cap="none" spc="0" normalizeH="0" baseline="0" noProof="0" dirty="0">
              <a:ln>
                <a:noFill/>
              </a:ln>
              <a:effectLst/>
              <a:uLnTx/>
              <a:uFillTx/>
              <a:latin typeface="+mn-lt"/>
              <a:ea typeface="+mn-ea"/>
              <a:cs typeface="+mn-cs"/>
            </a:endParaRP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400" b="1" i="0" u="none" strike="noStrike" kern="0" cap="none" spc="0" normalizeH="0" baseline="0" noProof="0" dirty="0">
                <a:ln>
                  <a:noFill/>
                </a:ln>
                <a:effectLst/>
                <a:uLnTx/>
                <a:uFillTx/>
                <a:latin typeface="+mn-lt"/>
                <a:ea typeface="+mn-ea"/>
                <a:cs typeface="+mn-cs"/>
              </a:rPr>
              <a:t>a) Polis ve Askerin                                                      </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400" b="1" i="0" u="none" strike="noStrike" kern="0" cap="none" spc="0" normalizeH="0" baseline="0" noProof="0" dirty="0">
                <a:ln>
                  <a:noFill/>
                </a:ln>
                <a:effectLst/>
                <a:uLnTx/>
                <a:uFillTx/>
                <a:latin typeface="+mn-lt"/>
                <a:ea typeface="+mn-ea"/>
                <a:cs typeface="+mn-cs"/>
              </a:rPr>
              <a:t>b) Jandarmanın                  </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400" b="1" i="0" u="none" strike="noStrike" kern="0" cap="none" spc="0" normalizeH="0" baseline="0" noProof="0" dirty="0">
                <a:ln>
                  <a:noFill/>
                </a:ln>
                <a:effectLst/>
                <a:uLnTx/>
                <a:uFillTx/>
                <a:latin typeface="+mn-lt"/>
                <a:ea typeface="+mn-ea"/>
                <a:cs typeface="+mn-cs"/>
              </a:rPr>
              <a:t>c) C.Savcısının</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400" b="1" i="0" u="none" strike="noStrike" kern="0" cap="none" spc="0" normalizeH="0" baseline="0" noProof="0" dirty="0">
                <a:ln>
                  <a:noFill/>
                </a:ln>
                <a:effectLst/>
                <a:uLnTx/>
                <a:uFillTx/>
                <a:latin typeface="+mn-lt"/>
                <a:ea typeface="+mn-ea"/>
                <a:cs typeface="+mn-cs"/>
              </a:rPr>
              <a:t>d) İl genel meclisinin ve Belediye meclisinin                                       </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400" b="1" i="0" u="none" strike="noStrike" kern="0" cap="none" spc="0" normalizeH="0" baseline="0" noProof="0" dirty="0">
                <a:ln>
                  <a:noFill/>
                </a:ln>
                <a:solidFill>
                  <a:srgbClr val="FF0000"/>
                </a:solidFill>
                <a:effectLst/>
                <a:uLnTx/>
                <a:uFillTx/>
                <a:latin typeface="+mn-lt"/>
                <a:ea typeface="+mn-ea"/>
                <a:cs typeface="+mn-cs"/>
              </a:rPr>
              <a:t>e) Mülki idare Amiri ve Genel kolluk amirinin</a:t>
            </a:r>
            <a:endParaRPr kumimoji="0" lang="tr-TR" sz="2400" b="0" i="0" u="none" strike="noStrike" kern="0" cap="none" spc="0" normalizeH="0" baseline="0" noProof="0" dirty="0">
              <a:ln>
                <a:noFill/>
              </a:ln>
              <a:solidFill>
                <a:srgbClr val="FF0000"/>
              </a:solidFill>
              <a:effectLst/>
              <a:uLnTx/>
              <a:uFillTx/>
              <a:latin typeface="+mn-lt"/>
              <a:ea typeface="+mn-ea"/>
              <a:cs typeface="+mn-cs"/>
            </a:endParaRPr>
          </a:p>
        </p:txBody>
      </p:sp>
    </p:spTree>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371452" y="306372"/>
            <a:ext cx="6372244" cy="2409890"/>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300" b="1" i="0" u="none" strike="noStrike" kern="0" cap="none" spc="0" normalizeH="0" baseline="0" noProof="0">
                <a:ln>
                  <a:noFill/>
                </a:ln>
                <a:solidFill>
                  <a:schemeClr val="tx1"/>
                </a:solidFill>
                <a:effectLst/>
                <a:uLnTx/>
                <a:uFillTx/>
                <a:latin typeface="+mn-lt"/>
                <a:ea typeface="+mn-ea"/>
                <a:cs typeface="+mn-cs"/>
              </a:rPr>
              <a:t>19-Özel Güvenlik Komisyonunun başkanı kimdir?</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1800" b="1" i="0" u="none" strike="noStrike" kern="0" cap="none" spc="0" normalizeH="0" baseline="0" noProof="0">
              <a:ln>
                <a:noFill/>
              </a:ln>
              <a:solidFill>
                <a:schemeClr val="tx1"/>
              </a:solidFill>
              <a:effectLst/>
              <a:uLnTx/>
              <a:uFillTx/>
              <a:latin typeface="+mn-lt"/>
              <a:ea typeface="+mn-ea"/>
              <a:cs typeface="+mn-cs"/>
            </a:endParaRP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1800" b="1" i="0" u="none" strike="noStrike" kern="0" cap="none" spc="0" normalizeH="0" baseline="0" noProof="0">
              <a:ln>
                <a:noFill/>
              </a:ln>
              <a:solidFill>
                <a:schemeClr val="tx1"/>
              </a:solidFill>
              <a:effectLst/>
              <a:uLnTx/>
              <a:uFillTx/>
              <a:latin typeface="+mn-lt"/>
              <a:ea typeface="+mn-ea"/>
              <a:cs typeface="+mn-cs"/>
            </a:endParaRP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300" b="1" i="0" u="none" strike="noStrike" kern="0" cap="none" spc="0" normalizeH="0" baseline="0" noProof="0">
                <a:ln>
                  <a:noFill/>
                </a:ln>
                <a:solidFill>
                  <a:schemeClr val="tx1"/>
                </a:solidFill>
                <a:effectLst/>
                <a:uLnTx/>
                <a:uFillTx/>
                <a:latin typeface="+mn-lt"/>
                <a:ea typeface="+mn-ea"/>
                <a:cs typeface="+mn-cs"/>
              </a:rPr>
              <a:t>a)İl Jandarma Komutanı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300" b="1" i="0" u="none" strike="noStrike" kern="0" cap="none" spc="0" normalizeH="0" baseline="0" noProof="0">
                <a:ln>
                  <a:noFill/>
                </a:ln>
                <a:solidFill>
                  <a:schemeClr val="tx1"/>
                </a:solidFill>
                <a:effectLst/>
                <a:uLnTx/>
                <a:uFillTx/>
                <a:latin typeface="+mn-lt"/>
                <a:ea typeface="+mn-ea"/>
                <a:cs typeface="+mn-cs"/>
              </a:rPr>
              <a:t>b)Vali Yardımcısı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300" b="1" i="0" u="none" strike="noStrike" kern="0" cap="none" spc="0" normalizeH="0" baseline="0" noProof="0">
                <a:ln>
                  <a:noFill/>
                </a:ln>
                <a:solidFill>
                  <a:schemeClr val="tx1"/>
                </a:solidFill>
                <a:effectLst/>
                <a:uLnTx/>
                <a:uFillTx/>
                <a:latin typeface="+mn-lt"/>
                <a:ea typeface="+mn-ea"/>
                <a:cs typeface="+mn-cs"/>
              </a:rPr>
              <a:t>c)İl Emniyet Müdürü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300" b="1" i="0" u="none" strike="noStrike" kern="0" cap="none" spc="0" normalizeH="0" baseline="0" noProof="0">
                <a:ln>
                  <a:noFill/>
                </a:ln>
                <a:solidFill>
                  <a:schemeClr val="tx1"/>
                </a:solidFill>
                <a:effectLst/>
                <a:uLnTx/>
                <a:uFillTx/>
                <a:latin typeface="+mn-lt"/>
                <a:ea typeface="+mn-ea"/>
                <a:cs typeface="+mn-cs"/>
              </a:rPr>
              <a:t>d)Vali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300" b="1" i="0" u="none" strike="noStrike" kern="0" cap="none" spc="0" normalizeH="0" baseline="0" noProof="0">
                <a:ln>
                  <a:noFill/>
                </a:ln>
                <a:solidFill>
                  <a:schemeClr val="tx1"/>
                </a:solidFill>
                <a:effectLst/>
                <a:uLnTx/>
                <a:uFillTx/>
                <a:latin typeface="+mn-lt"/>
                <a:ea typeface="+mn-ea"/>
                <a:cs typeface="+mn-cs"/>
              </a:rPr>
              <a:t>e)Sanayi Odası Başkanı </a:t>
            </a:r>
            <a:endParaRPr kumimoji="0" lang="tr-TR" sz="2300" b="1" i="0" u="none" strike="noStrike" kern="0" cap="none" spc="0" normalizeH="0" baseline="0" noProof="0" dirty="0">
              <a:ln>
                <a:noFill/>
              </a:ln>
              <a:solidFill>
                <a:schemeClr val="tx1"/>
              </a:solidFill>
              <a:effectLst/>
              <a:uLnTx/>
              <a:uFillTx/>
              <a:latin typeface="+mn-lt"/>
              <a:ea typeface="+mn-ea"/>
              <a:cs typeface="+mn-cs"/>
            </a:endParaRPr>
          </a:p>
        </p:txBody>
      </p:sp>
    </p:spTree>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371452" y="306372"/>
            <a:ext cx="6372244" cy="2409890"/>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300" b="1" i="0" u="none" strike="noStrike" kern="0" cap="none" spc="0" normalizeH="0" baseline="0" noProof="0" dirty="0">
                <a:ln>
                  <a:noFill/>
                </a:ln>
                <a:solidFill>
                  <a:schemeClr val="tx1"/>
                </a:solidFill>
                <a:effectLst/>
                <a:uLnTx/>
                <a:uFillTx/>
                <a:latin typeface="+mn-lt"/>
                <a:ea typeface="+mn-ea"/>
                <a:cs typeface="+mn-cs"/>
              </a:rPr>
              <a:t>19-Özel Güvenlik Komisyonunun başkanı kimdir?</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1800" b="1" i="0" u="none" strike="noStrike" kern="0" cap="none" spc="0" normalizeH="0" baseline="0" noProof="0" dirty="0">
              <a:ln>
                <a:noFill/>
              </a:ln>
              <a:solidFill>
                <a:schemeClr val="tx1"/>
              </a:solidFill>
              <a:effectLst/>
              <a:uLnTx/>
              <a:uFillTx/>
              <a:latin typeface="+mn-lt"/>
              <a:ea typeface="+mn-ea"/>
              <a:cs typeface="+mn-cs"/>
            </a:endParaRP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1800" b="1" i="0" u="none" strike="noStrike" kern="0" cap="none" spc="0" normalizeH="0" baseline="0" noProof="0" dirty="0">
              <a:ln>
                <a:noFill/>
              </a:ln>
              <a:solidFill>
                <a:schemeClr val="tx1"/>
              </a:solidFill>
              <a:effectLst/>
              <a:uLnTx/>
              <a:uFillTx/>
              <a:latin typeface="+mn-lt"/>
              <a:ea typeface="+mn-ea"/>
              <a:cs typeface="+mn-cs"/>
            </a:endParaRP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300" b="1" i="0" u="none" strike="noStrike" kern="0" cap="none" spc="0" normalizeH="0" baseline="0" noProof="0" dirty="0">
                <a:ln>
                  <a:noFill/>
                </a:ln>
                <a:solidFill>
                  <a:schemeClr val="tx1"/>
                </a:solidFill>
                <a:effectLst/>
                <a:uLnTx/>
                <a:uFillTx/>
                <a:latin typeface="+mn-lt"/>
                <a:ea typeface="+mn-ea"/>
                <a:cs typeface="+mn-cs"/>
              </a:rPr>
              <a:t>a)İl Jandarma Komutanı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300" b="1" i="0" u="none" strike="noStrike" kern="0" cap="none" spc="0" normalizeH="0" baseline="0" noProof="0" dirty="0">
                <a:ln>
                  <a:noFill/>
                </a:ln>
                <a:solidFill>
                  <a:srgbClr val="FF0000"/>
                </a:solidFill>
                <a:effectLst/>
                <a:uLnTx/>
                <a:uFillTx/>
                <a:latin typeface="+mn-lt"/>
                <a:ea typeface="+mn-ea"/>
                <a:cs typeface="+mn-cs"/>
              </a:rPr>
              <a:t>b)Vali Yardımcısı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300" b="1" i="0" u="none" strike="noStrike" kern="0" cap="none" spc="0" normalizeH="0" baseline="0" noProof="0" dirty="0">
                <a:ln>
                  <a:noFill/>
                </a:ln>
                <a:solidFill>
                  <a:schemeClr val="tx1"/>
                </a:solidFill>
                <a:effectLst/>
                <a:uLnTx/>
                <a:uFillTx/>
                <a:latin typeface="+mn-lt"/>
                <a:ea typeface="+mn-ea"/>
                <a:cs typeface="+mn-cs"/>
              </a:rPr>
              <a:t>c)İl Emniyet Müdürü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300" b="1" i="0" u="none" strike="noStrike" kern="0" cap="none" spc="0" normalizeH="0" baseline="0" noProof="0" dirty="0">
                <a:ln>
                  <a:noFill/>
                </a:ln>
                <a:solidFill>
                  <a:schemeClr val="tx1"/>
                </a:solidFill>
                <a:effectLst/>
                <a:uLnTx/>
                <a:uFillTx/>
                <a:latin typeface="+mn-lt"/>
                <a:ea typeface="+mn-ea"/>
                <a:cs typeface="+mn-cs"/>
              </a:rPr>
              <a:t>d)Vali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300" b="1" i="0" u="none" strike="noStrike" kern="0" cap="none" spc="0" normalizeH="0" baseline="0" noProof="0" dirty="0">
                <a:ln>
                  <a:noFill/>
                </a:ln>
                <a:solidFill>
                  <a:schemeClr val="tx1"/>
                </a:solidFill>
                <a:effectLst/>
                <a:uLnTx/>
                <a:uFillTx/>
                <a:latin typeface="+mn-lt"/>
                <a:ea typeface="+mn-ea"/>
                <a:cs typeface="+mn-cs"/>
              </a:rPr>
              <a:t>e)Sanayi Odası Başkanı </a:t>
            </a:r>
          </a:p>
        </p:txBody>
      </p:sp>
    </p:spTree>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585766" y="350132"/>
            <a:ext cx="6508750" cy="2991588"/>
          </a:xfrm>
          <a:prstGeom prst="rect">
            <a:avLst/>
          </a:prstGeom>
        </p:spPr>
        <p:txBody>
          <a:bodyPr wrap="square" lIns="0" tIns="0" rIns="0" bIns="0">
            <a:spAutoFit/>
          </a:bodyPr>
          <a:lstStyle/>
          <a:p>
            <a:pPr marL="470733" marR="0" lvl="0" indent="-470733"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20-5188 sayılı yasaya göre Özel </a:t>
            </a:r>
            <a:r>
              <a:rPr kumimoji="0" lang="tr-TR" sz="2400" b="1" i="0" u="none" strike="noStrike" kern="0" cap="none" spc="0" normalizeH="0" baseline="0" noProof="0" dirty="0" err="1">
                <a:ln>
                  <a:noFill/>
                </a:ln>
                <a:solidFill>
                  <a:schemeClr val="tx1"/>
                </a:solidFill>
                <a:effectLst/>
                <a:uLnTx/>
                <a:uFillTx/>
                <a:latin typeface="+mn-lt"/>
                <a:ea typeface="+mn-ea"/>
                <a:cs typeface="+mn-cs"/>
              </a:rPr>
              <a:t>Güv</a:t>
            </a:r>
            <a:r>
              <a:rPr kumimoji="0" lang="tr-TR" sz="2400" b="1" i="0" u="none" strike="noStrike" kern="0" cap="none" spc="0" normalizeH="0" baseline="0" noProof="0" dirty="0">
                <a:ln>
                  <a:noFill/>
                </a:ln>
                <a:solidFill>
                  <a:schemeClr val="tx1"/>
                </a:solidFill>
                <a:effectLst/>
                <a:uLnTx/>
                <a:uFillTx/>
                <a:latin typeface="+mn-lt"/>
                <a:ea typeface="+mn-ea"/>
                <a:cs typeface="+mn-cs"/>
              </a:rPr>
              <a:t>. Şirketlerini</a:t>
            </a:r>
          </a:p>
          <a:p>
            <a:pPr marL="470733" marR="0" lvl="0" indent="-470733"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Özel </a:t>
            </a:r>
            <a:r>
              <a:rPr kumimoji="0" lang="tr-TR" sz="2400" b="1" i="0" u="none" strike="noStrike" kern="0" cap="none" spc="0" normalizeH="0" baseline="0" noProof="0" dirty="0" err="1">
                <a:ln>
                  <a:noFill/>
                </a:ln>
                <a:solidFill>
                  <a:schemeClr val="tx1"/>
                </a:solidFill>
                <a:effectLst/>
                <a:uLnTx/>
                <a:uFillTx/>
                <a:latin typeface="+mn-lt"/>
                <a:ea typeface="+mn-ea"/>
                <a:cs typeface="+mn-cs"/>
              </a:rPr>
              <a:t>Güv</a:t>
            </a:r>
            <a:r>
              <a:rPr kumimoji="0" lang="tr-TR" sz="2400" b="1" i="0" u="none" strike="noStrike" kern="0" cap="none" spc="0" normalizeH="0" baseline="0" noProof="0" dirty="0">
                <a:ln>
                  <a:noFill/>
                </a:ln>
                <a:solidFill>
                  <a:schemeClr val="tx1"/>
                </a:solidFill>
                <a:effectLst/>
                <a:uLnTx/>
                <a:uFillTx/>
                <a:latin typeface="+mn-lt"/>
                <a:ea typeface="+mn-ea"/>
                <a:cs typeface="+mn-cs"/>
              </a:rPr>
              <a:t>. Eğitim kurumlarını aşağıdakilerden</a:t>
            </a:r>
          </a:p>
          <a:p>
            <a:pPr marL="470733" marR="0" lvl="0" indent="-470733"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hangisi denetlemeye yetkilidir?</a:t>
            </a:r>
          </a:p>
          <a:p>
            <a:pPr marL="470733" marR="0" lvl="0" indent="-470733"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 </a:t>
            </a:r>
          </a:p>
          <a:p>
            <a:pPr marL="470733" marR="0" lvl="0" indent="-470733"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a)Sadece İçişleri Bakanlığı                </a:t>
            </a:r>
          </a:p>
          <a:p>
            <a:pPr marL="470733" marR="0" lvl="0" indent="-470733"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b)Sadece Valilikler</a:t>
            </a:r>
          </a:p>
          <a:p>
            <a:pPr marL="470733" marR="0" lvl="0" indent="-470733"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c)İçişleri Bakanlığı –Özel </a:t>
            </a:r>
            <a:r>
              <a:rPr kumimoji="0" lang="tr-TR" sz="2400" b="1" i="0" u="none" strike="noStrike" kern="0" cap="none" spc="0" normalizeH="0" baseline="0" noProof="0" dirty="0" err="1">
                <a:ln>
                  <a:noFill/>
                </a:ln>
                <a:solidFill>
                  <a:schemeClr val="tx1"/>
                </a:solidFill>
                <a:effectLst/>
                <a:uLnTx/>
                <a:uFillTx/>
                <a:latin typeface="+mn-lt"/>
                <a:ea typeface="+mn-ea"/>
                <a:cs typeface="+mn-cs"/>
              </a:rPr>
              <a:t>güv</a:t>
            </a:r>
            <a:r>
              <a:rPr kumimoji="0" lang="tr-TR" sz="2400" b="1" i="0" u="none" strike="noStrike" kern="0" cap="none" spc="0" normalizeH="0" baseline="0" noProof="0" dirty="0">
                <a:ln>
                  <a:noFill/>
                </a:ln>
                <a:solidFill>
                  <a:schemeClr val="tx1"/>
                </a:solidFill>
                <a:effectLst/>
                <a:uLnTx/>
                <a:uFillTx/>
                <a:latin typeface="+mn-lt"/>
                <a:ea typeface="+mn-ea"/>
                <a:cs typeface="+mn-cs"/>
              </a:rPr>
              <a:t> komisyonu                          </a:t>
            </a:r>
          </a:p>
          <a:p>
            <a:pPr marL="470733" marR="0" lvl="0" indent="-470733"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d)İçişleri Bakanlığı - Valilikler </a:t>
            </a:r>
          </a:p>
          <a:p>
            <a:pPr marL="470733" marR="0" lvl="0" indent="-470733"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e)İçişleri Bakanlığı- Emniyet Müdürlükleri</a:t>
            </a:r>
          </a:p>
        </p:txBody>
      </p:sp>
    </p:spTree>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585766" y="350132"/>
            <a:ext cx="6508750" cy="2991588"/>
          </a:xfrm>
          <a:prstGeom prst="rect">
            <a:avLst/>
          </a:prstGeom>
        </p:spPr>
        <p:txBody>
          <a:bodyPr wrap="square" lIns="0" tIns="0" rIns="0" bIns="0">
            <a:spAutoFit/>
          </a:bodyPr>
          <a:lstStyle/>
          <a:p>
            <a:pPr marL="470733" marR="0" lvl="0" indent="-470733"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20-5188 sayılı yasaya göre Özel </a:t>
            </a:r>
            <a:r>
              <a:rPr kumimoji="0" lang="tr-TR" sz="2400" b="1" i="0" u="none" strike="noStrike" kern="0" cap="none" spc="0" normalizeH="0" baseline="0" noProof="0" dirty="0" err="1">
                <a:ln>
                  <a:noFill/>
                </a:ln>
                <a:solidFill>
                  <a:schemeClr val="tx1"/>
                </a:solidFill>
                <a:effectLst/>
                <a:uLnTx/>
                <a:uFillTx/>
                <a:latin typeface="+mn-lt"/>
                <a:ea typeface="+mn-ea"/>
                <a:cs typeface="+mn-cs"/>
              </a:rPr>
              <a:t>Güv</a:t>
            </a:r>
            <a:r>
              <a:rPr kumimoji="0" lang="tr-TR" sz="2400" b="1" i="0" u="none" strike="noStrike" kern="0" cap="none" spc="0" normalizeH="0" baseline="0" noProof="0" dirty="0">
                <a:ln>
                  <a:noFill/>
                </a:ln>
                <a:solidFill>
                  <a:schemeClr val="tx1"/>
                </a:solidFill>
                <a:effectLst/>
                <a:uLnTx/>
                <a:uFillTx/>
                <a:latin typeface="+mn-lt"/>
                <a:ea typeface="+mn-ea"/>
                <a:cs typeface="+mn-cs"/>
              </a:rPr>
              <a:t>. Şirketlerini</a:t>
            </a:r>
          </a:p>
          <a:p>
            <a:pPr marL="470733" marR="0" lvl="0" indent="-470733"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Özel </a:t>
            </a:r>
            <a:r>
              <a:rPr kumimoji="0" lang="tr-TR" sz="2400" b="1" i="0" u="none" strike="noStrike" kern="0" cap="none" spc="0" normalizeH="0" baseline="0" noProof="0" dirty="0" err="1">
                <a:ln>
                  <a:noFill/>
                </a:ln>
                <a:solidFill>
                  <a:schemeClr val="tx1"/>
                </a:solidFill>
                <a:effectLst/>
                <a:uLnTx/>
                <a:uFillTx/>
                <a:latin typeface="+mn-lt"/>
                <a:ea typeface="+mn-ea"/>
                <a:cs typeface="+mn-cs"/>
              </a:rPr>
              <a:t>Güv</a:t>
            </a:r>
            <a:r>
              <a:rPr kumimoji="0" lang="tr-TR" sz="2400" b="1" i="0" u="none" strike="noStrike" kern="0" cap="none" spc="0" normalizeH="0" baseline="0" noProof="0" dirty="0">
                <a:ln>
                  <a:noFill/>
                </a:ln>
                <a:solidFill>
                  <a:schemeClr val="tx1"/>
                </a:solidFill>
                <a:effectLst/>
                <a:uLnTx/>
                <a:uFillTx/>
                <a:latin typeface="+mn-lt"/>
                <a:ea typeface="+mn-ea"/>
                <a:cs typeface="+mn-cs"/>
              </a:rPr>
              <a:t>. Eğitim kurumlarını aşağıdakilerden</a:t>
            </a:r>
          </a:p>
          <a:p>
            <a:pPr marL="470733" marR="0" lvl="0" indent="-470733"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hangisi denetlemeye yetkilidir?</a:t>
            </a:r>
          </a:p>
          <a:p>
            <a:pPr marL="470733" marR="0" lvl="0" indent="-470733"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 </a:t>
            </a:r>
          </a:p>
          <a:p>
            <a:pPr marL="470733" marR="0" lvl="0" indent="-470733"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a)Sadece İçişleri Bakanlığı                </a:t>
            </a:r>
          </a:p>
          <a:p>
            <a:pPr marL="470733" marR="0" lvl="0" indent="-470733"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b)Sadece Valilikler</a:t>
            </a:r>
          </a:p>
          <a:p>
            <a:pPr marL="470733" marR="0" lvl="0" indent="-470733"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c)İçişleri Bakanlığı –Özel </a:t>
            </a:r>
            <a:r>
              <a:rPr kumimoji="0" lang="tr-TR" sz="2400" b="1" i="0" u="none" strike="noStrike" kern="0" cap="none" spc="0" normalizeH="0" baseline="0" noProof="0" dirty="0" err="1">
                <a:ln>
                  <a:noFill/>
                </a:ln>
                <a:solidFill>
                  <a:schemeClr val="tx1"/>
                </a:solidFill>
                <a:effectLst/>
                <a:uLnTx/>
                <a:uFillTx/>
                <a:latin typeface="+mn-lt"/>
                <a:ea typeface="+mn-ea"/>
                <a:cs typeface="+mn-cs"/>
              </a:rPr>
              <a:t>güv</a:t>
            </a:r>
            <a:r>
              <a:rPr kumimoji="0" lang="tr-TR" sz="2400" b="1" i="0" u="none" strike="noStrike" kern="0" cap="none" spc="0" normalizeH="0" baseline="0" noProof="0" dirty="0">
                <a:ln>
                  <a:noFill/>
                </a:ln>
                <a:solidFill>
                  <a:schemeClr val="tx1"/>
                </a:solidFill>
                <a:effectLst/>
                <a:uLnTx/>
                <a:uFillTx/>
                <a:latin typeface="+mn-lt"/>
                <a:ea typeface="+mn-ea"/>
                <a:cs typeface="+mn-cs"/>
              </a:rPr>
              <a:t> komisyonu                          </a:t>
            </a:r>
          </a:p>
          <a:p>
            <a:pPr marL="470733" marR="0" lvl="0" indent="-470733"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rgbClr val="FF0000"/>
                </a:solidFill>
                <a:effectLst/>
                <a:uLnTx/>
                <a:uFillTx/>
                <a:latin typeface="+mn-lt"/>
                <a:ea typeface="+mn-ea"/>
                <a:cs typeface="+mn-cs"/>
              </a:rPr>
              <a:t>d)İçişleri Bakanlığı - Valilikler </a:t>
            </a:r>
          </a:p>
          <a:p>
            <a:pPr marL="470733" marR="0" lvl="0" indent="-470733"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e)İçişleri Bakanlığı- Emniyet Müdürlükleri</a:t>
            </a:r>
          </a:p>
        </p:txBody>
      </p:sp>
    </p:spTree>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182880" y="448169"/>
            <a:ext cx="7132320" cy="2936188"/>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a:ln>
                  <a:noFill/>
                </a:ln>
                <a:solidFill>
                  <a:schemeClr val="tx1"/>
                </a:solidFill>
                <a:effectLst/>
                <a:uLnTx/>
                <a:uFillTx/>
                <a:latin typeface="+mn-lt"/>
                <a:ea typeface="+mn-ea"/>
                <a:cs typeface="+mn-cs"/>
              </a:rPr>
              <a:t>21-)Özel güvenlik Komisyonunun karar alması ile ilgili aşağıdakilerden hangisi doğrudur?</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400" b="1" i="0" u="none" strike="noStrike" kern="0" cap="none" spc="0" normalizeH="0" baseline="0" noProof="0">
              <a:ln>
                <a:noFill/>
              </a:ln>
              <a:solidFill>
                <a:schemeClr val="tx1"/>
              </a:solidFill>
              <a:effectLst/>
              <a:uLnTx/>
              <a:uFillTx/>
              <a:latin typeface="+mn-lt"/>
              <a:ea typeface="+mn-ea"/>
              <a:cs typeface="+mn-cs"/>
            </a:endParaRP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a:ln>
                  <a:noFill/>
                </a:ln>
                <a:solidFill>
                  <a:schemeClr val="tx1"/>
                </a:solidFill>
                <a:effectLst/>
                <a:uLnTx/>
                <a:uFillTx/>
                <a:latin typeface="+mn-lt"/>
                <a:ea typeface="+mn-ea"/>
                <a:cs typeface="+mn-cs"/>
              </a:rPr>
              <a:t>a) Üye tam sayısı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a:ln>
                  <a:noFill/>
                </a:ln>
                <a:solidFill>
                  <a:schemeClr val="tx1"/>
                </a:solidFill>
                <a:effectLst/>
                <a:uLnTx/>
                <a:uFillTx/>
                <a:latin typeface="+mn-lt"/>
                <a:ea typeface="+mn-ea"/>
                <a:cs typeface="+mn-cs"/>
              </a:rPr>
              <a:t>b) Oy çokluğu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a:ln>
                  <a:noFill/>
                </a:ln>
                <a:solidFill>
                  <a:schemeClr val="tx1"/>
                </a:solidFill>
                <a:effectLst/>
                <a:uLnTx/>
                <a:uFillTx/>
                <a:latin typeface="+mn-lt"/>
                <a:ea typeface="+mn-ea"/>
                <a:cs typeface="+mn-cs"/>
              </a:rPr>
              <a:t>c) Başkanın oy verdiği üyelerin tarafı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a:ln>
                  <a:noFill/>
                </a:ln>
                <a:solidFill>
                  <a:schemeClr val="tx1"/>
                </a:solidFill>
                <a:effectLst/>
                <a:uLnTx/>
                <a:uFillTx/>
                <a:latin typeface="+mn-lt"/>
                <a:ea typeface="+mn-ea"/>
                <a:cs typeface="+mn-cs"/>
              </a:rPr>
              <a:t>d) Oy birliği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a:ln>
                  <a:noFill/>
                </a:ln>
                <a:solidFill>
                  <a:schemeClr val="tx1"/>
                </a:solidFill>
                <a:effectLst/>
                <a:uLnTx/>
                <a:uFillTx/>
                <a:latin typeface="+mn-lt"/>
                <a:ea typeface="+mn-ea"/>
                <a:cs typeface="+mn-cs"/>
              </a:rPr>
              <a:t>e) Üye tam sayısının 1/3’ü</a:t>
            </a:r>
            <a:endParaRPr kumimoji="0" lang="tr-TR" sz="2800" b="1" i="0" u="none" strike="noStrike" kern="0" cap="none" spc="0" normalizeH="0" baseline="0" noProof="0" dirty="0">
              <a:ln>
                <a:noFill/>
              </a:ln>
              <a:solidFill>
                <a:schemeClr val="tx1"/>
              </a:solidFill>
              <a:effectLst/>
              <a:uLnTx/>
              <a:uFillTx/>
              <a:latin typeface="+mn-lt"/>
              <a:ea typeface="+mn-ea"/>
              <a:cs typeface="+mn-cs"/>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object 3"/>
          <p:cNvSpPr txBox="1"/>
          <p:nvPr/>
        </p:nvSpPr>
        <p:spPr>
          <a:xfrm>
            <a:off x="585766" y="449248"/>
            <a:ext cx="6357982" cy="3890809"/>
          </a:xfrm>
          <a:prstGeom prst="rect">
            <a:avLst/>
          </a:prstGeom>
        </p:spPr>
        <p:txBody>
          <a:bodyPr vert="horz" wrap="square" lIns="0" tIns="12700" rIns="0" bIns="0" rtlCol="0">
            <a:spAutoFit/>
          </a:bodyPr>
          <a:lstStyle/>
          <a:p>
            <a:pPr algn="just"/>
            <a:r>
              <a:rPr lang="tr-TR" b="1" dirty="0">
                <a:solidFill>
                  <a:srgbClr val="FF0000"/>
                </a:solidFill>
              </a:rPr>
              <a:t>Özel eğitim kurumu: </a:t>
            </a:r>
            <a:r>
              <a:rPr lang="tr-TR" b="1" dirty="0"/>
              <a:t>Özel güvenlik görevlileri ve yönetici adaylarına özel güvenlik eğitimi vermek üzere Bakanlığın izniyle kurulan eğitim kurumlarını, </a:t>
            </a:r>
          </a:p>
          <a:p>
            <a:pPr algn="just"/>
            <a:r>
              <a:rPr lang="tr-TR" b="1" dirty="0">
                <a:solidFill>
                  <a:srgbClr val="FF0000"/>
                </a:solidFill>
              </a:rPr>
              <a:t>Alarm izleme merkezi: </a:t>
            </a:r>
            <a:r>
              <a:rPr lang="tr-TR" b="1" dirty="0"/>
              <a:t>konut, işyeri ve tesislerin güvenliğini sağlamak amacıyla, teknik donanım kullanarak bunları izleyen işletmeleri, </a:t>
            </a:r>
          </a:p>
          <a:p>
            <a:pPr algn="just"/>
            <a:r>
              <a:rPr lang="tr-TR" dirty="0">
                <a:solidFill>
                  <a:srgbClr val="FF0000"/>
                </a:solidFill>
              </a:rPr>
              <a:t>Yönetici: </a:t>
            </a:r>
            <a:r>
              <a:rPr lang="tr-TR" dirty="0"/>
              <a:t>Özel güvenlik şirketlerinde </a:t>
            </a:r>
            <a:r>
              <a:rPr lang="tr-TR" b="1" dirty="0"/>
              <a:t>ve alarm izleme merkezlerinde özel güvenlik görevlilerine emir ve komuta etme, alınacak güvenlik tedbirlerini, </a:t>
            </a:r>
            <a:r>
              <a:rPr lang="tr-TR" dirty="0"/>
              <a:t>bunların yerini, sırasını ve zamanını belirleme ve değiştirme yetki ve sorumluluğuna sahip olan yöneticiler ile özel güvenlik eğitim kurumlarında eğitimden sorumlu olan yöneticileri, </a:t>
            </a:r>
          </a:p>
          <a:p>
            <a:pPr algn="just"/>
            <a:r>
              <a:rPr lang="tr-TR" b="1" dirty="0">
                <a:solidFill>
                  <a:srgbClr val="FF0000"/>
                </a:solidFill>
              </a:rPr>
              <a:t>Özel güvenlik görevlisi: </a:t>
            </a:r>
            <a:r>
              <a:rPr lang="tr-TR" b="1" dirty="0"/>
              <a:t>Kanun kapsamında özel koruma ve güvenlik hizmetini yerine getirmek amacıyla istihdam edilen kişileri, ifade eder. </a:t>
            </a:r>
            <a:endParaRPr>
              <a:solidFill>
                <a:srgbClr val="FF0000"/>
              </a:solidFill>
              <a:latin typeface="Arial"/>
              <a:cs typeface="Arial"/>
            </a:endParaRPr>
          </a:p>
        </p:txBody>
      </p:sp>
    </p:spTree>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182880" y="448169"/>
            <a:ext cx="7132320" cy="2936188"/>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21-)Özel güvenlik Komisyonunun karar alması ile ilgili aşağıdakilerden hangisi doğrudur?</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400" b="1" i="0" u="none" strike="noStrike" kern="0" cap="none" spc="0" normalizeH="0" baseline="0" noProof="0" dirty="0">
              <a:ln>
                <a:noFill/>
              </a:ln>
              <a:solidFill>
                <a:schemeClr val="tx1"/>
              </a:solidFill>
              <a:effectLst/>
              <a:uLnTx/>
              <a:uFillTx/>
              <a:latin typeface="+mn-lt"/>
              <a:ea typeface="+mn-ea"/>
              <a:cs typeface="+mn-cs"/>
            </a:endParaRP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dirty="0">
                <a:ln>
                  <a:noFill/>
                </a:ln>
                <a:solidFill>
                  <a:schemeClr val="tx1"/>
                </a:solidFill>
                <a:effectLst/>
                <a:uLnTx/>
                <a:uFillTx/>
                <a:latin typeface="+mn-lt"/>
                <a:ea typeface="+mn-ea"/>
                <a:cs typeface="+mn-cs"/>
              </a:rPr>
              <a:t>a) Üye tam sayısı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dirty="0">
                <a:ln>
                  <a:noFill/>
                </a:ln>
                <a:solidFill>
                  <a:srgbClr val="FF0000"/>
                </a:solidFill>
                <a:effectLst/>
                <a:uLnTx/>
                <a:uFillTx/>
                <a:latin typeface="+mn-lt"/>
                <a:ea typeface="+mn-ea"/>
                <a:cs typeface="+mn-cs"/>
              </a:rPr>
              <a:t>b) Oy çokluğu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dirty="0">
                <a:ln>
                  <a:noFill/>
                </a:ln>
                <a:solidFill>
                  <a:schemeClr val="tx1"/>
                </a:solidFill>
                <a:effectLst/>
                <a:uLnTx/>
                <a:uFillTx/>
                <a:latin typeface="+mn-lt"/>
                <a:ea typeface="+mn-ea"/>
                <a:cs typeface="+mn-cs"/>
              </a:rPr>
              <a:t>c) Başkanın oy verdiği üyelerin tarafı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dirty="0">
                <a:ln>
                  <a:noFill/>
                </a:ln>
                <a:solidFill>
                  <a:schemeClr val="tx1"/>
                </a:solidFill>
                <a:effectLst/>
                <a:uLnTx/>
                <a:uFillTx/>
                <a:latin typeface="+mn-lt"/>
                <a:ea typeface="+mn-ea"/>
                <a:cs typeface="+mn-cs"/>
              </a:rPr>
              <a:t>d) Oy birliği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dirty="0">
                <a:ln>
                  <a:noFill/>
                </a:ln>
                <a:solidFill>
                  <a:schemeClr val="tx1"/>
                </a:solidFill>
                <a:effectLst/>
                <a:uLnTx/>
                <a:uFillTx/>
                <a:latin typeface="+mn-lt"/>
                <a:ea typeface="+mn-ea"/>
                <a:cs typeface="+mn-cs"/>
              </a:rPr>
              <a:t>e) Üye tam sayısının 1/3’ü</a:t>
            </a:r>
          </a:p>
        </p:txBody>
      </p:sp>
    </p:spTree>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585766" y="403819"/>
            <a:ext cx="6508750" cy="3323987"/>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22.Özel </a:t>
            </a:r>
            <a:r>
              <a:rPr kumimoji="0" lang="tr-TR" sz="2400" b="1" i="0" u="none" strike="noStrike" kern="0" cap="none" spc="0" normalizeH="0" baseline="0" noProof="0" dirty="0" err="1">
                <a:ln>
                  <a:noFill/>
                </a:ln>
                <a:effectLst/>
                <a:uLnTx/>
                <a:uFillTx/>
                <a:latin typeface="+mn-lt"/>
                <a:ea typeface="+mn-ea"/>
                <a:cs typeface="+mn-cs"/>
              </a:rPr>
              <a:t>Güv</a:t>
            </a:r>
            <a:r>
              <a:rPr kumimoji="0" lang="tr-TR" sz="2400" b="1" i="0" u="none" strike="noStrike" kern="0" cap="none" spc="0" normalizeH="0" baseline="0" noProof="0" dirty="0">
                <a:ln>
                  <a:noFill/>
                </a:ln>
                <a:effectLst/>
                <a:uLnTx/>
                <a:uFillTx/>
                <a:latin typeface="+mn-lt"/>
                <a:ea typeface="+mn-ea"/>
                <a:cs typeface="+mn-cs"/>
              </a:rPr>
              <a:t>. Birimleri ve Özel </a:t>
            </a:r>
            <a:r>
              <a:rPr kumimoji="0" lang="tr-TR" sz="2400" b="1" i="0" u="none" strike="noStrike" kern="0" cap="none" spc="0" normalizeH="0" baseline="0" noProof="0" dirty="0" err="1">
                <a:ln>
                  <a:noFill/>
                </a:ln>
                <a:effectLst/>
                <a:uLnTx/>
                <a:uFillTx/>
                <a:latin typeface="+mn-lt"/>
                <a:ea typeface="+mn-ea"/>
                <a:cs typeface="+mn-cs"/>
              </a:rPr>
              <a:t>Güv</a:t>
            </a:r>
            <a:r>
              <a:rPr kumimoji="0" lang="tr-TR" sz="2400" b="1" i="0" u="none" strike="noStrike" kern="0" cap="none" spc="0" normalizeH="0" baseline="0" noProof="0" dirty="0">
                <a:ln>
                  <a:noFill/>
                </a:ln>
                <a:effectLst/>
                <a:uLnTx/>
                <a:uFillTx/>
                <a:latin typeface="+mn-lt"/>
                <a:ea typeface="+mn-ea"/>
                <a:cs typeface="+mn-cs"/>
              </a:rPr>
              <a:t> Şirketleri</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Güvenlik hizmeti verecekleri Tesis ve alanlara</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ilişkin koruma  ve güvenlik planlarının bir örneğini</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kaç gün içerisinde Valiliğe verir?</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400" b="1" i="0" u="none" strike="noStrike" kern="0" cap="none" spc="0" normalizeH="0" baseline="0" noProof="0" dirty="0">
              <a:ln>
                <a:noFill/>
              </a:ln>
              <a:effectLst/>
              <a:uLnTx/>
              <a:uFillTx/>
              <a:latin typeface="+mn-lt"/>
              <a:ea typeface="+mn-ea"/>
              <a:cs typeface="+mn-cs"/>
            </a:endParaRP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a) 10 Gün.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b) 15 gün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c) 30 gün.</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d) 45 gün.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e) 60 gün.</a:t>
            </a:r>
          </a:p>
        </p:txBody>
      </p:sp>
    </p:spTree>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585766" y="403819"/>
            <a:ext cx="6508750" cy="3323987"/>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22.Özel </a:t>
            </a:r>
            <a:r>
              <a:rPr kumimoji="0" lang="tr-TR" sz="2400" b="1" i="0" u="none" strike="noStrike" kern="0" cap="none" spc="0" normalizeH="0" baseline="0" noProof="0" dirty="0" err="1">
                <a:ln>
                  <a:noFill/>
                </a:ln>
                <a:effectLst/>
                <a:uLnTx/>
                <a:uFillTx/>
                <a:latin typeface="+mn-lt"/>
                <a:ea typeface="+mn-ea"/>
                <a:cs typeface="+mn-cs"/>
              </a:rPr>
              <a:t>Güv</a:t>
            </a:r>
            <a:r>
              <a:rPr kumimoji="0" lang="tr-TR" sz="2400" b="1" i="0" u="none" strike="noStrike" kern="0" cap="none" spc="0" normalizeH="0" baseline="0" noProof="0" dirty="0">
                <a:ln>
                  <a:noFill/>
                </a:ln>
                <a:effectLst/>
                <a:uLnTx/>
                <a:uFillTx/>
                <a:latin typeface="+mn-lt"/>
                <a:ea typeface="+mn-ea"/>
                <a:cs typeface="+mn-cs"/>
              </a:rPr>
              <a:t>. Birimleri ve Özel </a:t>
            </a:r>
            <a:r>
              <a:rPr kumimoji="0" lang="tr-TR" sz="2400" b="1" i="0" u="none" strike="noStrike" kern="0" cap="none" spc="0" normalizeH="0" baseline="0" noProof="0" dirty="0" err="1">
                <a:ln>
                  <a:noFill/>
                </a:ln>
                <a:effectLst/>
                <a:uLnTx/>
                <a:uFillTx/>
                <a:latin typeface="+mn-lt"/>
                <a:ea typeface="+mn-ea"/>
                <a:cs typeface="+mn-cs"/>
              </a:rPr>
              <a:t>Güv</a:t>
            </a:r>
            <a:r>
              <a:rPr kumimoji="0" lang="tr-TR" sz="2400" b="1" i="0" u="none" strike="noStrike" kern="0" cap="none" spc="0" normalizeH="0" baseline="0" noProof="0" dirty="0">
                <a:ln>
                  <a:noFill/>
                </a:ln>
                <a:effectLst/>
                <a:uLnTx/>
                <a:uFillTx/>
                <a:latin typeface="+mn-lt"/>
                <a:ea typeface="+mn-ea"/>
                <a:cs typeface="+mn-cs"/>
              </a:rPr>
              <a:t> Şirketleri</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Güvenlik hizmeti verecekleri Tesis ve alanlara</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ilişkin koruma  ve güvenlik planlarının bir örneğini</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kaç gün içerisinde Valiliğe verir?</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400" b="1" i="0" u="none" strike="noStrike" kern="0" cap="none" spc="0" normalizeH="0" baseline="0" noProof="0" dirty="0">
              <a:ln>
                <a:noFill/>
              </a:ln>
              <a:effectLst/>
              <a:uLnTx/>
              <a:uFillTx/>
              <a:latin typeface="+mn-lt"/>
              <a:ea typeface="+mn-ea"/>
              <a:cs typeface="+mn-cs"/>
            </a:endParaRP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a) 10 Gün.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b) 15 gün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rgbClr val="FF0000"/>
                </a:solidFill>
                <a:effectLst/>
                <a:uLnTx/>
                <a:uFillTx/>
                <a:latin typeface="+mn-lt"/>
                <a:ea typeface="+mn-ea"/>
                <a:cs typeface="+mn-cs"/>
              </a:rPr>
              <a:t>c) 30 gün.</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d) 45 gün.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e) 60 gün.</a:t>
            </a:r>
          </a:p>
        </p:txBody>
      </p:sp>
    </p:spTree>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243840" y="223354"/>
            <a:ext cx="7071360" cy="3753335"/>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300" b="1" i="0" u="none" strike="noStrike" kern="0" cap="none" spc="0" normalizeH="0" baseline="0" noProof="0" dirty="0">
                <a:ln>
                  <a:noFill/>
                </a:ln>
                <a:solidFill>
                  <a:schemeClr val="tx1"/>
                </a:solidFill>
                <a:effectLst/>
                <a:uLnTx/>
                <a:uFillTx/>
                <a:latin typeface="+mn-lt"/>
                <a:ea typeface="+mn-ea"/>
                <a:cs typeface="+mn-cs"/>
              </a:rPr>
              <a:t>23-)Özel Güvenlik şirketlerinin  Özel Güvenlik alanında faaliyette bulunması ……………….. iznine tabidir. Faaliyet izni verilebilmesi için faaliyet alanının münhasıran………………... olması zorunludur.</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300" b="1" i="0" u="none" strike="noStrike" kern="0" cap="none" spc="0" normalizeH="0" baseline="0" noProof="0" dirty="0">
                <a:ln>
                  <a:noFill/>
                </a:ln>
                <a:solidFill>
                  <a:schemeClr val="tx1"/>
                </a:solidFill>
                <a:effectLst/>
                <a:uLnTx/>
                <a:uFillTx/>
                <a:latin typeface="+mn-lt"/>
                <a:ea typeface="+mn-ea"/>
                <a:cs typeface="+mn-cs"/>
              </a:rPr>
              <a:t>     Yukarıda verilen  paragraftaki boşluklara aşağıdakilerden  hangisi gelmelidir?</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300" b="1" i="0" u="none" strike="noStrike" kern="0" cap="none" spc="0" normalizeH="0" baseline="0" noProof="0" dirty="0">
              <a:ln>
                <a:noFill/>
              </a:ln>
              <a:solidFill>
                <a:schemeClr val="tx1"/>
              </a:solidFill>
              <a:effectLst/>
              <a:uLnTx/>
              <a:uFillTx/>
              <a:latin typeface="+mn-lt"/>
              <a:ea typeface="+mn-ea"/>
              <a:cs typeface="+mn-cs"/>
            </a:endParaRP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a) İçişleri Bakanlığı/Koruma ve güvenlik hizmeti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b) Dışişleri Bakanlığı/Güvenlik hizmeti</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c) Vali/Mülki sınırlar içinde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d) Komisyon/Belediye sınırları içinde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e) İlgili kurum amiri/Şirketin hizmet alanı içinde </a:t>
            </a:r>
          </a:p>
        </p:txBody>
      </p:sp>
    </p:spTree>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243840" y="223354"/>
            <a:ext cx="7071360" cy="3753335"/>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300" b="1" i="0" u="none" strike="noStrike" kern="0" cap="none" spc="0" normalizeH="0" baseline="0" noProof="0" dirty="0">
                <a:ln>
                  <a:noFill/>
                </a:ln>
                <a:solidFill>
                  <a:schemeClr val="tx1"/>
                </a:solidFill>
                <a:effectLst/>
                <a:uLnTx/>
                <a:uFillTx/>
                <a:latin typeface="+mn-lt"/>
                <a:ea typeface="+mn-ea"/>
                <a:cs typeface="+mn-cs"/>
              </a:rPr>
              <a:t>23-)Özel Güvenlik şirketlerinin  Özel Güvenlik alanında faaliyette bulunması ……………….. iznine tabidir. Faaliyet izni verilebilmesi için faaliyet alanının münhasıran………………... olması zorunludur.</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300" b="1" i="0" u="none" strike="noStrike" kern="0" cap="none" spc="0" normalizeH="0" baseline="0" noProof="0" dirty="0">
                <a:ln>
                  <a:noFill/>
                </a:ln>
                <a:solidFill>
                  <a:schemeClr val="tx1"/>
                </a:solidFill>
                <a:effectLst/>
                <a:uLnTx/>
                <a:uFillTx/>
                <a:latin typeface="+mn-lt"/>
                <a:ea typeface="+mn-ea"/>
                <a:cs typeface="+mn-cs"/>
              </a:rPr>
              <a:t>     Yukarıda verilen  paragraftaki boşluklara aşağıdakilerden  hangisi gelmelidir?</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300" b="1" i="0" u="none" strike="noStrike" kern="0" cap="none" spc="0" normalizeH="0" baseline="0" noProof="0" dirty="0">
              <a:ln>
                <a:noFill/>
              </a:ln>
              <a:solidFill>
                <a:schemeClr val="tx1"/>
              </a:solidFill>
              <a:effectLst/>
              <a:uLnTx/>
              <a:uFillTx/>
              <a:latin typeface="+mn-lt"/>
              <a:ea typeface="+mn-ea"/>
              <a:cs typeface="+mn-cs"/>
            </a:endParaRP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solidFill>
                  <a:srgbClr val="FF0000"/>
                </a:solidFill>
                <a:effectLst/>
                <a:uLnTx/>
                <a:uFillTx/>
                <a:latin typeface="+mn-lt"/>
                <a:ea typeface="+mn-ea"/>
                <a:cs typeface="+mn-cs"/>
              </a:rPr>
              <a:t>a) İçişleri Bakanlığı/Koruma ve güvenlik hizmeti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b) Dışişleri Bakanlığı/Güvenlik hizmeti</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c) Vali/Mülki sınırlar içinde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d) Komisyon/Belediye sınırları içinde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e) İlgili kurum amiri/Şirketin hizmet alanı içinde </a:t>
            </a:r>
          </a:p>
        </p:txBody>
      </p:sp>
    </p:spTree>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285752" y="286760"/>
            <a:ext cx="6657996" cy="3656386"/>
          </a:xfrm>
          <a:prstGeom prst="rect">
            <a:avLst/>
          </a:prstGeom>
        </p:spPr>
        <p:txBody>
          <a:bodyPr wrap="square" lIns="0" tIns="0" rIns="0" bIns="0">
            <a:spAutoFit/>
          </a:bodyPr>
          <a:lstStyle/>
          <a:p>
            <a:pPr marL="470733" marR="0" lvl="0" indent="-470733"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24-)Mülki Amir veya Genel Kolluk tarafından  Özel </a:t>
            </a:r>
            <a:r>
              <a:rPr kumimoji="0" lang="tr-TR" sz="2200" b="1" i="0" u="none" strike="noStrike" kern="0" cap="none" spc="0" normalizeH="0" baseline="0" noProof="0" dirty="0" err="1">
                <a:ln>
                  <a:noFill/>
                </a:ln>
                <a:solidFill>
                  <a:schemeClr val="tx1"/>
                </a:solidFill>
                <a:effectLst/>
                <a:uLnTx/>
                <a:uFillTx/>
                <a:latin typeface="+mn-lt"/>
                <a:ea typeface="+mn-ea"/>
                <a:cs typeface="+mn-cs"/>
              </a:rPr>
              <a:t>Güv</a:t>
            </a:r>
            <a:r>
              <a:rPr kumimoji="0" lang="tr-TR" sz="2200" b="1" i="0" u="none" strike="noStrike" kern="0" cap="none" spc="0" normalizeH="0" baseline="0" noProof="0" dirty="0">
                <a:ln>
                  <a:noFill/>
                </a:ln>
                <a:solidFill>
                  <a:schemeClr val="tx1"/>
                </a:solidFill>
                <a:effectLst/>
                <a:uLnTx/>
                <a:uFillTx/>
                <a:latin typeface="+mn-lt"/>
                <a:ea typeface="+mn-ea"/>
                <a:cs typeface="+mn-cs"/>
              </a:rPr>
              <a:t>. Görevlilerine  verilen, Konusu suç teşkil eden emir hususunda aşağıdaki ifadelerden hangisi doğrudur.?   </a:t>
            </a:r>
          </a:p>
          <a:p>
            <a:pPr marL="470733" marR="0" lvl="0" indent="-470733"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             </a:t>
            </a:r>
          </a:p>
          <a:p>
            <a:pPr marL="470733" marR="0" lvl="0" indent="-470733"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a)Emir yerine getirilir</a:t>
            </a:r>
          </a:p>
          <a:p>
            <a:pPr marL="470733" marR="0" lvl="0" indent="-470733"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b)Emir yerine getirilmez, yazılı verilirse yerine</a:t>
            </a:r>
          </a:p>
          <a:p>
            <a:pPr marL="470733" marR="0" lvl="0" indent="-470733"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   getirilir</a:t>
            </a:r>
          </a:p>
          <a:p>
            <a:pPr marL="470733" marR="0" lvl="0" indent="-470733"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c)Emir yerine </a:t>
            </a:r>
            <a:r>
              <a:rPr kumimoji="0" lang="tr-TR" sz="2200" b="1" i="0" u="none" strike="noStrike" kern="0" cap="none" spc="0" normalizeH="0" baseline="0" noProof="0" dirty="0" err="1">
                <a:ln>
                  <a:noFill/>
                </a:ln>
                <a:solidFill>
                  <a:schemeClr val="tx1"/>
                </a:solidFill>
                <a:effectLst/>
                <a:uLnTx/>
                <a:uFillTx/>
                <a:latin typeface="+mn-lt"/>
                <a:ea typeface="+mn-ea"/>
                <a:cs typeface="+mn-cs"/>
              </a:rPr>
              <a:t>getirilmez,Emri</a:t>
            </a:r>
            <a:r>
              <a:rPr kumimoji="0" lang="tr-TR" sz="2200" b="1" i="0" u="none" strike="noStrike" kern="0" cap="none" spc="0" normalizeH="0" baseline="0" noProof="0" dirty="0">
                <a:ln>
                  <a:noFill/>
                </a:ln>
                <a:solidFill>
                  <a:schemeClr val="tx1"/>
                </a:solidFill>
                <a:effectLst/>
                <a:uLnTx/>
                <a:uFillTx/>
                <a:latin typeface="+mn-lt"/>
                <a:ea typeface="+mn-ea"/>
                <a:cs typeface="+mn-cs"/>
              </a:rPr>
              <a:t> veren ve yerine</a:t>
            </a:r>
          </a:p>
          <a:p>
            <a:pPr marL="470733" marR="0" lvl="0" indent="-470733"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   getiren sorumlu olur	        </a:t>
            </a:r>
          </a:p>
          <a:p>
            <a:pPr marL="470733" marR="0" lvl="0" indent="-470733"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d)Emir yerine getirilir emri veren sorumlu olur	        </a:t>
            </a:r>
          </a:p>
          <a:p>
            <a:pPr marL="470733" marR="0" lvl="0" indent="-470733"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e)Emir tekrar istenilir, ikinci tekrarda yerine</a:t>
            </a:r>
          </a:p>
          <a:p>
            <a:pPr marL="470733" marR="0" lvl="0" indent="-470733"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   getirilir	        	         </a:t>
            </a:r>
          </a:p>
        </p:txBody>
      </p:sp>
    </p:spTree>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285752" y="286760"/>
            <a:ext cx="6657996" cy="3656386"/>
          </a:xfrm>
          <a:prstGeom prst="rect">
            <a:avLst/>
          </a:prstGeom>
        </p:spPr>
        <p:txBody>
          <a:bodyPr wrap="square" lIns="0" tIns="0" rIns="0" bIns="0">
            <a:spAutoFit/>
          </a:bodyPr>
          <a:lstStyle/>
          <a:p>
            <a:pPr marL="470733" marR="0" lvl="0" indent="-470733"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24-)Mülki Amir veya Genel Kolluk tarafından  Özel </a:t>
            </a:r>
            <a:r>
              <a:rPr kumimoji="0" lang="tr-TR" sz="2200" b="1" i="0" u="none" strike="noStrike" kern="0" cap="none" spc="0" normalizeH="0" baseline="0" noProof="0" dirty="0" err="1">
                <a:ln>
                  <a:noFill/>
                </a:ln>
                <a:solidFill>
                  <a:schemeClr val="tx1"/>
                </a:solidFill>
                <a:effectLst/>
                <a:uLnTx/>
                <a:uFillTx/>
                <a:latin typeface="+mn-lt"/>
                <a:ea typeface="+mn-ea"/>
                <a:cs typeface="+mn-cs"/>
              </a:rPr>
              <a:t>Güv</a:t>
            </a:r>
            <a:r>
              <a:rPr kumimoji="0" lang="tr-TR" sz="2200" b="1" i="0" u="none" strike="noStrike" kern="0" cap="none" spc="0" normalizeH="0" baseline="0" noProof="0" dirty="0">
                <a:ln>
                  <a:noFill/>
                </a:ln>
                <a:solidFill>
                  <a:schemeClr val="tx1"/>
                </a:solidFill>
                <a:effectLst/>
                <a:uLnTx/>
                <a:uFillTx/>
                <a:latin typeface="+mn-lt"/>
                <a:ea typeface="+mn-ea"/>
                <a:cs typeface="+mn-cs"/>
              </a:rPr>
              <a:t>. Görevlilerine  verilen, Konusu suç teşkil eden emir hususunda aşağıdaki ifadelerden hangisi doğrudur.? </a:t>
            </a:r>
          </a:p>
          <a:p>
            <a:pPr marL="470733" marR="0" lvl="0" indent="-470733"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               </a:t>
            </a:r>
          </a:p>
          <a:p>
            <a:pPr marL="470733" marR="0" lvl="0" indent="-470733"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a)Emir yerine getirilir</a:t>
            </a:r>
          </a:p>
          <a:p>
            <a:pPr marL="470733" marR="0" lvl="0" indent="-470733"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b)Emir yerine getirilmez, yazılı verilirse yerine</a:t>
            </a:r>
          </a:p>
          <a:p>
            <a:pPr marL="470733" marR="0" lvl="0" indent="-470733"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   getirilir</a:t>
            </a:r>
          </a:p>
          <a:p>
            <a:pPr marL="470733" marR="0" lvl="0" indent="-470733"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solidFill>
                  <a:srgbClr val="FF0000"/>
                </a:solidFill>
                <a:effectLst/>
                <a:uLnTx/>
                <a:uFillTx/>
                <a:latin typeface="+mn-lt"/>
                <a:ea typeface="+mn-ea"/>
                <a:cs typeface="+mn-cs"/>
              </a:rPr>
              <a:t>c)Emir yerine getirilmez,Emri veren ve yerine</a:t>
            </a:r>
          </a:p>
          <a:p>
            <a:pPr marL="470733" marR="0" lvl="0" indent="-470733"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solidFill>
                  <a:srgbClr val="FF0000"/>
                </a:solidFill>
                <a:effectLst/>
                <a:uLnTx/>
                <a:uFillTx/>
                <a:latin typeface="+mn-lt"/>
                <a:ea typeface="+mn-ea"/>
                <a:cs typeface="+mn-cs"/>
              </a:rPr>
              <a:t>   getiren sorumlu olur	        </a:t>
            </a:r>
          </a:p>
          <a:p>
            <a:pPr marL="470733" marR="0" lvl="0" indent="-470733"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d)Emir yerine getirilir emri veren sorumlu olur	        </a:t>
            </a:r>
          </a:p>
          <a:p>
            <a:pPr marL="470733" marR="0" lvl="0" indent="-470733"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e)Emir tekrar istenilir, ikinci tekrarda yerine</a:t>
            </a:r>
          </a:p>
          <a:p>
            <a:pPr marL="470733" marR="0" lvl="0" indent="-470733"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solidFill>
                  <a:schemeClr val="tx1"/>
                </a:solidFill>
                <a:effectLst/>
                <a:uLnTx/>
                <a:uFillTx/>
                <a:latin typeface="+mn-lt"/>
                <a:ea typeface="+mn-ea"/>
                <a:cs typeface="+mn-cs"/>
              </a:rPr>
              <a:t>   getirilir	        	         </a:t>
            </a:r>
          </a:p>
        </p:txBody>
      </p:sp>
    </p:spTree>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182880" y="224085"/>
            <a:ext cx="7132320" cy="3711785"/>
          </a:xfrm>
          <a:prstGeom prst="rect">
            <a:avLst/>
          </a:prstGeom>
        </p:spPr>
        <p:txBody>
          <a:bodyPr wrap="square" lIns="0" tIns="0" rIns="0" bIns="0">
            <a:spAutoFit/>
          </a:bodyPr>
          <a:lstStyle/>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400" b="1" i="0" u="none" strike="noStrike" kern="0" cap="none" spc="0" normalizeH="0" baseline="0" noProof="0" dirty="0">
                <a:ln>
                  <a:noFill/>
                </a:ln>
                <a:effectLst/>
                <a:uLnTx/>
                <a:uFillTx/>
                <a:latin typeface="+mn-lt"/>
                <a:ea typeface="+mn-ea"/>
                <a:cs typeface="+mn-cs"/>
              </a:rPr>
              <a:t>25.)Önleme araması  aşağıdaki yerlerden hangisinde yapılamaz?</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endParaRPr kumimoji="0" lang="tr-TR" sz="2400" b="1" i="0" u="none" strike="noStrike" kern="0" cap="none" spc="0" normalizeH="0" baseline="0" noProof="0" dirty="0">
              <a:ln>
                <a:noFill/>
              </a:ln>
              <a:solidFill>
                <a:srgbClr val="FFFF00"/>
              </a:solidFill>
              <a:effectLst/>
              <a:uLnTx/>
              <a:uFillTx/>
              <a:latin typeface="+mn-lt"/>
              <a:ea typeface="+mn-ea"/>
              <a:cs typeface="+mn-cs"/>
            </a:endParaRP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800" b="1" i="0" u="none" strike="noStrike" kern="0" cap="none" spc="0" normalizeH="0" baseline="0" noProof="0" dirty="0">
                <a:ln>
                  <a:noFill/>
                </a:ln>
                <a:solidFill>
                  <a:schemeClr val="tx1"/>
                </a:solidFill>
                <a:effectLst/>
                <a:uLnTx/>
                <a:uFillTx/>
                <a:latin typeface="+mn-lt"/>
                <a:ea typeface="+mn-ea"/>
                <a:cs typeface="+mn-cs"/>
              </a:rPr>
              <a:t>a) Havaalanlarının girişinde</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800" b="1" i="0" u="none" strike="noStrike" kern="0" cap="none" spc="0" normalizeH="0" baseline="0" noProof="0" dirty="0">
                <a:ln>
                  <a:noFill/>
                </a:ln>
                <a:solidFill>
                  <a:schemeClr val="tx1"/>
                </a:solidFill>
                <a:effectLst/>
                <a:uLnTx/>
                <a:uFillTx/>
                <a:latin typeface="+mn-lt"/>
                <a:ea typeface="+mn-ea"/>
                <a:cs typeface="+mn-cs"/>
              </a:rPr>
              <a:t>b) Stadyum Girişlerinde</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800" b="1" i="0" u="none" strike="noStrike" kern="0" cap="none" spc="0" normalizeH="0" baseline="0" noProof="0" dirty="0">
                <a:ln>
                  <a:noFill/>
                </a:ln>
                <a:solidFill>
                  <a:schemeClr val="tx1"/>
                </a:solidFill>
                <a:effectLst/>
                <a:uLnTx/>
                <a:uFillTx/>
                <a:latin typeface="+mn-lt"/>
                <a:ea typeface="+mn-ea"/>
                <a:cs typeface="+mn-cs"/>
              </a:rPr>
              <a:t>c) Konutta ve işyerlerinin başkaları tarafından</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800" b="1" i="0" u="none" strike="noStrike" kern="0" cap="none" spc="0" normalizeH="0" baseline="0" noProof="0" dirty="0">
                <a:ln>
                  <a:noFill/>
                </a:ln>
                <a:solidFill>
                  <a:schemeClr val="tx1"/>
                </a:solidFill>
                <a:effectLst/>
                <a:uLnTx/>
                <a:uFillTx/>
                <a:latin typeface="+mn-lt"/>
                <a:ea typeface="+mn-ea"/>
                <a:cs typeface="+mn-cs"/>
              </a:rPr>
              <a:t>    girilmeyen bölümlerinde</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800" b="1" i="0" u="none" strike="noStrike" kern="0" cap="none" spc="0" normalizeH="0" baseline="0" noProof="0" dirty="0">
                <a:ln>
                  <a:noFill/>
                </a:ln>
                <a:solidFill>
                  <a:schemeClr val="tx1"/>
                </a:solidFill>
                <a:effectLst/>
                <a:uLnTx/>
                <a:uFillTx/>
                <a:latin typeface="+mn-lt"/>
                <a:ea typeface="+mn-ea"/>
                <a:cs typeface="+mn-cs"/>
              </a:rPr>
              <a:t>d) Kamuya açık alanlarda ve karayollarında</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800" b="1" i="0" u="none" strike="noStrike" kern="0" cap="none" spc="0" normalizeH="0" baseline="0" noProof="0" dirty="0">
                <a:ln>
                  <a:noFill/>
                </a:ln>
                <a:solidFill>
                  <a:schemeClr val="tx1"/>
                </a:solidFill>
                <a:effectLst/>
                <a:uLnTx/>
                <a:uFillTx/>
                <a:latin typeface="+mn-lt"/>
                <a:ea typeface="+mn-ea"/>
                <a:cs typeface="+mn-cs"/>
              </a:rPr>
              <a:t>e) Toplumsal olayların yapılacağı yerlerin girişinde</a:t>
            </a:r>
            <a:endParaRPr kumimoji="0" lang="tr-TR" sz="2800" b="0" i="0" u="none" strike="noStrike" kern="0" cap="none" spc="0" normalizeH="0" baseline="0" noProof="0" dirty="0">
              <a:ln>
                <a:noFill/>
              </a:ln>
              <a:solidFill>
                <a:schemeClr val="tx1"/>
              </a:solidFill>
              <a:effectLst/>
              <a:uLnTx/>
              <a:uFillTx/>
              <a:latin typeface="+mn-lt"/>
              <a:ea typeface="+mn-ea"/>
              <a:cs typeface="+mn-cs"/>
            </a:endParaRPr>
          </a:p>
        </p:txBody>
      </p:sp>
    </p:spTree>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182880" y="224085"/>
            <a:ext cx="7132320" cy="3711785"/>
          </a:xfrm>
          <a:prstGeom prst="rect">
            <a:avLst/>
          </a:prstGeom>
        </p:spPr>
        <p:txBody>
          <a:bodyPr wrap="square" lIns="0" tIns="0" rIns="0" bIns="0">
            <a:spAutoFit/>
          </a:bodyPr>
          <a:lstStyle/>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400" b="1" i="0" u="none" strike="noStrike" kern="0" cap="none" spc="0" normalizeH="0" baseline="0" noProof="0" dirty="0">
                <a:ln>
                  <a:noFill/>
                </a:ln>
                <a:effectLst/>
                <a:uLnTx/>
                <a:uFillTx/>
                <a:latin typeface="+mn-lt"/>
                <a:ea typeface="+mn-ea"/>
                <a:cs typeface="+mn-cs"/>
              </a:rPr>
              <a:t>25.)Önleme araması  aşağıdaki yerlerden hangisinde yapılamaz?</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endParaRPr kumimoji="0" lang="tr-TR" sz="2400" b="1" i="0" u="none" strike="noStrike" kern="0" cap="none" spc="0" normalizeH="0" baseline="0" noProof="0" dirty="0">
              <a:ln>
                <a:noFill/>
              </a:ln>
              <a:solidFill>
                <a:srgbClr val="FFFF00"/>
              </a:solidFill>
              <a:effectLst/>
              <a:uLnTx/>
              <a:uFillTx/>
              <a:latin typeface="+mn-lt"/>
              <a:ea typeface="+mn-ea"/>
              <a:cs typeface="+mn-cs"/>
            </a:endParaRP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800" b="1" i="0" u="none" strike="noStrike" kern="0" cap="none" spc="0" normalizeH="0" baseline="0" noProof="0" dirty="0">
                <a:ln>
                  <a:noFill/>
                </a:ln>
                <a:solidFill>
                  <a:schemeClr val="tx1"/>
                </a:solidFill>
                <a:effectLst/>
                <a:uLnTx/>
                <a:uFillTx/>
                <a:latin typeface="+mn-lt"/>
                <a:ea typeface="+mn-ea"/>
                <a:cs typeface="+mn-cs"/>
              </a:rPr>
              <a:t>a) Havaalanlarının girişinde</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800" b="1" i="0" u="none" strike="noStrike" kern="0" cap="none" spc="0" normalizeH="0" baseline="0" noProof="0" dirty="0">
                <a:ln>
                  <a:noFill/>
                </a:ln>
                <a:solidFill>
                  <a:schemeClr val="tx1"/>
                </a:solidFill>
                <a:effectLst/>
                <a:uLnTx/>
                <a:uFillTx/>
                <a:latin typeface="+mn-lt"/>
                <a:ea typeface="+mn-ea"/>
                <a:cs typeface="+mn-cs"/>
              </a:rPr>
              <a:t>b) Stadyum Girişlerinde</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800" b="1" i="0" u="none" strike="noStrike" kern="0" cap="none" spc="0" normalizeH="0" baseline="0" noProof="0" dirty="0">
                <a:ln>
                  <a:noFill/>
                </a:ln>
                <a:solidFill>
                  <a:srgbClr val="FF0000"/>
                </a:solidFill>
                <a:effectLst/>
                <a:uLnTx/>
                <a:uFillTx/>
                <a:latin typeface="+mn-lt"/>
                <a:ea typeface="+mn-ea"/>
                <a:cs typeface="+mn-cs"/>
              </a:rPr>
              <a:t>c) Konutta ve işyerlerinin başkaları tarafından</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800" b="1" i="0" u="none" strike="noStrike" kern="0" cap="none" spc="0" normalizeH="0" baseline="0" noProof="0" dirty="0">
                <a:ln>
                  <a:noFill/>
                </a:ln>
                <a:solidFill>
                  <a:srgbClr val="FF0000"/>
                </a:solidFill>
                <a:effectLst/>
                <a:uLnTx/>
                <a:uFillTx/>
                <a:latin typeface="+mn-lt"/>
                <a:ea typeface="+mn-ea"/>
                <a:cs typeface="+mn-cs"/>
              </a:rPr>
              <a:t>    girilmeyen bölümlerinde</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800" b="1" i="0" u="none" strike="noStrike" kern="0" cap="none" spc="0" normalizeH="0" baseline="0" noProof="0" dirty="0">
                <a:ln>
                  <a:noFill/>
                </a:ln>
                <a:solidFill>
                  <a:schemeClr val="tx1"/>
                </a:solidFill>
                <a:effectLst/>
                <a:uLnTx/>
                <a:uFillTx/>
                <a:latin typeface="+mn-lt"/>
                <a:ea typeface="+mn-ea"/>
                <a:cs typeface="+mn-cs"/>
              </a:rPr>
              <a:t>d) Kamuya açık alanlarda ve karayollarında</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800" b="1" i="0" u="none" strike="noStrike" kern="0" cap="none" spc="0" normalizeH="0" baseline="0" noProof="0" dirty="0">
                <a:ln>
                  <a:noFill/>
                </a:ln>
                <a:solidFill>
                  <a:schemeClr val="tx1"/>
                </a:solidFill>
                <a:effectLst/>
                <a:uLnTx/>
                <a:uFillTx/>
                <a:latin typeface="+mn-lt"/>
                <a:ea typeface="+mn-ea"/>
                <a:cs typeface="+mn-cs"/>
              </a:rPr>
              <a:t>e) Toplumsal olayların yapılacağı yerlerin girişinde</a:t>
            </a:r>
            <a:endParaRPr kumimoji="0" lang="tr-TR" sz="2800" b="0" i="0" u="none" strike="noStrike" kern="0" cap="none" spc="0" normalizeH="0" baseline="0" noProof="0" dirty="0">
              <a:ln>
                <a:noFill/>
              </a:ln>
              <a:solidFill>
                <a:schemeClr val="tx1"/>
              </a:solidFill>
              <a:effectLst/>
              <a:uLnTx/>
              <a:uFillTx/>
              <a:latin typeface="+mn-lt"/>
              <a:ea typeface="+mn-ea"/>
              <a:cs typeface="+mn-cs"/>
            </a:endParaRPr>
          </a:p>
        </p:txBody>
      </p:sp>
    </p:spTree>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304800" y="721272"/>
            <a:ext cx="7010400" cy="3323987"/>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26) Türk Ceza Kanununa göre bir özel güvenlik görevlisine karşı görevini yaptırmamak için direnme suçunun oluşması için kullanılması gereken yöntemler nelerdir</a:t>
            </a:r>
            <a:r>
              <a:rPr kumimoji="0" lang="tr-TR" sz="2400" b="1" i="0" strike="noStrike" kern="0" cap="none" spc="0" normalizeH="0" baseline="0" noProof="0" dirty="0">
                <a:ln>
                  <a:noFill/>
                </a:ln>
                <a:effectLst/>
                <a:uLnTx/>
                <a:uFillTx/>
                <a:latin typeface="+mn-lt"/>
                <a:ea typeface="+mn-ea"/>
                <a:cs typeface="+mn-cs"/>
              </a:rPr>
              <a:t>?</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400" b="1" i="0" strike="noStrike" kern="0" cap="none" spc="0" normalizeH="0" baseline="0" noProof="0" dirty="0">
              <a:ln>
                <a:noFill/>
              </a:ln>
              <a:effectLst/>
              <a:uLnTx/>
              <a:uFillTx/>
              <a:latin typeface="+mn-lt"/>
              <a:ea typeface="+mn-ea"/>
              <a:cs typeface="+mn-cs"/>
            </a:endParaRP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a) Cebir,şiddet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b) Cebir,tehdit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c) Cebir,küfür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d) Cebir,hakaret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e) Cebir,saldırı</a:t>
            </a: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object 3"/>
          <p:cNvSpPr txBox="1"/>
          <p:nvPr/>
        </p:nvSpPr>
        <p:spPr>
          <a:xfrm>
            <a:off x="585766" y="449248"/>
            <a:ext cx="6357982" cy="3398366"/>
          </a:xfrm>
          <a:prstGeom prst="rect">
            <a:avLst/>
          </a:prstGeom>
        </p:spPr>
        <p:txBody>
          <a:bodyPr vert="horz" wrap="square" lIns="0" tIns="12700" rIns="0" bIns="0" rtlCol="0">
            <a:spAutoFit/>
          </a:bodyPr>
          <a:lstStyle/>
          <a:p>
            <a:pPr algn="just"/>
            <a:r>
              <a:rPr lang="tr-TR" sz="2000" b="1" dirty="0">
                <a:solidFill>
                  <a:srgbClr val="FF0000"/>
                </a:solidFill>
              </a:rPr>
              <a:t>İKİNCİ BÖLÜM Özel Güvenlik Komisyonu ve Görevleri </a:t>
            </a:r>
          </a:p>
          <a:p>
            <a:pPr algn="just"/>
            <a:r>
              <a:rPr lang="tr-TR" sz="2000" b="1" dirty="0">
                <a:solidFill>
                  <a:srgbClr val="FF0000"/>
                </a:solidFill>
              </a:rPr>
              <a:t>Madde 5- ÖZEL GÜVENLİK KOMİSYONU </a:t>
            </a:r>
          </a:p>
          <a:p>
            <a:pPr algn="just"/>
            <a:r>
              <a:rPr lang="tr-TR" sz="2000" b="1" dirty="0"/>
              <a:t>Özel güvenlik komisyonu, her ilde valinin görevlendireceği bir vali yardımcısının başkanlığında, il emniyet müdürlüğü, il jandarma komutanlığı, ticaret odası başkanlığı ve sanayi odası başkanlığının temsilcilerinden oluşur. </a:t>
            </a:r>
            <a:r>
              <a:rPr lang="tr-TR" sz="2000" b="1" dirty="0">
                <a:solidFill>
                  <a:srgbClr val="FF0000"/>
                </a:solidFill>
              </a:rPr>
              <a:t>Sanayi odasının bulunmadığı illerde Komisyona, ticaret ve sanayi odası başkanlığının temsilcisi katılır. </a:t>
            </a:r>
            <a:r>
              <a:rPr lang="tr-TR" sz="2000" b="1" dirty="0"/>
              <a:t>Özel güvenlik izni verilmesi ya da bu uygulamanın kaldırılması için başvuran kişi yada kuruluşun temsilcisi Komisyonun ilgili toplantısına üye olarak katılır</a:t>
            </a:r>
            <a:endParaRPr sz="2000">
              <a:solidFill>
                <a:srgbClr val="FF0000"/>
              </a:solidFill>
              <a:latin typeface="Arial"/>
              <a:cs typeface="Arial"/>
            </a:endParaRPr>
          </a:p>
        </p:txBody>
      </p:sp>
    </p:spTree>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304800" y="721272"/>
            <a:ext cx="7010400" cy="3323987"/>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26) Türk Ceza Kanununa göre bir özel güvenlik görevlisine karşı görevini yaptırmamak için direnme suçunun oluşması için kullanılması gereken yöntemler nelerdir</a:t>
            </a:r>
            <a:r>
              <a:rPr kumimoji="0" lang="tr-TR" sz="2400" b="1" i="0" strike="noStrike" kern="0" cap="none" spc="0" normalizeH="0" baseline="0" noProof="0" dirty="0">
                <a:ln>
                  <a:noFill/>
                </a:ln>
                <a:effectLst/>
                <a:uLnTx/>
                <a:uFillTx/>
                <a:latin typeface="+mn-lt"/>
                <a:ea typeface="+mn-ea"/>
                <a:cs typeface="+mn-cs"/>
              </a:rPr>
              <a:t>?</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400" b="1" i="0" strike="noStrike" kern="0" cap="none" spc="0" normalizeH="0" baseline="0" noProof="0" dirty="0">
              <a:ln>
                <a:noFill/>
              </a:ln>
              <a:effectLst/>
              <a:uLnTx/>
              <a:uFillTx/>
              <a:latin typeface="+mn-lt"/>
              <a:ea typeface="+mn-ea"/>
              <a:cs typeface="+mn-cs"/>
            </a:endParaRP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a) Cebir,şiddet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rgbClr val="FF0000"/>
                </a:solidFill>
                <a:effectLst/>
                <a:uLnTx/>
                <a:uFillTx/>
                <a:latin typeface="+mn-lt"/>
                <a:ea typeface="+mn-ea"/>
                <a:cs typeface="+mn-cs"/>
              </a:rPr>
              <a:t>b) Cebir,tehdit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c) Cebir,küfür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d) Cebir,hakaret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e) Cebir,saldırı</a:t>
            </a:r>
          </a:p>
        </p:txBody>
      </p:sp>
    </p:spTree>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348004" y="721272"/>
            <a:ext cx="6738620" cy="3323987"/>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27-Türk ceza kanununa göre koruma ve gözetimiyle yükümlü olduğu malı kendisinin veya başkasının malvarlığına geçiren özel Güvenlik görevlisi hangi suçu işler?</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400" b="1" i="0" u="none" strike="noStrike" kern="0" cap="none" spc="0" normalizeH="0" baseline="0" noProof="0" dirty="0">
              <a:ln>
                <a:noFill/>
              </a:ln>
              <a:solidFill>
                <a:schemeClr val="tx1"/>
              </a:solidFill>
              <a:effectLst/>
              <a:uLnTx/>
              <a:uFillTx/>
              <a:latin typeface="+mn-lt"/>
              <a:ea typeface="+mn-ea"/>
              <a:cs typeface="+mn-cs"/>
            </a:endParaRP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a) Zimmet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b) Rüşvet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c) İrtikap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d)Görevi Kötüye Kullanma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e) Haksız Kazanç</a:t>
            </a:r>
          </a:p>
        </p:txBody>
      </p:sp>
    </p:spTree>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348004" y="721272"/>
            <a:ext cx="6738620" cy="3323987"/>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27-Türk ceza kanununa göre koruma ve gözetimiyle yükümlü olduğu malı kendisinin veya başkasının malvarlığına geçiren özel Güvenlik görevlisi hangi suçu işler?</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400" b="1" i="0" u="none" strike="noStrike" kern="0" cap="none" spc="0" normalizeH="0" baseline="0" noProof="0" dirty="0">
              <a:ln>
                <a:noFill/>
              </a:ln>
              <a:solidFill>
                <a:schemeClr val="tx1"/>
              </a:solidFill>
              <a:effectLst/>
              <a:uLnTx/>
              <a:uFillTx/>
              <a:latin typeface="+mn-lt"/>
              <a:ea typeface="+mn-ea"/>
              <a:cs typeface="+mn-cs"/>
            </a:endParaRP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rgbClr val="FF0000"/>
                </a:solidFill>
                <a:effectLst/>
                <a:uLnTx/>
                <a:uFillTx/>
                <a:latin typeface="+mn-lt"/>
                <a:ea typeface="+mn-ea"/>
                <a:cs typeface="+mn-cs"/>
              </a:rPr>
              <a:t>a) Zimmet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b) Rüşvet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c) İrtikap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d)Görevi Kötüye Kullanma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e) Haksız Kazanç</a:t>
            </a:r>
          </a:p>
        </p:txBody>
      </p:sp>
    </p:spTree>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394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10 Dikdörtgen"/>
          <p:cNvSpPr/>
          <p:nvPr/>
        </p:nvSpPr>
        <p:spPr>
          <a:xfrm>
            <a:off x="300014" y="306372"/>
            <a:ext cx="6643734" cy="3416320"/>
          </a:xfrm>
          <a:prstGeom prst="rect">
            <a:avLst/>
          </a:prstGeom>
        </p:spPr>
        <p:txBody>
          <a:bodyPr wrap="square">
            <a:spAutoFit/>
          </a:bodyPr>
          <a:lstStyle/>
          <a:p>
            <a:pPr marL="353050" indent="-353050">
              <a:lnSpc>
                <a:spcPct val="90000"/>
              </a:lnSpc>
            </a:pPr>
            <a:r>
              <a:rPr lang="tr-TR" sz="2400" b="1" dirty="0"/>
              <a:t>28)Özel güvenlik Komisyonu ile ilgili olarak aşağıdakilerden hangisi yanlıştır ?</a:t>
            </a:r>
          </a:p>
          <a:p>
            <a:pPr marL="353050" indent="-353050">
              <a:lnSpc>
                <a:spcPct val="90000"/>
              </a:lnSpc>
            </a:pPr>
            <a:endParaRPr lang="tr-TR" sz="2400" b="1" dirty="0"/>
          </a:p>
          <a:p>
            <a:pPr marL="353050" indent="-353050">
              <a:lnSpc>
                <a:spcPct val="90000"/>
              </a:lnSpc>
            </a:pPr>
            <a:r>
              <a:rPr lang="tr-TR" sz="2400" b="1" dirty="0"/>
              <a:t>a) Kararlar oy çokluğu ile alınır 	        </a:t>
            </a:r>
          </a:p>
          <a:p>
            <a:pPr marL="353050" indent="-353050">
              <a:lnSpc>
                <a:spcPct val="90000"/>
              </a:lnSpc>
            </a:pPr>
            <a:r>
              <a:rPr lang="tr-TR" sz="2400" b="1" dirty="0"/>
              <a:t>b) Oyların eşitliği halinde  başkanın bulunduğu taraf çoğunluk sayılır	      </a:t>
            </a:r>
          </a:p>
          <a:p>
            <a:pPr marL="353050" indent="-353050">
              <a:lnSpc>
                <a:spcPct val="90000"/>
              </a:lnSpc>
            </a:pPr>
            <a:r>
              <a:rPr lang="tr-TR" sz="2400" b="1" dirty="0"/>
              <a:t>c) Çekimser oy kullanılabilir</a:t>
            </a:r>
          </a:p>
          <a:p>
            <a:pPr marL="353050" indent="-353050">
              <a:lnSpc>
                <a:spcPct val="90000"/>
              </a:lnSpc>
            </a:pPr>
            <a:r>
              <a:rPr lang="tr-TR" sz="2400" b="1" dirty="0"/>
              <a:t>d) Ticaret ve sanayi odası başkanlığının birlikte olduğu illerde  tek temsilci yeterlidir</a:t>
            </a:r>
          </a:p>
          <a:p>
            <a:pPr marL="353050" indent="-353050">
              <a:lnSpc>
                <a:spcPct val="90000"/>
              </a:lnSpc>
            </a:pPr>
            <a:r>
              <a:rPr lang="tr-TR" sz="2400" b="1" dirty="0"/>
              <a:t>e) Komisyon başkanı bir Vali yardımcısıdır</a:t>
            </a:r>
          </a:p>
        </p:txBody>
      </p:sp>
    </p:spTree>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394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10 Dikdörtgen"/>
          <p:cNvSpPr/>
          <p:nvPr/>
        </p:nvSpPr>
        <p:spPr>
          <a:xfrm>
            <a:off x="300014" y="306372"/>
            <a:ext cx="6643734" cy="3416320"/>
          </a:xfrm>
          <a:prstGeom prst="rect">
            <a:avLst/>
          </a:prstGeom>
        </p:spPr>
        <p:txBody>
          <a:bodyPr wrap="square">
            <a:spAutoFit/>
          </a:bodyPr>
          <a:lstStyle/>
          <a:p>
            <a:pPr marL="353050" indent="-353050">
              <a:lnSpc>
                <a:spcPct val="90000"/>
              </a:lnSpc>
            </a:pPr>
            <a:r>
              <a:rPr lang="tr-TR" sz="2400" b="1" dirty="0"/>
              <a:t>28)Özel güvenlik Komisyonu ile ilgili olarak aşağıdakilerden hangisi yanlıştır ?</a:t>
            </a:r>
          </a:p>
          <a:p>
            <a:pPr marL="353050" indent="-353050">
              <a:lnSpc>
                <a:spcPct val="90000"/>
              </a:lnSpc>
            </a:pPr>
            <a:endParaRPr lang="tr-TR" sz="2400" b="1" dirty="0"/>
          </a:p>
          <a:p>
            <a:pPr marL="353050" indent="-353050">
              <a:lnSpc>
                <a:spcPct val="90000"/>
              </a:lnSpc>
            </a:pPr>
            <a:r>
              <a:rPr lang="tr-TR" sz="2400" b="1" dirty="0"/>
              <a:t>a) Kararlar oy çokluğu ile alınır 	        </a:t>
            </a:r>
          </a:p>
          <a:p>
            <a:pPr marL="353050" indent="-353050">
              <a:lnSpc>
                <a:spcPct val="90000"/>
              </a:lnSpc>
            </a:pPr>
            <a:r>
              <a:rPr lang="tr-TR" sz="2400" b="1" dirty="0"/>
              <a:t>b) Oyların eşitliği halinde  başkanın bulunduğu taraf çoğunluk sayılır	      </a:t>
            </a:r>
          </a:p>
          <a:p>
            <a:pPr marL="353050" indent="-353050">
              <a:lnSpc>
                <a:spcPct val="90000"/>
              </a:lnSpc>
            </a:pPr>
            <a:r>
              <a:rPr lang="tr-TR" sz="2400" b="1" dirty="0">
                <a:solidFill>
                  <a:srgbClr val="FF0000"/>
                </a:solidFill>
              </a:rPr>
              <a:t>c) Çekimser oy kullanılabilir</a:t>
            </a:r>
          </a:p>
          <a:p>
            <a:pPr marL="353050" indent="-353050">
              <a:lnSpc>
                <a:spcPct val="90000"/>
              </a:lnSpc>
            </a:pPr>
            <a:r>
              <a:rPr lang="tr-TR" sz="2400" b="1" dirty="0"/>
              <a:t>d) Ticaret ve sanayi odası başkanlığının birlikte olduğu illerde  tek temsilci yeterlidir</a:t>
            </a:r>
          </a:p>
          <a:p>
            <a:pPr marL="353050" indent="-353050">
              <a:lnSpc>
                <a:spcPct val="90000"/>
              </a:lnSpc>
            </a:pPr>
            <a:r>
              <a:rPr lang="tr-TR" sz="2400" b="1" dirty="0"/>
              <a:t>e) Komisyon başkanı bir Vali yardımcısıdır</a:t>
            </a:r>
          </a:p>
        </p:txBody>
      </p:sp>
    </p:spTree>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357190" y="256871"/>
            <a:ext cx="6372244" cy="3407087"/>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effectLst/>
                <a:uLnTx/>
                <a:uFillTx/>
                <a:latin typeface="+mn-lt"/>
                <a:ea typeface="+mn-ea"/>
                <a:cs typeface="+mn-cs"/>
              </a:rPr>
              <a:t>29- Özel </a:t>
            </a:r>
            <a:r>
              <a:rPr kumimoji="0" lang="tr-TR" sz="2200" b="1" i="0" u="none" strike="noStrike" kern="0" cap="none" spc="0" normalizeH="0" baseline="0" noProof="0" dirty="0" err="1">
                <a:ln>
                  <a:noFill/>
                </a:ln>
                <a:effectLst/>
                <a:uLnTx/>
                <a:uFillTx/>
                <a:latin typeface="+mn-lt"/>
                <a:ea typeface="+mn-ea"/>
                <a:cs typeface="+mn-cs"/>
              </a:rPr>
              <a:t>Güv</a:t>
            </a:r>
            <a:r>
              <a:rPr kumimoji="0" lang="tr-TR" sz="2200" b="1" i="0" u="none" strike="noStrike" kern="0" cap="none" spc="0" normalizeH="0" baseline="0" noProof="0" dirty="0">
                <a:ln>
                  <a:noFill/>
                </a:ln>
                <a:effectLst/>
                <a:uLnTx/>
                <a:uFillTx/>
                <a:latin typeface="+mn-lt"/>
                <a:ea typeface="+mn-ea"/>
                <a:cs typeface="+mn-cs"/>
              </a:rPr>
              <a:t>. Görevlilerinin Kimlik kartı ile ilgili</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effectLst/>
                <a:uLnTx/>
                <a:uFillTx/>
                <a:latin typeface="+mn-lt"/>
                <a:ea typeface="+mn-ea"/>
                <a:cs typeface="+mn-cs"/>
              </a:rPr>
              <a:t>olarak  aşağıda belirtilenlerden  hangisi yanlıştır?</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200" b="1" i="0" u="none" strike="noStrike" kern="0" cap="none" spc="0" normalizeH="0" baseline="0" noProof="0" dirty="0">
              <a:ln>
                <a:noFill/>
              </a:ln>
              <a:effectLst/>
              <a:uLnTx/>
              <a:uFillTx/>
              <a:latin typeface="+mn-lt"/>
              <a:ea typeface="+mn-ea"/>
              <a:cs typeface="+mn-cs"/>
            </a:endParaRPr>
          </a:p>
          <a:p>
            <a:pPr marL="0" marR="0" lvl="0" indent="0" defTabSz="914400" eaLnBrk="1" fontAlgn="auto" latinLnBrk="0" hangingPunct="1">
              <a:lnSpc>
                <a:spcPct val="90000"/>
              </a:lnSpc>
              <a:spcBef>
                <a:spcPts val="0"/>
              </a:spcBef>
              <a:spcAft>
                <a:spcPts val="0"/>
              </a:spcAft>
              <a:buClrTx/>
              <a:buSzTx/>
              <a:buFontTx/>
              <a:buNone/>
              <a:tabLst/>
              <a:defRPr/>
            </a:pPr>
            <a:r>
              <a:rPr kumimoji="0" lang="tr-TR" sz="2000" b="1" i="0" u="none" strike="noStrike" kern="0" cap="none" spc="0" normalizeH="0" baseline="0" noProof="0" dirty="0">
                <a:ln>
                  <a:noFill/>
                </a:ln>
                <a:effectLst/>
                <a:uLnTx/>
                <a:uFillTx/>
                <a:latin typeface="+mn-lt"/>
                <a:ea typeface="+mn-ea"/>
                <a:cs typeface="+mn-cs"/>
              </a:rPr>
              <a:t>a)Kimlik kartı Valilikçe verilir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000" b="1" i="0" u="none" strike="noStrike" kern="0" cap="none" spc="0" normalizeH="0" baseline="0" noProof="0" dirty="0">
                <a:ln>
                  <a:noFill/>
                </a:ln>
                <a:effectLst/>
                <a:uLnTx/>
                <a:uFillTx/>
                <a:latin typeface="+mn-lt"/>
                <a:ea typeface="+mn-ea"/>
                <a:cs typeface="+mn-cs"/>
              </a:rPr>
              <a:t>b)Kimlik kartında adı soyadı ile silahlı yada silahsız</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000" b="1" i="0" u="none" strike="noStrike" kern="0" cap="none" spc="0" normalizeH="0" baseline="0" noProof="0" dirty="0">
                <a:ln>
                  <a:noFill/>
                </a:ln>
                <a:effectLst/>
                <a:uLnTx/>
                <a:uFillTx/>
                <a:latin typeface="+mn-lt"/>
                <a:ea typeface="+mn-ea"/>
                <a:cs typeface="+mn-cs"/>
              </a:rPr>
              <a:t>    olduğu belirtilir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000" b="1" i="0" u="none" strike="noStrike" kern="0" cap="none" spc="0" normalizeH="0" baseline="0" noProof="0" dirty="0">
                <a:ln>
                  <a:noFill/>
                </a:ln>
                <a:effectLst/>
                <a:uLnTx/>
                <a:uFillTx/>
                <a:latin typeface="+mn-lt"/>
                <a:ea typeface="+mn-ea"/>
                <a:cs typeface="+mn-cs"/>
              </a:rPr>
              <a:t>c)Görev alanı ve süresi içerisinde herkes tarafından</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000" b="1" i="0" u="none" strike="noStrike" kern="0" cap="none" spc="0" normalizeH="0" baseline="0" noProof="0" dirty="0">
                <a:ln>
                  <a:noFill/>
                </a:ln>
                <a:effectLst/>
                <a:uLnTx/>
                <a:uFillTx/>
                <a:latin typeface="+mn-lt"/>
                <a:ea typeface="+mn-ea"/>
                <a:cs typeface="+mn-cs"/>
              </a:rPr>
              <a:t>    görünebilecek şekilde  yakaya takılır      </a:t>
            </a:r>
          </a:p>
          <a:p>
            <a:pPr marL="0" marR="0" lvl="0" indent="0" defTabSz="914400" eaLnBrk="1" fontAlgn="auto" latinLnBrk="0" hangingPunct="1">
              <a:lnSpc>
                <a:spcPct val="90000"/>
              </a:lnSpc>
              <a:spcBef>
                <a:spcPts val="0"/>
              </a:spcBef>
              <a:spcAft>
                <a:spcPts val="0"/>
              </a:spcAft>
              <a:buClrTx/>
              <a:buSzTx/>
              <a:buFontTx/>
              <a:buNone/>
              <a:tabLst/>
              <a:defRPr/>
            </a:pPr>
            <a:r>
              <a:rPr kumimoji="0" lang="tr-TR" sz="2000" b="1" i="0" u="none" strike="noStrike" kern="0" cap="none" spc="0" normalizeH="0" baseline="0" noProof="0" dirty="0">
                <a:ln>
                  <a:noFill/>
                </a:ln>
                <a:effectLst/>
                <a:uLnTx/>
                <a:uFillTx/>
                <a:latin typeface="+mn-lt"/>
                <a:ea typeface="+mn-ea"/>
                <a:cs typeface="+mn-cs"/>
              </a:rPr>
              <a:t>d)Kimlik kartını başkasına kullandıran Güvenlik</a:t>
            </a:r>
          </a:p>
          <a:p>
            <a:pPr marL="0" marR="0" lvl="0" indent="0" defTabSz="914400" eaLnBrk="1" fontAlgn="auto" latinLnBrk="0" hangingPunct="1">
              <a:lnSpc>
                <a:spcPct val="90000"/>
              </a:lnSpc>
              <a:spcBef>
                <a:spcPts val="0"/>
              </a:spcBef>
              <a:spcAft>
                <a:spcPts val="0"/>
              </a:spcAft>
              <a:buClrTx/>
              <a:buSzTx/>
              <a:buFontTx/>
              <a:buNone/>
              <a:tabLst/>
              <a:defRPr/>
            </a:pPr>
            <a:r>
              <a:rPr kumimoji="0" lang="tr-TR" sz="2000" b="1" i="0" u="none" strike="noStrike" kern="0" cap="none" spc="0" normalizeH="0" baseline="0" noProof="0" dirty="0">
                <a:ln>
                  <a:noFill/>
                </a:ln>
                <a:effectLst/>
                <a:uLnTx/>
                <a:uFillTx/>
                <a:latin typeface="+mn-lt"/>
                <a:ea typeface="+mn-ea"/>
                <a:cs typeface="+mn-cs"/>
              </a:rPr>
              <a:t>    görevlisi  bir daha Özel güvenlik görevlisi olabilir.</a:t>
            </a:r>
          </a:p>
          <a:p>
            <a:pPr marL="0" marR="0" lvl="0" indent="0" defTabSz="914400" eaLnBrk="1" fontAlgn="auto" latinLnBrk="0" hangingPunct="1">
              <a:lnSpc>
                <a:spcPct val="90000"/>
              </a:lnSpc>
              <a:spcBef>
                <a:spcPts val="0"/>
              </a:spcBef>
              <a:spcAft>
                <a:spcPts val="0"/>
              </a:spcAft>
              <a:buClrTx/>
              <a:buSzTx/>
              <a:buFontTx/>
              <a:buNone/>
              <a:tabLst/>
              <a:defRPr/>
            </a:pPr>
            <a:r>
              <a:rPr kumimoji="0" lang="tr-TR" sz="2000" b="1" i="0" u="none" strike="noStrike" kern="0" cap="none" spc="0" normalizeH="0" baseline="0" noProof="0" dirty="0">
                <a:ln>
                  <a:noFill/>
                </a:ln>
                <a:effectLst/>
                <a:uLnTx/>
                <a:uFillTx/>
                <a:latin typeface="+mn-lt"/>
                <a:ea typeface="+mn-ea"/>
                <a:cs typeface="+mn-cs"/>
              </a:rPr>
              <a:t>e)Görevinden ayrılan Özel güvenlik görevlileri işveren</a:t>
            </a:r>
          </a:p>
          <a:p>
            <a:pPr marL="0" marR="0" lvl="0" indent="0" defTabSz="914400" eaLnBrk="1" fontAlgn="auto" latinLnBrk="0" hangingPunct="1">
              <a:lnSpc>
                <a:spcPct val="90000"/>
              </a:lnSpc>
              <a:spcBef>
                <a:spcPts val="0"/>
              </a:spcBef>
              <a:spcAft>
                <a:spcPts val="0"/>
              </a:spcAft>
              <a:buClrTx/>
              <a:buSzTx/>
              <a:buFontTx/>
              <a:buNone/>
              <a:tabLst/>
              <a:defRPr/>
            </a:pPr>
            <a:r>
              <a:rPr kumimoji="0" lang="tr-TR" sz="2000" b="1" i="0" u="none" strike="noStrike" kern="0" cap="none" spc="0" normalizeH="0" baseline="0" noProof="0" dirty="0">
                <a:ln>
                  <a:noFill/>
                </a:ln>
                <a:effectLst/>
                <a:uLnTx/>
                <a:uFillTx/>
                <a:latin typeface="+mn-lt"/>
                <a:ea typeface="+mn-ea"/>
                <a:cs typeface="+mn-cs"/>
              </a:rPr>
              <a:t>    tarafından 15 gün içinde Valiliğe bildirilir.</a:t>
            </a:r>
          </a:p>
        </p:txBody>
      </p:sp>
    </p:spTree>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357190" y="256871"/>
            <a:ext cx="6372244" cy="3407087"/>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effectLst/>
                <a:uLnTx/>
                <a:uFillTx/>
                <a:latin typeface="+mn-lt"/>
                <a:ea typeface="+mn-ea"/>
                <a:cs typeface="+mn-cs"/>
              </a:rPr>
              <a:t>29- Özel </a:t>
            </a:r>
            <a:r>
              <a:rPr kumimoji="0" lang="tr-TR" sz="2200" b="1" i="0" u="none" strike="noStrike" kern="0" cap="none" spc="0" normalizeH="0" baseline="0" noProof="0" dirty="0" err="1">
                <a:ln>
                  <a:noFill/>
                </a:ln>
                <a:effectLst/>
                <a:uLnTx/>
                <a:uFillTx/>
                <a:latin typeface="+mn-lt"/>
                <a:ea typeface="+mn-ea"/>
                <a:cs typeface="+mn-cs"/>
              </a:rPr>
              <a:t>Güv</a:t>
            </a:r>
            <a:r>
              <a:rPr kumimoji="0" lang="tr-TR" sz="2200" b="1" i="0" u="none" strike="noStrike" kern="0" cap="none" spc="0" normalizeH="0" baseline="0" noProof="0" dirty="0">
                <a:ln>
                  <a:noFill/>
                </a:ln>
                <a:effectLst/>
                <a:uLnTx/>
                <a:uFillTx/>
                <a:latin typeface="+mn-lt"/>
                <a:ea typeface="+mn-ea"/>
                <a:cs typeface="+mn-cs"/>
              </a:rPr>
              <a:t>. Görevlilerinin Kimlik kartı ile ilgili</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effectLst/>
                <a:uLnTx/>
                <a:uFillTx/>
                <a:latin typeface="+mn-lt"/>
                <a:ea typeface="+mn-ea"/>
                <a:cs typeface="+mn-cs"/>
              </a:rPr>
              <a:t>olarak  aşağıda belirtilenlerden  hangisi yanlıştır?</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200" b="1" i="0" u="none" strike="noStrike" kern="0" cap="none" spc="0" normalizeH="0" baseline="0" noProof="0" dirty="0">
              <a:ln>
                <a:noFill/>
              </a:ln>
              <a:effectLst/>
              <a:uLnTx/>
              <a:uFillTx/>
              <a:latin typeface="+mn-lt"/>
              <a:ea typeface="+mn-ea"/>
              <a:cs typeface="+mn-cs"/>
            </a:endParaRPr>
          </a:p>
          <a:p>
            <a:pPr marL="0" marR="0" lvl="0" indent="0" defTabSz="914400" eaLnBrk="1" fontAlgn="auto" latinLnBrk="0" hangingPunct="1">
              <a:lnSpc>
                <a:spcPct val="90000"/>
              </a:lnSpc>
              <a:spcBef>
                <a:spcPts val="0"/>
              </a:spcBef>
              <a:spcAft>
                <a:spcPts val="0"/>
              </a:spcAft>
              <a:buClrTx/>
              <a:buSzTx/>
              <a:buFontTx/>
              <a:buNone/>
              <a:tabLst/>
              <a:defRPr/>
            </a:pPr>
            <a:r>
              <a:rPr kumimoji="0" lang="tr-TR" sz="2000" b="1" i="0" u="none" strike="noStrike" kern="0" cap="none" spc="0" normalizeH="0" baseline="0" noProof="0" dirty="0">
                <a:ln>
                  <a:noFill/>
                </a:ln>
                <a:effectLst/>
                <a:uLnTx/>
                <a:uFillTx/>
                <a:latin typeface="+mn-lt"/>
                <a:ea typeface="+mn-ea"/>
                <a:cs typeface="+mn-cs"/>
              </a:rPr>
              <a:t>a)Kimlik kartı Valilikçe verilir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000" b="1" i="0" u="none" strike="noStrike" kern="0" cap="none" spc="0" normalizeH="0" baseline="0" noProof="0" dirty="0">
                <a:ln>
                  <a:noFill/>
                </a:ln>
                <a:effectLst/>
                <a:uLnTx/>
                <a:uFillTx/>
                <a:latin typeface="+mn-lt"/>
                <a:ea typeface="+mn-ea"/>
                <a:cs typeface="+mn-cs"/>
              </a:rPr>
              <a:t>b)Kimlik kartında adı soyadı ile silahlı yada silahsız</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000" b="1" i="0" u="none" strike="noStrike" kern="0" cap="none" spc="0" normalizeH="0" baseline="0" noProof="0" dirty="0">
                <a:ln>
                  <a:noFill/>
                </a:ln>
                <a:effectLst/>
                <a:uLnTx/>
                <a:uFillTx/>
                <a:latin typeface="+mn-lt"/>
                <a:ea typeface="+mn-ea"/>
                <a:cs typeface="+mn-cs"/>
              </a:rPr>
              <a:t>    olduğu belirtilir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000" b="1" i="0" u="none" strike="noStrike" kern="0" cap="none" spc="0" normalizeH="0" baseline="0" noProof="0" dirty="0">
                <a:ln>
                  <a:noFill/>
                </a:ln>
                <a:effectLst/>
                <a:uLnTx/>
                <a:uFillTx/>
                <a:latin typeface="+mn-lt"/>
                <a:ea typeface="+mn-ea"/>
                <a:cs typeface="+mn-cs"/>
              </a:rPr>
              <a:t>c)Görev alanı ve süresi içerisinde herkes tarafından</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000" b="1" i="0" u="none" strike="noStrike" kern="0" cap="none" spc="0" normalizeH="0" baseline="0" noProof="0" dirty="0">
                <a:ln>
                  <a:noFill/>
                </a:ln>
                <a:effectLst/>
                <a:uLnTx/>
                <a:uFillTx/>
                <a:latin typeface="+mn-lt"/>
                <a:ea typeface="+mn-ea"/>
                <a:cs typeface="+mn-cs"/>
              </a:rPr>
              <a:t>    görünebilecek şekilde  yakaya takılır      </a:t>
            </a:r>
          </a:p>
          <a:p>
            <a:pPr marL="0" marR="0" lvl="0" indent="0" defTabSz="914400" eaLnBrk="1" fontAlgn="auto" latinLnBrk="0" hangingPunct="1">
              <a:lnSpc>
                <a:spcPct val="90000"/>
              </a:lnSpc>
              <a:spcBef>
                <a:spcPts val="0"/>
              </a:spcBef>
              <a:spcAft>
                <a:spcPts val="0"/>
              </a:spcAft>
              <a:buClrTx/>
              <a:buSzTx/>
              <a:buFontTx/>
              <a:buNone/>
              <a:tabLst/>
              <a:defRPr/>
            </a:pPr>
            <a:r>
              <a:rPr kumimoji="0" lang="tr-TR" sz="2000" b="1" i="0" u="none" strike="noStrike" kern="0" cap="none" spc="0" normalizeH="0" baseline="0" noProof="0" dirty="0">
                <a:ln>
                  <a:noFill/>
                </a:ln>
                <a:solidFill>
                  <a:srgbClr val="FF0000"/>
                </a:solidFill>
                <a:effectLst/>
                <a:uLnTx/>
                <a:uFillTx/>
                <a:latin typeface="+mn-lt"/>
                <a:ea typeface="+mn-ea"/>
                <a:cs typeface="+mn-cs"/>
              </a:rPr>
              <a:t>d)Kimlik kartını başkasına kullandıran Güvenlik</a:t>
            </a:r>
          </a:p>
          <a:p>
            <a:pPr marL="0" marR="0" lvl="0" indent="0" defTabSz="914400" eaLnBrk="1" fontAlgn="auto" latinLnBrk="0" hangingPunct="1">
              <a:lnSpc>
                <a:spcPct val="90000"/>
              </a:lnSpc>
              <a:spcBef>
                <a:spcPts val="0"/>
              </a:spcBef>
              <a:spcAft>
                <a:spcPts val="0"/>
              </a:spcAft>
              <a:buClrTx/>
              <a:buSzTx/>
              <a:buFontTx/>
              <a:buNone/>
              <a:tabLst/>
              <a:defRPr/>
            </a:pPr>
            <a:r>
              <a:rPr kumimoji="0" lang="tr-TR" sz="2000" b="1" i="0" u="none" strike="noStrike" kern="0" cap="none" spc="0" normalizeH="0" baseline="0" noProof="0" dirty="0">
                <a:ln>
                  <a:noFill/>
                </a:ln>
                <a:solidFill>
                  <a:srgbClr val="FF0000"/>
                </a:solidFill>
                <a:effectLst/>
                <a:uLnTx/>
                <a:uFillTx/>
                <a:latin typeface="+mn-lt"/>
                <a:ea typeface="+mn-ea"/>
                <a:cs typeface="+mn-cs"/>
              </a:rPr>
              <a:t>    görevlisi  bir daha Özel güvenlik görevlisi olabilir.</a:t>
            </a:r>
          </a:p>
          <a:p>
            <a:pPr marL="0" marR="0" lvl="0" indent="0" defTabSz="914400" eaLnBrk="1" fontAlgn="auto" latinLnBrk="0" hangingPunct="1">
              <a:lnSpc>
                <a:spcPct val="90000"/>
              </a:lnSpc>
              <a:spcBef>
                <a:spcPts val="0"/>
              </a:spcBef>
              <a:spcAft>
                <a:spcPts val="0"/>
              </a:spcAft>
              <a:buClrTx/>
              <a:buSzTx/>
              <a:buFontTx/>
              <a:buNone/>
              <a:tabLst/>
              <a:defRPr/>
            </a:pPr>
            <a:r>
              <a:rPr kumimoji="0" lang="tr-TR" sz="2000" b="1" i="0" u="none" strike="noStrike" kern="0" cap="none" spc="0" normalizeH="0" baseline="0" noProof="0" dirty="0">
                <a:ln>
                  <a:noFill/>
                </a:ln>
                <a:effectLst/>
                <a:uLnTx/>
                <a:uFillTx/>
                <a:latin typeface="+mn-lt"/>
                <a:ea typeface="+mn-ea"/>
                <a:cs typeface="+mn-cs"/>
              </a:rPr>
              <a:t>e)Görevinden ayrılan Özel güvenlik görevlileri işveren</a:t>
            </a:r>
          </a:p>
          <a:p>
            <a:pPr marL="0" marR="0" lvl="0" indent="0" defTabSz="914400" eaLnBrk="1" fontAlgn="auto" latinLnBrk="0" hangingPunct="1">
              <a:lnSpc>
                <a:spcPct val="90000"/>
              </a:lnSpc>
              <a:spcBef>
                <a:spcPts val="0"/>
              </a:spcBef>
              <a:spcAft>
                <a:spcPts val="0"/>
              </a:spcAft>
              <a:buClrTx/>
              <a:buSzTx/>
              <a:buFontTx/>
              <a:buNone/>
              <a:tabLst/>
              <a:defRPr/>
            </a:pPr>
            <a:r>
              <a:rPr kumimoji="0" lang="tr-TR" sz="2000" b="1" i="0" u="none" strike="noStrike" kern="0" cap="none" spc="0" normalizeH="0" baseline="0" noProof="0" dirty="0">
                <a:ln>
                  <a:noFill/>
                </a:ln>
                <a:effectLst/>
                <a:uLnTx/>
                <a:uFillTx/>
                <a:latin typeface="+mn-lt"/>
                <a:ea typeface="+mn-ea"/>
                <a:cs typeface="+mn-cs"/>
              </a:rPr>
              <a:t>    tarafından 15 gün içinde Valiliğe bildirilir.</a:t>
            </a:r>
          </a:p>
        </p:txBody>
      </p:sp>
    </p:spTree>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514328" y="551349"/>
            <a:ext cx="6738620" cy="2326791"/>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a:ln>
                  <a:noFill/>
                </a:ln>
                <a:solidFill>
                  <a:schemeClr val="tx1"/>
                </a:solidFill>
                <a:effectLst/>
                <a:uLnTx/>
                <a:uFillTx/>
                <a:latin typeface="+mn-lt"/>
                <a:ea typeface="+mn-ea"/>
                <a:cs typeface="+mn-cs"/>
              </a:rPr>
              <a:t>30)Özel güvenlik görevlilerinin hakları ile ilgili olarak aşağıdakilerden hangisi doğrudur?</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a:ln>
                  <a:noFill/>
                </a:ln>
                <a:solidFill>
                  <a:schemeClr val="tx1"/>
                </a:solidFill>
                <a:effectLst/>
                <a:uLnTx/>
                <a:uFillTx/>
                <a:latin typeface="+mn-lt"/>
                <a:ea typeface="+mn-ea"/>
                <a:cs typeface="+mn-cs"/>
              </a:rPr>
              <a:t>a)Sendika üyesi Olamazlar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a:ln>
                  <a:noFill/>
                </a:ln>
                <a:solidFill>
                  <a:schemeClr val="tx1"/>
                </a:solidFill>
                <a:effectLst/>
                <a:uLnTx/>
                <a:uFillTx/>
                <a:latin typeface="+mn-lt"/>
                <a:ea typeface="+mn-ea"/>
                <a:cs typeface="+mn-cs"/>
              </a:rPr>
              <a:t>b)Siyasi partiye üye olamazlar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a:ln>
                  <a:noFill/>
                </a:ln>
                <a:solidFill>
                  <a:schemeClr val="tx1"/>
                </a:solidFill>
                <a:effectLst/>
                <a:uLnTx/>
                <a:uFillTx/>
                <a:latin typeface="+mn-lt"/>
                <a:ea typeface="+mn-ea"/>
                <a:cs typeface="+mn-cs"/>
              </a:rPr>
              <a:t>c)Dernek üyesi olamazlar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a:ln>
                  <a:noFill/>
                </a:ln>
                <a:solidFill>
                  <a:schemeClr val="tx1"/>
                </a:solidFill>
                <a:effectLst/>
                <a:uLnTx/>
                <a:uFillTx/>
                <a:latin typeface="+mn-lt"/>
                <a:ea typeface="+mn-ea"/>
                <a:cs typeface="+mn-cs"/>
              </a:rPr>
              <a:t>d)Sendika üyesi olarak greve katılabilirler</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a:ln>
                  <a:noFill/>
                </a:ln>
                <a:solidFill>
                  <a:schemeClr val="tx1"/>
                </a:solidFill>
                <a:effectLst/>
                <a:uLnTx/>
                <a:uFillTx/>
                <a:latin typeface="+mn-lt"/>
                <a:ea typeface="+mn-ea"/>
                <a:cs typeface="+mn-cs"/>
              </a:rPr>
              <a:t>e)Sendika üyesi olabilirler fakat greve katılamazlar</a:t>
            </a:r>
            <a:endParaRPr kumimoji="0" lang="tr-TR" sz="2400" b="1" i="0" u="none" strike="noStrike" kern="0" cap="none" spc="0" normalizeH="0" baseline="0" noProof="0" dirty="0">
              <a:ln>
                <a:noFill/>
              </a:ln>
              <a:solidFill>
                <a:schemeClr val="tx1"/>
              </a:solidFill>
              <a:effectLst/>
              <a:uLnTx/>
              <a:uFillTx/>
              <a:latin typeface="+mn-lt"/>
              <a:ea typeface="+mn-ea"/>
              <a:cs typeface="+mn-cs"/>
            </a:endParaRPr>
          </a:p>
        </p:txBody>
      </p:sp>
    </p:spTree>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514328" y="551349"/>
            <a:ext cx="6738620" cy="2659190"/>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30)Özel güvenlik görevlilerinin hakları ile ilgili olarak aşağıdakilerden hangisi doğrudur?</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400" b="1" i="0" u="none" strike="noStrike" kern="0" cap="none" spc="0" normalizeH="0" baseline="0" noProof="0" dirty="0">
              <a:ln>
                <a:noFill/>
              </a:ln>
              <a:solidFill>
                <a:schemeClr val="tx1"/>
              </a:solidFill>
              <a:effectLst/>
              <a:uLnTx/>
              <a:uFillTx/>
              <a:latin typeface="+mn-lt"/>
              <a:ea typeface="+mn-ea"/>
              <a:cs typeface="+mn-cs"/>
            </a:endParaRP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a)Sendika üyesi Olamazlar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b)Siyasi partiye üye olamazlar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c)Dernek üyesi olamazlar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d)Sendika üyesi olarak greve katılabilirler</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rgbClr val="FF0000"/>
                </a:solidFill>
                <a:effectLst/>
                <a:uLnTx/>
                <a:uFillTx/>
                <a:latin typeface="+mn-lt"/>
                <a:ea typeface="+mn-ea"/>
                <a:cs typeface="+mn-cs"/>
              </a:rPr>
              <a:t>e)Sendika üyesi olabilirler fakat greve katılamazlar</a:t>
            </a:r>
          </a:p>
        </p:txBody>
      </p:sp>
    </p:spTree>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333716" y="392148"/>
            <a:ext cx="6681470" cy="3504036"/>
          </a:xfrm>
          <a:prstGeom prst="rect">
            <a:avLst/>
          </a:prstGeom>
        </p:spPr>
        <p:txBody>
          <a:bodyPr wrap="square" lIns="0" tIns="0" rIns="0" bIns="0">
            <a:spAutoFit/>
          </a:bodyPr>
          <a:lstStyle/>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300" b="1" i="0" u="none" strike="noStrike" kern="0" cap="none" spc="0" normalizeH="0" baseline="0" noProof="0" dirty="0">
                <a:ln>
                  <a:noFill/>
                </a:ln>
                <a:solidFill>
                  <a:schemeClr val="tx1"/>
                </a:solidFill>
                <a:effectLst/>
                <a:uLnTx/>
                <a:uFillTx/>
                <a:latin typeface="+mn-lt"/>
                <a:ea typeface="+mn-ea"/>
                <a:cs typeface="+mn-cs"/>
              </a:rPr>
              <a:t>31-)5188 sayılı kanunun 8’nci maddesine göre  koruma ve güvenlik hizmeti için ne kadar ve hangi özellikte ateşli silah bulundurulabileceğini aşağıdakilerden hangisi belirler?</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endParaRPr kumimoji="0" lang="tr-TR" sz="2300" b="1" i="0" u="none" strike="noStrike" kern="0" cap="none" spc="0" normalizeH="0" baseline="0" noProof="0" dirty="0">
              <a:ln>
                <a:noFill/>
              </a:ln>
              <a:solidFill>
                <a:schemeClr val="tx1"/>
              </a:solidFill>
              <a:effectLst/>
              <a:uLnTx/>
              <a:uFillTx/>
              <a:latin typeface="+mn-lt"/>
              <a:ea typeface="+mn-ea"/>
              <a:cs typeface="+mn-cs"/>
            </a:endParaRP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300" b="1" i="0" u="none" strike="noStrike" kern="0" cap="none" spc="0" normalizeH="0" baseline="0" noProof="0" dirty="0">
                <a:ln>
                  <a:noFill/>
                </a:ln>
                <a:solidFill>
                  <a:schemeClr val="tx1"/>
                </a:solidFill>
                <a:effectLst/>
                <a:uLnTx/>
                <a:uFillTx/>
                <a:latin typeface="+mn-lt"/>
                <a:ea typeface="+mn-ea"/>
                <a:cs typeface="+mn-cs"/>
              </a:rPr>
              <a:t>a) Mahallin en yüksek Mülki amiri                               </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300" b="1" i="0" u="none" strike="noStrike" kern="0" cap="none" spc="0" normalizeH="0" baseline="0" noProof="0" dirty="0">
                <a:ln>
                  <a:noFill/>
                </a:ln>
                <a:solidFill>
                  <a:schemeClr val="tx1"/>
                </a:solidFill>
                <a:effectLst/>
                <a:uLnTx/>
                <a:uFillTx/>
                <a:latin typeface="+mn-lt"/>
                <a:ea typeface="+mn-ea"/>
                <a:cs typeface="+mn-cs"/>
              </a:rPr>
              <a:t>b) Özel Güvenlik komisyonu</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300" b="1" i="0" u="none" strike="noStrike" kern="0" cap="none" spc="0" normalizeH="0" baseline="0" noProof="0" dirty="0">
                <a:ln>
                  <a:noFill/>
                </a:ln>
                <a:solidFill>
                  <a:schemeClr val="tx1"/>
                </a:solidFill>
                <a:effectLst/>
                <a:uLnTx/>
                <a:uFillTx/>
                <a:latin typeface="+mn-lt"/>
                <a:ea typeface="+mn-ea"/>
                <a:cs typeface="+mn-cs"/>
              </a:rPr>
              <a:t>c) Güvenlikten sorumlu Vali yardımcısı</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300" b="1" i="0" u="none" strike="noStrike" kern="0" cap="none" spc="0" normalizeH="0" baseline="0" noProof="0" dirty="0">
                <a:ln>
                  <a:noFill/>
                </a:ln>
                <a:solidFill>
                  <a:schemeClr val="tx1"/>
                </a:solidFill>
                <a:effectLst/>
                <a:uLnTx/>
                <a:uFillTx/>
                <a:latin typeface="+mn-lt"/>
                <a:ea typeface="+mn-ea"/>
                <a:cs typeface="+mn-cs"/>
              </a:rPr>
              <a:t>d) İl Asayiş komisyonu</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300" b="1" i="0" u="none" strike="noStrike" kern="0" cap="none" spc="0" normalizeH="0" baseline="0" noProof="0" dirty="0">
                <a:ln>
                  <a:noFill/>
                </a:ln>
                <a:solidFill>
                  <a:schemeClr val="tx1"/>
                </a:solidFill>
                <a:effectLst/>
                <a:uLnTx/>
                <a:uFillTx/>
                <a:latin typeface="+mn-lt"/>
                <a:ea typeface="+mn-ea"/>
                <a:cs typeface="+mn-cs"/>
              </a:rPr>
              <a:t>e) İçişleri Bakanlığı</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endParaRPr kumimoji="0" lang="tr-TR" sz="2300" b="1" i="0" u="none" strike="noStrike" kern="0" cap="none" spc="0" normalizeH="0" baseline="0" noProof="0" dirty="0">
              <a:ln>
                <a:noFill/>
              </a:ln>
              <a:solidFill>
                <a:schemeClr val="tx1"/>
              </a:solidFill>
              <a:effectLst/>
              <a:uLnTx/>
              <a:uFillTx/>
              <a:latin typeface="+mn-lt"/>
              <a:ea typeface="+mn-ea"/>
              <a:cs typeface="+mn-cs"/>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object 3"/>
          <p:cNvSpPr txBox="1"/>
          <p:nvPr/>
        </p:nvSpPr>
        <p:spPr>
          <a:xfrm>
            <a:off x="585766" y="449248"/>
            <a:ext cx="6357982" cy="3336811"/>
          </a:xfrm>
          <a:prstGeom prst="rect">
            <a:avLst/>
          </a:prstGeom>
        </p:spPr>
        <p:txBody>
          <a:bodyPr vert="horz" wrap="square" lIns="0" tIns="12700" rIns="0" bIns="0" rtlCol="0">
            <a:spAutoFit/>
          </a:bodyPr>
          <a:lstStyle/>
          <a:p>
            <a:pPr algn="just"/>
            <a:r>
              <a:rPr lang="tr-TR" dirty="0"/>
              <a:t>Komisyon, gerekli hallerde başkanın çağrısı üzerine toplanır</a:t>
            </a:r>
            <a:r>
              <a:rPr lang="tr-TR" b="1" dirty="0"/>
              <a:t>. </a:t>
            </a:r>
            <a:r>
              <a:rPr lang="tr-TR" b="1" dirty="0">
                <a:solidFill>
                  <a:srgbClr val="FF0000"/>
                </a:solidFill>
              </a:rPr>
              <a:t>Komisyon, üye tam sayısının yarısının bir fazlasıyla toplanır ve oy çokluğuyla karar alır. </a:t>
            </a:r>
            <a:r>
              <a:rPr lang="tr-TR" b="1" dirty="0"/>
              <a:t>Oyların eşitliği halinde başkanın bulunduğu taraf çoğunluk sayılır ve </a:t>
            </a:r>
            <a:r>
              <a:rPr lang="tr-TR" b="1" dirty="0">
                <a:solidFill>
                  <a:srgbClr val="FF0000"/>
                </a:solidFill>
              </a:rPr>
              <a:t>çekimser oy kullanılamaz.</a:t>
            </a:r>
          </a:p>
          <a:p>
            <a:pPr algn="just"/>
            <a:endParaRPr lang="tr-TR" b="1" dirty="0">
              <a:solidFill>
                <a:srgbClr val="FF0000"/>
              </a:solidFill>
            </a:endParaRPr>
          </a:p>
          <a:p>
            <a:pPr algn="just"/>
            <a:r>
              <a:rPr lang="tr-TR" b="1" dirty="0"/>
              <a:t>Özel güvenlik izni için başvuran kişi ya da kuruluşun temsilcisi toplantıya katılır. Komisyon kararları, başkan ve üyeler tarafından imzalanır ve muhafaza edilir. </a:t>
            </a:r>
          </a:p>
          <a:p>
            <a:pPr algn="just"/>
            <a:endParaRPr lang="tr-TR" b="1" dirty="0"/>
          </a:p>
          <a:p>
            <a:pPr algn="just"/>
            <a:r>
              <a:rPr lang="tr-TR" b="1" dirty="0"/>
              <a:t>Kanunun 3 üncü maddesinde belirtilen istisnai haller dışında, özel güvenlik hizmetlerinin yerine getirilmesi özel güvenlik komisyonunun kararı üzerine valinin iznine bağlıdır." </a:t>
            </a:r>
            <a:endParaRPr>
              <a:solidFill>
                <a:srgbClr val="FF0000"/>
              </a:solidFill>
              <a:latin typeface="Arial"/>
              <a:cs typeface="Arial"/>
            </a:endParaRPr>
          </a:p>
        </p:txBody>
      </p:sp>
    </p:spTree>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333716" y="392148"/>
            <a:ext cx="6681470" cy="3504036"/>
          </a:xfrm>
          <a:prstGeom prst="rect">
            <a:avLst/>
          </a:prstGeom>
        </p:spPr>
        <p:txBody>
          <a:bodyPr wrap="square" lIns="0" tIns="0" rIns="0" bIns="0">
            <a:spAutoFit/>
          </a:bodyPr>
          <a:lstStyle/>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300" b="1" i="0" u="none" strike="noStrike" kern="0" cap="none" spc="0" normalizeH="0" baseline="0" noProof="0" dirty="0">
                <a:ln>
                  <a:noFill/>
                </a:ln>
                <a:solidFill>
                  <a:schemeClr val="tx1"/>
                </a:solidFill>
                <a:effectLst/>
                <a:uLnTx/>
                <a:uFillTx/>
                <a:latin typeface="+mn-lt"/>
                <a:ea typeface="+mn-ea"/>
                <a:cs typeface="+mn-cs"/>
              </a:rPr>
              <a:t>31-)5188 sayılı kanunun 8’nci maddesine göre  koruma ve güvenlik hizmeti için ne kadar ve hangi özellikte ateşli silah bulundurulabileceğini aşağıdakilerden hangisi belirler?</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endParaRPr kumimoji="0" lang="tr-TR" sz="2300" b="1" i="0" u="none" strike="noStrike" kern="0" cap="none" spc="0" normalizeH="0" baseline="0" noProof="0" dirty="0">
              <a:ln>
                <a:noFill/>
              </a:ln>
              <a:solidFill>
                <a:schemeClr val="tx1"/>
              </a:solidFill>
              <a:effectLst/>
              <a:uLnTx/>
              <a:uFillTx/>
              <a:latin typeface="+mn-lt"/>
              <a:ea typeface="+mn-ea"/>
              <a:cs typeface="+mn-cs"/>
            </a:endParaRP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300" b="1" i="0" u="none" strike="noStrike" kern="0" cap="none" spc="0" normalizeH="0" baseline="0" noProof="0" dirty="0">
                <a:ln>
                  <a:noFill/>
                </a:ln>
                <a:solidFill>
                  <a:schemeClr val="tx1"/>
                </a:solidFill>
                <a:effectLst/>
                <a:uLnTx/>
                <a:uFillTx/>
                <a:latin typeface="+mn-lt"/>
                <a:ea typeface="+mn-ea"/>
                <a:cs typeface="+mn-cs"/>
              </a:rPr>
              <a:t>a) Mahallin en yüksek Mülki amiri                               </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300" b="1" i="0" u="none" strike="noStrike" kern="0" cap="none" spc="0" normalizeH="0" baseline="0" noProof="0" dirty="0">
                <a:ln>
                  <a:noFill/>
                </a:ln>
                <a:solidFill>
                  <a:srgbClr val="FF0000"/>
                </a:solidFill>
                <a:effectLst/>
                <a:uLnTx/>
                <a:uFillTx/>
                <a:latin typeface="+mn-lt"/>
                <a:ea typeface="+mn-ea"/>
                <a:cs typeface="+mn-cs"/>
              </a:rPr>
              <a:t>b) Özel Güvenlik komisyonu</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300" b="1" i="0" u="none" strike="noStrike" kern="0" cap="none" spc="0" normalizeH="0" baseline="0" noProof="0" dirty="0">
                <a:ln>
                  <a:noFill/>
                </a:ln>
                <a:solidFill>
                  <a:schemeClr val="tx1"/>
                </a:solidFill>
                <a:effectLst/>
                <a:uLnTx/>
                <a:uFillTx/>
                <a:latin typeface="+mn-lt"/>
                <a:ea typeface="+mn-ea"/>
                <a:cs typeface="+mn-cs"/>
              </a:rPr>
              <a:t>c) Güvenlikten sorumlu Vali yardımcısı</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300" b="1" i="0" u="none" strike="noStrike" kern="0" cap="none" spc="0" normalizeH="0" baseline="0" noProof="0" dirty="0">
                <a:ln>
                  <a:noFill/>
                </a:ln>
                <a:solidFill>
                  <a:schemeClr val="tx1"/>
                </a:solidFill>
                <a:effectLst/>
                <a:uLnTx/>
                <a:uFillTx/>
                <a:latin typeface="+mn-lt"/>
                <a:ea typeface="+mn-ea"/>
                <a:cs typeface="+mn-cs"/>
              </a:rPr>
              <a:t>d) İl Asayiş komisyonu</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r>
              <a:rPr kumimoji="0" lang="tr-TR" sz="2300" b="1" i="0" u="none" strike="noStrike" kern="0" cap="none" spc="0" normalizeH="0" baseline="0" noProof="0" dirty="0">
                <a:ln>
                  <a:noFill/>
                </a:ln>
                <a:solidFill>
                  <a:schemeClr val="tx1"/>
                </a:solidFill>
                <a:effectLst/>
                <a:uLnTx/>
                <a:uFillTx/>
                <a:latin typeface="+mn-lt"/>
                <a:ea typeface="+mn-ea"/>
                <a:cs typeface="+mn-cs"/>
              </a:rPr>
              <a:t>e) İçişleri Bakanlığı</a:t>
            </a:r>
          </a:p>
          <a:p>
            <a:pPr marL="0" marR="0" lvl="0" indent="0" defTabSz="914400" eaLnBrk="1" fontAlgn="auto" latinLnBrk="0" hangingPunct="1">
              <a:lnSpc>
                <a:spcPct val="90000"/>
              </a:lnSpc>
              <a:spcBef>
                <a:spcPts val="0"/>
              </a:spcBef>
              <a:spcAft>
                <a:spcPts val="0"/>
              </a:spcAft>
              <a:buClrTx/>
              <a:buSzTx/>
              <a:buFont typeface="Wingdings" pitchFamily="2" charset="2"/>
              <a:buNone/>
              <a:tabLst/>
              <a:defRPr/>
            </a:pPr>
            <a:endParaRPr kumimoji="0" lang="tr-TR" sz="2300" b="1" i="0" u="none" strike="noStrike" kern="0" cap="none" spc="0" normalizeH="0" baseline="0" noProof="0" dirty="0">
              <a:ln>
                <a:noFill/>
              </a:ln>
              <a:solidFill>
                <a:schemeClr val="tx1"/>
              </a:solidFill>
              <a:effectLst/>
              <a:uLnTx/>
              <a:uFillTx/>
              <a:latin typeface="+mn-lt"/>
              <a:ea typeface="+mn-ea"/>
              <a:cs typeface="+mn-cs"/>
            </a:endParaRPr>
          </a:p>
        </p:txBody>
      </p:sp>
    </p:spTree>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585766" y="721272"/>
            <a:ext cx="6508750" cy="2991588"/>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32-) Aşağıdakilerden Hangisi PVSK.madde 5 ‘e göre Polisin Parmak izini alabileceği kişilerden değildir?</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400" b="1" i="0" u="none" strike="noStrike" kern="0" cap="none" spc="0" normalizeH="0" baseline="0" noProof="0" dirty="0">
              <a:ln>
                <a:noFill/>
              </a:ln>
              <a:solidFill>
                <a:schemeClr val="tx1"/>
              </a:solidFill>
              <a:effectLst/>
              <a:uLnTx/>
              <a:uFillTx/>
              <a:latin typeface="+mn-lt"/>
              <a:ea typeface="+mn-ea"/>
              <a:cs typeface="+mn-cs"/>
            </a:endParaRP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a)Gönüllü Kişiler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b)Her çeşit Silah ruhsatı için başvuranlar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c)Genel Kolluk Görevlisi olarak istihdam edilecekler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d)Yakalanan Kişilerin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e)Türk Vatandaşlığına Baş vuranlar</a:t>
            </a:r>
          </a:p>
        </p:txBody>
      </p:sp>
    </p:spTree>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585766" y="721272"/>
            <a:ext cx="6508750" cy="2991588"/>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32-) Aşağıdakilerden Hangisi PVSK.madde 5 ‘e göre Polisin Parmak izini alabileceği kişilerden değildir?</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400" b="1" i="0" u="none" strike="noStrike" kern="0" cap="none" spc="0" normalizeH="0" baseline="0" noProof="0" dirty="0">
              <a:ln>
                <a:noFill/>
              </a:ln>
              <a:solidFill>
                <a:schemeClr val="tx1"/>
              </a:solidFill>
              <a:effectLst/>
              <a:uLnTx/>
              <a:uFillTx/>
              <a:latin typeface="+mn-lt"/>
              <a:ea typeface="+mn-ea"/>
              <a:cs typeface="+mn-cs"/>
            </a:endParaRP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a)Gönüllü Kişiler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b)Her çeşit Silah ruhsatı için başvuranlar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c)Genel Kolluk Görevlisi olarak istihdam edilecekler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rgbClr val="FF0000"/>
                </a:solidFill>
                <a:effectLst/>
                <a:uLnTx/>
                <a:uFillTx/>
                <a:latin typeface="+mn-lt"/>
                <a:ea typeface="+mn-ea"/>
                <a:cs typeface="+mn-cs"/>
              </a:rPr>
              <a:t>d)Yakalanan Kişilerin	</a:t>
            </a:r>
            <a:r>
              <a:rPr kumimoji="0" lang="tr-TR" sz="2400" b="1" i="0" u="none" strike="noStrike" kern="0" cap="none" spc="0" normalizeH="0" baseline="0" noProof="0" dirty="0">
                <a:ln>
                  <a:noFill/>
                </a:ln>
                <a:solidFill>
                  <a:schemeClr val="tx1"/>
                </a:solidFill>
                <a:effectLst/>
                <a:uLnTx/>
                <a:uFillTx/>
                <a:latin typeface="+mn-lt"/>
                <a:ea typeface="+mn-ea"/>
                <a:cs typeface="+mn-cs"/>
              </a:rPr>
              <a:t>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e)Türk Vatandaşlığına Baş vuranlar</a:t>
            </a:r>
          </a:p>
        </p:txBody>
      </p:sp>
    </p:spTree>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243840" y="168063"/>
            <a:ext cx="7071360" cy="3961084"/>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a:ln>
                  <a:noFill/>
                </a:ln>
                <a:effectLst/>
                <a:uLnTx/>
                <a:uFillTx/>
                <a:latin typeface="+mn-lt"/>
                <a:ea typeface="+mn-ea"/>
                <a:cs typeface="+mn-cs"/>
              </a:rPr>
              <a:t>33-Yapılan denetim sonucunda amacı dışında faaliyet gösterdiği veya suç kaynağına dönüştüğü tespit edilen Şirketlerin veya özel eğitim kurumlarının faaliyet izni………(1)……Alarm izleme merkezlerinin yeterlilik belgesi……(2)……. İptal edilir. Boşluğa aşağıdakilerden hangisi gelmelidir.?</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200" b="1" i="0" u="none" strike="noStrike" kern="0" cap="none" spc="0" normalizeH="0" baseline="0" noProof="0">
              <a:ln>
                <a:noFill/>
              </a:ln>
              <a:effectLst/>
              <a:uLnTx/>
              <a:uFillTx/>
              <a:latin typeface="+mn-lt"/>
              <a:ea typeface="+mn-ea"/>
              <a:cs typeface="+mn-cs"/>
            </a:endParaRP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a:ln>
                  <a:noFill/>
                </a:ln>
                <a:effectLst/>
                <a:uLnTx/>
                <a:uFillTx/>
                <a:latin typeface="+mn-lt"/>
                <a:ea typeface="+mn-ea"/>
                <a:cs typeface="+mn-cs"/>
              </a:rPr>
              <a:t>a) 1-Bakanlıkça 2-Bakanlıkça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a:ln>
                  <a:noFill/>
                </a:ln>
                <a:effectLst/>
                <a:uLnTx/>
                <a:uFillTx/>
                <a:latin typeface="+mn-lt"/>
                <a:ea typeface="+mn-ea"/>
                <a:cs typeface="+mn-cs"/>
              </a:rPr>
              <a:t>b) 1-Bakanlıkça 2-Emniyet Müdürlüğünce</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a:ln>
                  <a:noFill/>
                </a:ln>
                <a:effectLst/>
                <a:uLnTx/>
                <a:uFillTx/>
                <a:latin typeface="+mn-lt"/>
                <a:ea typeface="+mn-ea"/>
                <a:cs typeface="+mn-cs"/>
              </a:rPr>
              <a:t>c) 1-Bakanlıkça  2-Valilikçe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a:ln>
                  <a:noFill/>
                </a:ln>
                <a:effectLst/>
                <a:uLnTx/>
                <a:uFillTx/>
                <a:latin typeface="+mn-lt"/>
                <a:ea typeface="+mn-ea"/>
                <a:cs typeface="+mn-cs"/>
              </a:rPr>
              <a:t>d) 1-Valilikçe      2-Bakanlıkça                        </a:t>
            </a:r>
          </a:p>
          <a:p>
            <a:pPr marL="397181" marR="0" lvl="0" indent="-397181"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a:ln>
                  <a:noFill/>
                </a:ln>
                <a:effectLst/>
                <a:uLnTx/>
                <a:uFillTx/>
                <a:latin typeface="+mn-lt"/>
                <a:ea typeface="+mn-ea"/>
                <a:cs typeface="+mn-cs"/>
              </a:rPr>
              <a:t>e  1-Bakanlıkça  2-C.Savcılığınca</a:t>
            </a:r>
          </a:p>
          <a:p>
            <a:pPr marL="397181" marR="0" lvl="0" indent="-397181" defTabSz="914400" eaLnBrk="1" fontAlgn="auto" latinLnBrk="0" hangingPunct="1">
              <a:lnSpc>
                <a:spcPct val="90000"/>
              </a:lnSpc>
              <a:spcBef>
                <a:spcPts val="0"/>
              </a:spcBef>
              <a:spcAft>
                <a:spcPts val="0"/>
              </a:spcAft>
              <a:buClrTx/>
              <a:buSzTx/>
              <a:buFont typeface="Wingdings" panose="05000000000000000000" pitchFamily="2" charset="2"/>
              <a:buAutoNum type="alphaLcParenR" startAt="5"/>
              <a:tabLst/>
              <a:defRPr/>
            </a:pPr>
            <a:endParaRPr kumimoji="0" lang="tr-TR" sz="2200" b="1" i="0" u="none" strike="noStrike" kern="0" cap="none" spc="0" normalizeH="0" baseline="0" noProof="0" dirty="0">
              <a:ln>
                <a:noFill/>
              </a:ln>
              <a:effectLst/>
              <a:uLnTx/>
              <a:uFillTx/>
              <a:latin typeface="+mn-lt"/>
              <a:ea typeface="+mn-ea"/>
              <a:cs typeface="+mn-cs"/>
            </a:endParaRPr>
          </a:p>
        </p:txBody>
      </p:sp>
    </p:spTree>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243840" y="168063"/>
            <a:ext cx="7071360" cy="3961084"/>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effectLst/>
                <a:uLnTx/>
                <a:uFillTx/>
                <a:latin typeface="+mn-lt"/>
                <a:ea typeface="+mn-ea"/>
                <a:cs typeface="+mn-cs"/>
              </a:rPr>
              <a:t>33-Yapılan denetim sonucunda amacı dışında faaliyet gösterdiği veya suç kaynağına dönüştüğü tespit edilen Şirketlerin veya özel eğitim kurumlarının faaliyet izni………(1)……Alarm izleme merkezlerinin yeterlilik belgesi……(2)……. İptal edilir. Boşluğa aşağıdakilerden hangisi gelmelidir.?</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200" b="1" i="0" u="none" strike="noStrike" kern="0" cap="none" spc="0" normalizeH="0" baseline="0" noProof="0" dirty="0">
              <a:ln>
                <a:noFill/>
              </a:ln>
              <a:effectLst/>
              <a:uLnTx/>
              <a:uFillTx/>
              <a:latin typeface="+mn-lt"/>
              <a:ea typeface="+mn-ea"/>
              <a:cs typeface="+mn-cs"/>
            </a:endParaRP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effectLst/>
                <a:uLnTx/>
                <a:uFillTx/>
                <a:latin typeface="+mn-lt"/>
                <a:ea typeface="+mn-ea"/>
                <a:cs typeface="+mn-cs"/>
              </a:rPr>
              <a:t>a) 1-Bakanlıkça 2-Bakanlıkça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effectLst/>
                <a:uLnTx/>
                <a:uFillTx/>
                <a:latin typeface="+mn-lt"/>
                <a:ea typeface="+mn-ea"/>
                <a:cs typeface="+mn-cs"/>
              </a:rPr>
              <a:t>b) 1-Bakanlıkça 2-Emniyet Müdürlüğünce</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solidFill>
                  <a:srgbClr val="FF0000"/>
                </a:solidFill>
                <a:effectLst/>
                <a:uLnTx/>
                <a:uFillTx/>
                <a:latin typeface="+mn-lt"/>
                <a:ea typeface="+mn-ea"/>
                <a:cs typeface="+mn-cs"/>
              </a:rPr>
              <a:t>c) 1-Bakanlıkça  2-Valilikçe  </a:t>
            </a:r>
            <a:r>
              <a:rPr kumimoji="0" lang="tr-TR" sz="2200" b="1" i="0" u="none" strike="noStrike" kern="0" cap="none" spc="0" normalizeH="0" baseline="0" noProof="0" dirty="0">
                <a:ln>
                  <a:noFill/>
                </a:ln>
                <a:effectLst/>
                <a:uLnTx/>
                <a:uFillTx/>
                <a:latin typeface="+mn-lt"/>
                <a:ea typeface="+mn-ea"/>
                <a:cs typeface="+mn-cs"/>
              </a:rPr>
              <a:t>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effectLst/>
                <a:uLnTx/>
                <a:uFillTx/>
                <a:latin typeface="+mn-lt"/>
                <a:ea typeface="+mn-ea"/>
                <a:cs typeface="+mn-cs"/>
              </a:rPr>
              <a:t>d) 1-Valilikçe      2-Bakanlıkça                        </a:t>
            </a:r>
          </a:p>
          <a:p>
            <a:pPr marL="397181" marR="0" lvl="0" indent="-397181"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effectLst/>
                <a:uLnTx/>
                <a:uFillTx/>
                <a:latin typeface="+mn-lt"/>
                <a:ea typeface="+mn-ea"/>
                <a:cs typeface="+mn-cs"/>
              </a:rPr>
              <a:t>e  1-Bakanlıkça  2-C.Savcılığınca</a:t>
            </a:r>
          </a:p>
          <a:p>
            <a:pPr marL="397181" marR="0" lvl="0" indent="-397181" defTabSz="914400" eaLnBrk="1" fontAlgn="auto" latinLnBrk="0" hangingPunct="1">
              <a:lnSpc>
                <a:spcPct val="90000"/>
              </a:lnSpc>
              <a:spcBef>
                <a:spcPts val="0"/>
              </a:spcBef>
              <a:spcAft>
                <a:spcPts val="0"/>
              </a:spcAft>
              <a:buClrTx/>
              <a:buSzTx/>
              <a:buFont typeface="Wingdings" panose="05000000000000000000" pitchFamily="2" charset="2"/>
              <a:buAutoNum type="alphaLcParenR" startAt="5"/>
              <a:tabLst/>
              <a:defRPr/>
            </a:pPr>
            <a:endParaRPr kumimoji="0" lang="tr-TR" sz="2200" b="1" i="0" u="none" strike="noStrike" kern="0" cap="none" spc="0" normalizeH="0" baseline="0" noProof="0" dirty="0">
              <a:ln>
                <a:noFill/>
              </a:ln>
              <a:effectLst/>
              <a:uLnTx/>
              <a:uFillTx/>
              <a:latin typeface="+mn-lt"/>
              <a:ea typeface="+mn-ea"/>
              <a:cs typeface="+mn-cs"/>
            </a:endParaRPr>
          </a:p>
        </p:txBody>
      </p:sp>
    </p:spTree>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357190" y="293324"/>
            <a:ext cx="6443682" cy="4653582"/>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dirty="0">
                <a:ln>
                  <a:noFill/>
                </a:ln>
                <a:effectLst/>
                <a:uLnTx/>
                <a:uFillTx/>
                <a:latin typeface="+mn-lt"/>
                <a:ea typeface="+mn-ea"/>
                <a:cs typeface="+mn-cs"/>
              </a:rPr>
              <a:t>34-Aşağıda belirtilen yerlerden hangisinde çalışan Özel güvenlik görevlisi silah taşıyabilir?</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800" b="1" i="0" u="none" strike="noStrike" kern="0" cap="none" spc="0" normalizeH="0" baseline="0" noProof="0" dirty="0">
              <a:ln>
                <a:noFill/>
              </a:ln>
              <a:effectLst/>
              <a:uLnTx/>
              <a:uFillTx/>
              <a:latin typeface="+mn-lt"/>
              <a:ea typeface="+mn-ea"/>
              <a:cs typeface="+mn-cs"/>
            </a:endParaRP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a)Üniversitede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b)Alışveriş merkezinde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c)Spor müsabakalarında</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d)Sağlık tesislerinde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e)Sahne gösterileri ve Özel toplantılarda</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0" i="0" u="none" strike="noStrike" kern="0" cap="none" spc="0" normalizeH="0" baseline="0" noProof="0" dirty="0">
                <a:ln>
                  <a:noFill/>
                </a:ln>
                <a:effectLst/>
                <a:uLnTx/>
                <a:uFillTx/>
                <a:latin typeface="+mn-lt"/>
                <a:ea typeface="+mn-ea"/>
                <a:cs typeface="+mn-cs"/>
              </a:rPr>
              <a:t> </a:t>
            </a:r>
            <a:r>
              <a:rPr kumimoji="0" lang="tr-TR" sz="4000" b="1" i="0" u="none" strike="noStrike" kern="0" cap="none" spc="0" normalizeH="0" baseline="0" noProof="0" dirty="0">
                <a:ln>
                  <a:noFill/>
                </a:ln>
                <a:effectLst/>
                <a:uLnTx/>
                <a:uFillTx/>
                <a:latin typeface="+mn-lt"/>
                <a:ea typeface="+mn-ea"/>
                <a:cs typeface="+mn-cs"/>
              </a:rPr>
              <a:t>	</a:t>
            </a:r>
            <a:endParaRPr kumimoji="0" lang="tr-TR" sz="2400" b="1" i="0" u="none" strike="noStrike" kern="0" cap="none" spc="0" normalizeH="0" baseline="0" noProof="0" dirty="0">
              <a:ln>
                <a:noFill/>
              </a:ln>
              <a:effectLst/>
              <a:uLnTx/>
              <a:uFillTx/>
              <a:latin typeface="+mn-lt"/>
              <a:ea typeface="+mn-ea"/>
              <a:cs typeface="+mn-cs"/>
            </a:endParaRP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400" b="1" i="0" u="none" strike="noStrike" kern="0" cap="none" spc="0" normalizeH="0" baseline="0" noProof="0" dirty="0">
              <a:ln>
                <a:noFill/>
              </a:ln>
              <a:effectLst/>
              <a:uLnTx/>
              <a:uFillTx/>
              <a:latin typeface="+mn-lt"/>
              <a:ea typeface="+mn-ea"/>
              <a:cs typeface="+mn-cs"/>
            </a:endParaRP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4000" b="1" i="0" u="none" strike="noStrike" kern="0" cap="none" spc="0" normalizeH="0" baseline="0" noProof="0" dirty="0">
                <a:ln>
                  <a:noFill/>
                </a:ln>
                <a:effectLst/>
                <a:uLnTx/>
                <a:uFillTx/>
                <a:latin typeface="+mn-lt"/>
                <a:ea typeface="+mn-ea"/>
                <a:cs typeface="+mn-cs"/>
              </a:rPr>
              <a:t>	</a:t>
            </a:r>
          </a:p>
        </p:txBody>
      </p:sp>
    </p:spTree>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357190" y="293324"/>
            <a:ext cx="6443682" cy="4653582"/>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dirty="0">
                <a:ln>
                  <a:noFill/>
                </a:ln>
                <a:effectLst/>
                <a:uLnTx/>
                <a:uFillTx/>
                <a:latin typeface="+mn-lt"/>
                <a:ea typeface="+mn-ea"/>
                <a:cs typeface="+mn-cs"/>
              </a:rPr>
              <a:t>34-Aşağıda belirtilen yerlerden hangisinde çalışan Özel güvenlik görevlisi silah taşıyabilir?</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800" b="1" i="0" u="none" strike="noStrike" kern="0" cap="none" spc="0" normalizeH="0" baseline="0" noProof="0" dirty="0">
              <a:ln>
                <a:noFill/>
              </a:ln>
              <a:effectLst/>
              <a:uLnTx/>
              <a:uFillTx/>
              <a:latin typeface="+mn-lt"/>
              <a:ea typeface="+mn-ea"/>
              <a:cs typeface="+mn-cs"/>
            </a:endParaRP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a)Üniversitede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rgbClr val="FF0000"/>
                </a:solidFill>
                <a:effectLst/>
                <a:uLnTx/>
                <a:uFillTx/>
                <a:latin typeface="+mn-lt"/>
                <a:ea typeface="+mn-ea"/>
                <a:cs typeface="+mn-cs"/>
              </a:rPr>
              <a:t>b)Alışveriş merkezinde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c)Spor müsabakalarında</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d)Sağlık tesislerinde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e)Sahne gösterileri ve Özel toplantılarda</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0" i="0" u="none" strike="noStrike" kern="0" cap="none" spc="0" normalizeH="0" baseline="0" noProof="0" dirty="0">
                <a:ln>
                  <a:noFill/>
                </a:ln>
                <a:effectLst/>
                <a:uLnTx/>
                <a:uFillTx/>
                <a:latin typeface="+mn-lt"/>
                <a:ea typeface="+mn-ea"/>
                <a:cs typeface="+mn-cs"/>
              </a:rPr>
              <a:t> </a:t>
            </a:r>
            <a:r>
              <a:rPr kumimoji="0" lang="tr-TR" sz="4000" b="1" i="0" u="none" strike="noStrike" kern="0" cap="none" spc="0" normalizeH="0" baseline="0" noProof="0" dirty="0">
                <a:ln>
                  <a:noFill/>
                </a:ln>
                <a:effectLst/>
                <a:uLnTx/>
                <a:uFillTx/>
                <a:latin typeface="+mn-lt"/>
                <a:ea typeface="+mn-ea"/>
                <a:cs typeface="+mn-cs"/>
              </a:rPr>
              <a:t>	</a:t>
            </a:r>
            <a:endParaRPr kumimoji="0" lang="tr-TR" sz="2400" b="1" i="0" u="none" strike="noStrike" kern="0" cap="none" spc="0" normalizeH="0" baseline="0" noProof="0" dirty="0">
              <a:ln>
                <a:noFill/>
              </a:ln>
              <a:effectLst/>
              <a:uLnTx/>
              <a:uFillTx/>
              <a:latin typeface="+mn-lt"/>
              <a:ea typeface="+mn-ea"/>
              <a:cs typeface="+mn-cs"/>
            </a:endParaRP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400" b="1" i="0" u="none" strike="noStrike" kern="0" cap="none" spc="0" normalizeH="0" baseline="0" noProof="0" dirty="0">
              <a:ln>
                <a:noFill/>
              </a:ln>
              <a:effectLst/>
              <a:uLnTx/>
              <a:uFillTx/>
              <a:latin typeface="+mn-lt"/>
              <a:ea typeface="+mn-ea"/>
              <a:cs typeface="+mn-cs"/>
            </a:endParaRP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4000" b="1" i="0" u="none" strike="noStrike" kern="0" cap="none" spc="0" normalizeH="0" baseline="0" noProof="0" dirty="0">
                <a:ln>
                  <a:noFill/>
                </a:ln>
                <a:effectLst/>
                <a:uLnTx/>
                <a:uFillTx/>
                <a:latin typeface="+mn-lt"/>
                <a:ea typeface="+mn-ea"/>
                <a:cs typeface="+mn-cs"/>
              </a:rPr>
              <a:t>	</a:t>
            </a:r>
          </a:p>
        </p:txBody>
      </p:sp>
    </p:spTree>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496571" y="350132"/>
            <a:ext cx="6818630" cy="3323987"/>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35-)Hangisi Özel Güvenlik görevlisinin yetki ve sorumluluklarından değildir. ?</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400" b="1" i="0" u="none" strike="noStrike" kern="0" cap="none" spc="0" normalizeH="0" baseline="0" noProof="0" dirty="0">
              <a:ln>
                <a:noFill/>
              </a:ln>
              <a:effectLst/>
              <a:uLnTx/>
              <a:uFillTx/>
              <a:latin typeface="+mn-lt"/>
              <a:ea typeface="+mn-ea"/>
              <a:cs typeface="+mn-cs"/>
            </a:endParaRP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a) Suçla karşılaştığında suça el koymak</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b) Suçlu kaçarsa takibini yapmak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c) Doğal Afetlerde afet yardım kurumlarına yardımcı olmak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d) Bir suçun olması durumunda olay yerini incelemek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e) Suçla ilgili delilleri saklamak ve Genel kolluğa vermek</a:t>
            </a:r>
            <a:endParaRPr kumimoji="0" lang="tr-TR" sz="4000" b="1" i="0" u="none" strike="noStrike" kern="0" cap="none" spc="0" normalizeH="0" baseline="0" noProof="0" dirty="0">
              <a:ln>
                <a:noFill/>
              </a:ln>
              <a:effectLst/>
              <a:uLnTx/>
              <a:uFillTx/>
              <a:latin typeface="+mn-lt"/>
              <a:ea typeface="+mn-ea"/>
              <a:cs typeface="+mn-cs"/>
            </a:endParaRPr>
          </a:p>
        </p:txBody>
      </p:sp>
    </p:spTree>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496571" y="350132"/>
            <a:ext cx="6818630" cy="3323987"/>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35-)Hangisi Özel Güvenlik görevlisinin yetki ve sorumluluklarından değildir. ?</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400" b="1" i="0" u="none" strike="noStrike" kern="0" cap="none" spc="0" normalizeH="0" baseline="0" noProof="0" dirty="0">
              <a:ln>
                <a:noFill/>
              </a:ln>
              <a:effectLst/>
              <a:uLnTx/>
              <a:uFillTx/>
              <a:latin typeface="+mn-lt"/>
              <a:ea typeface="+mn-ea"/>
              <a:cs typeface="+mn-cs"/>
            </a:endParaRP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a) Suçla karşılaştığında suça el koymak</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b) Suçlu kaçarsa takibini yapmak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c) Doğal Afetlerde afet yardım kurumlarına yardımcı olmak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rgbClr val="FF0000"/>
                </a:solidFill>
                <a:effectLst/>
                <a:uLnTx/>
                <a:uFillTx/>
                <a:latin typeface="+mn-lt"/>
                <a:ea typeface="+mn-ea"/>
                <a:cs typeface="+mn-cs"/>
              </a:rPr>
              <a:t>d) Bir suçun olması durumunda olay yerini incelemek</a:t>
            </a:r>
            <a:r>
              <a:rPr kumimoji="0" lang="tr-TR" sz="2400" b="1" i="0" u="none" strike="noStrike" kern="0" cap="none" spc="0" normalizeH="0" baseline="0" noProof="0" dirty="0">
                <a:ln>
                  <a:noFill/>
                </a:ln>
                <a:effectLst/>
                <a:uLnTx/>
                <a:uFillTx/>
                <a:latin typeface="+mn-lt"/>
                <a:ea typeface="+mn-ea"/>
                <a:cs typeface="+mn-cs"/>
              </a:rPr>
              <a:t>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e) Suçla ilgili delilleri saklamak ve Genel kolluğa vermek</a:t>
            </a:r>
            <a:endParaRPr kumimoji="0" lang="tr-TR" sz="4000" b="1" i="0" u="none" strike="noStrike" kern="0" cap="none" spc="0" normalizeH="0" baseline="0" noProof="0" dirty="0">
              <a:ln>
                <a:noFill/>
              </a:ln>
              <a:effectLst/>
              <a:uLnTx/>
              <a:uFillTx/>
              <a:latin typeface="+mn-lt"/>
              <a:ea typeface="+mn-ea"/>
              <a:cs typeface="+mn-cs"/>
            </a:endParaRPr>
          </a:p>
        </p:txBody>
      </p:sp>
    </p:spTree>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500066" y="420883"/>
            <a:ext cx="6586558" cy="3171637"/>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300" b="1" i="0" u="none" strike="noStrike" kern="0" cap="none" spc="0" normalizeH="0" baseline="0" noProof="0">
                <a:ln>
                  <a:noFill/>
                </a:ln>
                <a:effectLst/>
                <a:uLnTx/>
                <a:uFillTx/>
                <a:latin typeface="+mn-lt"/>
                <a:ea typeface="+mn-ea"/>
                <a:cs typeface="+mn-cs"/>
              </a:rPr>
              <a:t>36-Aşağıdakilerden hangisinde Polisin ve Özel güvenliğin görev alanını düzenleyen kanun  numaraları doğru olarak verilmiştir ?</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200" b="1" i="0" u="none" strike="noStrike" kern="0" cap="none" spc="0" normalizeH="0" baseline="0" noProof="0">
              <a:ln>
                <a:noFill/>
              </a:ln>
              <a:effectLst/>
              <a:uLnTx/>
              <a:uFillTx/>
              <a:latin typeface="+mn-lt"/>
              <a:ea typeface="+mn-ea"/>
              <a:cs typeface="+mn-cs"/>
            </a:endParaRP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a:ln>
                  <a:noFill/>
                </a:ln>
                <a:effectLst/>
                <a:uLnTx/>
                <a:uFillTx/>
                <a:latin typeface="+mn-lt"/>
                <a:ea typeface="+mn-ea"/>
                <a:cs typeface="+mn-cs"/>
              </a:rPr>
              <a:t>a)2559-6136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a:ln>
                  <a:noFill/>
                </a:ln>
                <a:effectLst/>
                <a:uLnTx/>
                <a:uFillTx/>
                <a:latin typeface="+mn-lt"/>
                <a:ea typeface="+mn-ea"/>
                <a:cs typeface="+mn-cs"/>
              </a:rPr>
              <a:t>b)5271-2559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a:ln>
                  <a:noFill/>
                </a:ln>
                <a:effectLst/>
                <a:uLnTx/>
                <a:uFillTx/>
                <a:latin typeface="+mn-lt"/>
                <a:ea typeface="+mn-ea"/>
                <a:cs typeface="+mn-cs"/>
              </a:rPr>
              <a:t>c)5188-4857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a:ln>
                  <a:noFill/>
                </a:ln>
                <a:effectLst/>
                <a:uLnTx/>
                <a:uFillTx/>
                <a:latin typeface="+mn-lt"/>
                <a:ea typeface="+mn-ea"/>
                <a:cs typeface="+mn-cs"/>
              </a:rPr>
              <a:t>d)2559-5188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a:ln>
                  <a:noFill/>
                </a:ln>
                <a:effectLst/>
                <a:uLnTx/>
                <a:uFillTx/>
                <a:latin typeface="+mn-lt"/>
                <a:ea typeface="+mn-ea"/>
                <a:cs typeface="+mn-cs"/>
              </a:rPr>
              <a:t>e)2559-2330  </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200" b="1" i="0" u="none" strike="noStrike" kern="0" cap="none" spc="0" normalizeH="0" baseline="0" noProof="0" dirty="0">
              <a:ln>
                <a:noFill/>
              </a:ln>
              <a:effectLst/>
              <a:uLnTx/>
              <a:uFillTx/>
              <a:latin typeface="+mn-lt"/>
              <a:ea typeface="+mn-ea"/>
              <a:cs typeface="+mn-cs"/>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object 3"/>
          <p:cNvSpPr txBox="1"/>
          <p:nvPr/>
        </p:nvSpPr>
        <p:spPr>
          <a:xfrm>
            <a:off x="585766" y="449248"/>
            <a:ext cx="6357982" cy="3890809"/>
          </a:xfrm>
          <a:prstGeom prst="rect">
            <a:avLst/>
          </a:prstGeom>
        </p:spPr>
        <p:txBody>
          <a:bodyPr vert="horz" wrap="square" lIns="0" tIns="12700" rIns="0" bIns="0" rtlCol="0">
            <a:spAutoFit/>
          </a:bodyPr>
          <a:lstStyle/>
          <a:p>
            <a:pPr algn="just"/>
            <a:r>
              <a:rPr lang="tr-TR" b="1" dirty="0">
                <a:solidFill>
                  <a:srgbClr val="FF0000"/>
                </a:solidFill>
              </a:rPr>
              <a:t>Özel eğitim kurumu: </a:t>
            </a:r>
            <a:r>
              <a:rPr lang="tr-TR" b="1" dirty="0"/>
              <a:t>Özel güvenlik görevlileri ve yönetici adaylarına özel güvenlik eğitimi vermek üzere Bakanlığın izniyle kurulan eğitim kurumlarını, </a:t>
            </a:r>
          </a:p>
          <a:p>
            <a:pPr algn="just"/>
            <a:r>
              <a:rPr lang="tr-TR" b="1" dirty="0">
                <a:solidFill>
                  <a:srgbClr val="FF0000"/>
                </a:solidFill>
              </a:rPr>
              <a:t>Alarm izleme merkezi: </a:t>
            </a:r>
            <a:r>
              <a:rPr lang="tr-TR" b="1" dirty="0"/>
              <a:t>konut, işyeri ve tesislerin güvenliğini sağlamak amacıyla, teknik donanım kullanarak bunları izleyen işletmeleri, </a:t>
            </a:r>
          </a:p>
          <a:p>
            <a:pPr algn="just"/>
            <a:r>
              <a:rPr lang="tr-TR" dirty="0">
                <a:solidFill>
                  <a:srgbClr val="FF0000"/>
                </a:solidFill>
              </a:rPr>
              <a:t>Yönetici: </a:t>
            </a:r>
            <a:r>
              <a:rPr lang="tr-TR" dirty="0"/>
              <a:t>Özel güvenlik şirketlerinde </a:t>
            </a:r>
            <a:r>
              <a:rPr lang="tr-TR" b="1" dirty="0"/>
              <a:t>ve alarm izleme merkezlerinde özel güvenlik görevlilerine emir ve komuta etme, alınacak güvenlik tedbirlerini, </a:t>
            </a:r>
            <a:r>
              <a:rPr lang="tr-TR" dirty="0"/>
              <a:t>bunların yerini, sırasını ve zamanını belirleme ve değiştirme yetki ve sorumluluğuna sahip olan yöneticiler ile özel güvenlik eğitim kurumlarında eğitimden sorumlu olan yöneticileri, </a:t>
            </a:r>
          </a:p>
          <a:p>
            <a:pPr algn="just"/>
            <a:r>
              <a:rPr lang="tr-TR" b="1" dirty="0">
                <a:solidFill>
                  <a:srgbClr val="FF0000"/>
                </a:solidFill>
              </a:rPr>
              <a:t>Özel güvenlik görevlisi: </a:t>
            </a:r>
            <a:r>
              <a:rPr lang="tr-TR" b="1" dirty="0"/>
              <a:t>Kanun kapsamında özel koruma ve güvenlik hizmetini yerine getirmek amacıyla istihdam edilen kişileri, ifade eder. </a:t>
            </a:r>
            <a:endParaRPr>
              <a:solidFill>
                <a:srgbClr val="FF0000"/>
              </a:solidFill>
              <a:latin typeface="Arial"/>
              <a:cs typeface="Arial"/>
            </a:endParaRPr>
          </a:p>
        </p:txBody>
      </p:sp>
    </p:spTree>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500066" y="420883"/>
            <a:ext cx="6586558" cy="3171637"/>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300" b="1" i="0" u="none" strike="noStrike" kern="0" cap="none" spc="0" normalizeH="0" baseline="0" noProof="0" dirty="0">
                <a:ln>
                  <a:noFill/>
                </a:ln>
                <a:effectLst/>
                <a:uLnTx/>
                <a:uFillTx/>
                <a:latin typeface="+mn-lt"/>
                <a:ea typeface="+mn-ea"/>
                <a:cs typeface="+mn-cs"/>
              </a:rPr>
              <a:t>36-Aşağıdakilerden hangisinde Polisin ve Özel güvenliğin görev alanını düzenleyen kanun  numaraları doğru olarak verilmiştir ?</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200" b="1" i="0" u="none" strike="noStrike" kern="0" cap="none" spc="0" normalizeH="0" baseline="0" noProof="0" dirty="0">
              <a:ln>
                <a:noFill/>
              </a:ln>
              <a:effectLst/>
              <a:uLnTx/>
              <a:uFillTx/>
              <a:latin typeface="+mn-lt"/>
              <a:ea typeface="+mn-ea"/>
              <a:cs typeface="+mn-cs"/>
            </a:endParaRP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effectLst/>
                <a:uLnTx/>
                <a:uFillTx/>
                <a:latin typeface="+mn-lt"/>
                <a:ea typeface="+mn-ea"/>
                <a:cs typeface="+mn-cs"/>
              </a:rPr>
              <a:t>a)2559-6136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effectLst/>
                <a:uLnTx/>
                <a:uFillTx/>
                <a:latin typeface="+mn-lt"/>
                <a:ea typeface="+mn-ea"/>
                <a:cs typeface="+mn-cs"/>
              </a:rPr>
              <a:t>b)5271-2559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effectLst/>
                <a:uLnTx/>
                <a:uFillTx/>
                <a:latin typeface="+mn-lt"/>
                <a:ea typeface="+mn-ea"/>
                <a:cs typeface="+mn-cs"/>
              </a:rPr>
              <a:t>c)5188-4857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solidFill>
                  <a:srgbClr val="FF0000"/>
                </a:solidFill>
                <a:effectLst/>
                <a:uLnTx/>
                <a:uFillTx/>
                <a:latin typeface="+mn-lt"/>
                <a:ea typeface="+mn-ea"/>
                <a:cs typeface="+mn-cs"/>
              </a:rPr>
              <a:t>d)2559-5188 </a:t>
            </a:r>
            <a:r>
              <a:rPr kumimoji="0" lang="tr-TR" sz="2200" b="1" i="0" u="none" strike="noStrike" kern="0" cap="none" spc="0" normalizeH="0" baseline="0" noProof="0" dirty="0">
                <a:ln>
                  <a:noFill/>
                </a:ln>
                <a:effectLst/>
                <a:uLnTx/>
                <a:uFillTx/>
                <a:latin typeface="+mn-lt"/>
                <a:ea typeface="+mn-ea"/>
                <a:cs typeface="+mn-cs"/>
              </a:rPr>
              <a:t>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effectLst/>
                <a:uLnTx/>
                <a:uFillTx/>
                <a:latin typeface="+mn-lt"/>
                <a:ea typeface="+mn-ea"/>
                <a:cs typeface="+mn-cs"/>
              </a:rPr>
              <a:t>e)2559-2330  </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200" b="1" i="0" u="none" strike="noStrike" kern="0" cap="none" spc="0" normalizeH="0" baseline="0" noProof="0" dirty="0">
              <a:ln>
                <a:noFill/>
              </a:ln>
              <a:effectLst/>
              <a:uLnTx/>
              <a:uFillTx/>
              <a:latin typeface="+mn-lt"/>
              <a:ea typeface="+mn-ea"/>
              <a:cs typeface="+mn-cs"/>
            </a:endParaRPr>
          </a:p>
        </p:txBody>
      </p:sp>
    </p:spTree>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657204" y="508859"/>
            <a:ext cx="6508750" cy="2894639"/>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dirty="0">
                <a:ln>
                  <a:noFill/>
                </a:ln>
                <a:effectLst/>
                <a:uLnTx/>
                <a:uFillTx/>
                <a:latin typeface="+mn-lt"/>
                <a:ea typeface="+mn-ea"/>
                <a:cs typeface="+mn-cs"/>
              </a:rPr>
              <a:t>37-)Aşağıdakilerden hangisi veya hangilerinin Gözaltına alma yetkisi vardır</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800" b="1" i="0" u="none" strike="noStrike" kern="0" cap="none" spc="0" normalizeH="0" baseline="0" noProof="0" dirty="0">
              <a:ln>
                <a:noFill/>
              </a:ln>
              <a:effectLst/>
              <a:uLnTx/>
              <a:uFillTx/>
              <a:latin typeface="+mn-lt"/>
              <a:ea typeface="+mn-ea"/>
              <a:cs typeface="+mn-cs"/>
            </a:endParaRP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500" b="1" i="0" u="none" strike="noStrike" kern="0" cap="none" spc="0" normalizeH="0" baseline="0" noProof="0" dirty="0">
                <a:ln>
                  <a:noFill/>
                </a:ln>
                <a:effectLst/>
                <a:uLnTx/>
                <a:uFillTx/>
                <a:latin typeface="+mn-lt"/>
                <a:ea typeface="+mn-ea"/>
                <a:cs typeface="+mn-cs"/>
              </a:rPr>
              <a:t>a) Genel Kolluk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500" b="1" i="0" u="none" strike="noStrike" kern="0" cap="none" spc="0" normalizeH="0" baseline="0" noProof="0" dirty="0">
                <a:ln>
                  <a:noFill/>
                </a:ln>
                <a:effectLst/>
                <a:uLnTx/>
                <a:uFillTx/>
                <a:latin typeface="+mn-lt"/>
                <a:ea typeface="+mn-ea"/>
                <a:cs typeface="+mn-cs"/>
              </a:rPr>
              <a:t>b) Cumhuriyet Savcısı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500" b="1" i="0" u="none" strike="noStrike" kern="0" cap="none" spc="0" normalizeH="0" baseline="0" noProof="0" dirty="0">
                <a:ln>
                  <a:noFill/>
                </a:ln>
                <a:effectLst/>
                <a:uLnTx/>
                <a:uFillTx/>
                <a:latin typeface="+mn-lt"/>
                <a:ea typeface="+mn-ea"/>
                <a:cs typeface="+mn-cs"/>
              </a:rPr>
              <a:t>c) Hakim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500" b="1" i="0" u="none" strike="noStrike" kern="0" cap="none" spc="0" normalizeH="0" baseline="0" noProof="0" dirty="0">
                <a:ln>
                  <a:noFill/>
                </a:ln>
                <a:effectLst/>
                <a:uLnTx/>
                <a:uFillTx/>
                <a:latin typeface="+mn-lt"/>
                <a:ea typeface="+mn-ea"/>
                <a:cs typeface="+mn-cs"/>
              </a:rPr>
              <a:t>d) Kolluk Amiri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500" b="1" i="0" u="none" strike="noStrike" kern="0" cap="none" spc="0" normalizeH="0" baseline="0" noProof="0" dirty="0">
                <a:ln>
                  <a:noFill/>
                </a:ln>
                <a:effectLst/>
                <a:uLnTx/>
                <a:uFillTx/>
                <a:latin typeface="+mn-lt"/>
                <a:ea typeface="+mn-ea"/>
                <a:cs typeface="+mn-cs"/>
              </a:rPr>
              <a:t>e) Hepsi	</a:t>
            </a:r>
          </a:p>
        </p:txBody>
      </p:sp>
    </p:spTree>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657204" y="508859"/>
            <a:ext cx="6508750" cy="2894639"/>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dirty="0">
                <a:ln>
                  <a:noFill/>
                </a:ln>
                <a:effectLst/>
                <a:uLnTx/>
                <a:uFillTx/>
                <a:latin typeface="+mn-lt"/>
                <a:ea typeface="+mn-ea"/>
                <a:cs typeface="+mn-cs"/>
              </a:rPr>
              <a:t>37-)Aşağıdakilerden hangisi veya hangilerinin Gözaltına alma yetkisi vardır</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800" b="1" i="0" u="none" strike="noStrike" kern="0" cap="none" spc="0" normalizeH="0" baseline="0" noProof="0" dirty="0">
              <a:ln>
                <a:noFill/>
              </a:ln>
              <a:effectLst/>
              <a:uLnTx/>
              <a:uFillTx/>
              <a:latin typeface="+mn-lt"/>
              <a:ea typeface="+mn-ea"/>
              <a:cs typeface="+mn-cs"/>
            </a:endParaRP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500" b="1" i="0" u="none" strike="noStrike" kern="0" cap="none" spc="0" normalizeH="0" baseline="0" noProof="0" dirty="0">
                <a:ln>
                  <a:noFill/>
                </a:ln>
                <a:effectLst/>
                <a:uLnTx/>
                <a:uFillTx/>
                <a:latin typeface="+mn-lt"/>
                <a:ea typeface="+mn-ea"/>
                <a:cs typeface="+mn-cs"/>
              </a:rPr>
              <a:t>a) Genel Kolluk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500" b="1" i="0" u="none" strike="noStrike" kern="0" cap="none" spc="0" normalizeH="0" baseline="0" noProof="0" dirty="0">
                <a:ln>
                  <a:noFill/>
                </a:ln>
                <a:solidFill>
                  <a:srgbClr val="FF0000"/>
                </a:solidFill>
                <a:effectLst/>
                <a:uLnTx/>
                <a:uFillTx/>
                <a:latin typeface="+mn-lt"/>
                <a:ea typeface="+mn-ea"/>
                <a:cs typeface="+mn-cs"/>
              </a:rPr>
              <a:t>b) Cumhuriyet Savcısı</a:t>
            </a:r>
            <a:r>
              <a:rPr kumimoji="0" lang="tr-TR" sz="2500" b="1" i="0" u="none" strike="noStrike" kern="0" cap="none" spc="0" normalizeH="0" baseline="0" noProof="0" dirty="0">
                <a:ln>
                  <a:noFill/>
                </a:ln>
                <a:effectLst/>
                <a:uLnTx/>
                <a:uFillTx/>
                <a:latin typeface="+mn-lt"/>
                <a:ea typeface="+mn-ea"/>
                <a:cs typeface="+mn-cs"/>
              </a:rPr>
              <a:t>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500" b="1" i="0" u="none" strike="noStrike" kern="0" cap="none" spc="0" normalizeH="0" baseline="0" noProof="0" dirty="0">
                <a:ln>
                  <a:noFill/>
                </a:ln>
                <a:effectLst/>
                <a:uLnTx/>
                <a:uFillTx/>
                <a:latin typeface="+mn-lt"/>
                <a:ea typeface="+mn-ea"/>
                <a:cs typeface="+mn-cs"/>
              </a:rPr>
              <a:t>c) Hakim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500" b="1" i="0" u="none" strike="noStrike" kern="0" cap="none" spc="0" normalizeH="0" baseline="0" noProof="0" dirty="0">
                <a:ln>
                  <a:noFill/>
                </a:ln>
                <a:effectLst/>
                <a:uLnTx/>
                <a:uFillTx/>
                <a:latin typeface="+mn-lt"/>
                <a:ea typeface="+mn-ea"/>
                <a:cs typeface="+mn-cs"/>
              </a:rPr>
              <a:t>d) Kolluk Amiri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500" b="1" i="0" u="none" strike="noStrike" kern="0" cap="none" spc="0" normalizeH="0" baseline="0" noProof="0" dirty="0">
                <a:ln>
                  <a:noFill/>
                </a:ln>
                <a:effectLst/>
                <a:uLnTx/>
                <a:uFillTx/>
                <a:latin typeface="+mn-lt"/>
                <a:ea typeface="+mn-ea"/>
                <a:cs typeface="+mn-cs"/>
              </a:rPr>
              <a:t>e) Hepsi	</a:t>
            </a:r>
          </a:p>
        </p:txBody>
      </p:sp>
    </p:spTree>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243840" y="168063"/>
            <a:ext cx="7071360" cy="3877985"/>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dirty="0">
                <a:ln>
                  <a:noFill/>
                </a:ln>
                <a:effectLst/>
                <a:uLnTx/>
                <a:uFillTx/>
                <a:latin typeface="+mn-lt"/>
                <a:ea typeface="+mn-ea"/>
                <a:cs typeface="+mn-cs"/>
              </a:rPr>
              <a:t>38-)5188 sayılı özel Güvenlik Hizmetlerine dair</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dirty="0">
                <a:ln>
                  <a:noFill/>
                </a:ln>
                <a:effectLst/>
                <a:uLnTx/>
                <a:uFillTx/>
                <a:latin typeface="+mn-lt"/>
                <a:ea typeface="+mn-ea"/>
                <a:cs typeface="+mn-cs"/>
              </a:rPr>
              <a:t>Kanuna göre Kurum ve Kuruluşlar bünyesinde</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dirty="0">
                <a:ln>
                  <a:noFill/>
                </a:ln>
                <a:effectLst/>
                <a:uLnTx/>
                <a:uFillTx/>
                <a:latin typeface="+mn-lt"/>
                <a:ea typeface="+mn-ea"/>
                <a:cs typeface="+mn-cs"/>
              </a:rPr>
              <a:t>Özel Güvenlik Birimi kurulması kimin iznine</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dirty="0">
                <a:ln>
                  <a:noFill/>
                </a:ln>
                <a:effectLst/>
                <a:uLnTx/>
                <a:uFillTx/>
                <a:latin typeface="+mn-lt"/>
                <a:ea typeface="+mn-ea"/>
                <a:cs typeface="+mn-cs"/>
              </a:rPr>
              <a:t>bağlanmıştır?</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800" b="1" i="0" u="none" strike="noStrike" kern="0" cap="none" spc="0" normalizeH="0" baseline="0" noProof="0" dirty="0">
              <a:ln>
                <a:noFill/>
              </a:ln>
              <a:effectLst/>
              <a:uLnTx/>
              <a:uFillTx/>
              <a:latin typeface="+mn-lt"/>
              <a:ea typeface="+mn-ea"/>
              <a:cs typeface="+mn-cs"/>
            </a:endParaRP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dirty="0">
                <a:ln>
                  <a:noFill/>
                </a:ln>
                <a:effectLst/>
                <a:uLnTx/>
                <a:uFillTx/>
                <a:latin typeface="+mn-lt"/>
                <a:ea typeface="+mn-ea"/>
                <a:cs typeface="+mn-cs"/>
              </a:rPr>
              <a:t>a)İçişleri Bakanlığı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dirty="0">
                <a:ln>
                  <a:noFill/>
                </a:ln>
                <a:effectLst/>
                <a:uLnTx/>
                <a:uFillTx/>
                <a:latin typeface="+mn-lt"/>
                <a:ea typeface="+mn-ea"/>
                <a:cs typeface="+mn-cs"/>
              </a:rPr>
              <a:t>b)Vali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dirty="0">
                <a:ln>
                  <a:noFill/>
                </a:ln>
                <a:effectLst/>
                <a:uLnTx/>
                <a:uFillTx/>
                <a:latin typeface="+mn-lt"/>
                <a:ea typeface="+mn-ea"/>
                <a:cs typeface="+mn-cs"/>
              </a:rPr>
              <a:t>c)Emniyet Müdürlükleri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dirty="0">
                <a:ln>
                  <a:noFill/>
                </a:ln>
                <a:effectLst/>
                <a:uLnTx/>
                <a:uFillTx/>
                <a:latin typeface="+mn-lt"/>
                <a:ea typeface="+mn-ea"/>
                <a:cs typeface="+mn-cs"/>
              </a:rPr>
              <a:t>d)Özel Güvenlik Komisyonu</a:t>
            </a:r>
            <a:r>
              <a:rPr kumimoji="0" lang="tr-TR" sz="2800" b="1" i="0" u="sng" strike="noStrike" kern="0" cap="none" spc="0" normalizeH="0" baseline="0" noProof="0" dirty="0">
                <a:ln>
                  <a:noFill/>
                </a:ln>
                <a:effectLst/>
                <a:uLnTx/>
                <a:uFillTx/>
                <a:latin typeface="+mn-lt"/>
                <a:ea typeface="+mn-ea"/>
                <a:cs typeface="+mn-cs"/>
              </a:rPr>
              <a:t> </a:t>
            </a:r>
            <a:r>
              <a:rPr kumimoji="0" lang="tr-TR" sz="2800" b="1" i="0" u="none" strike="noStrike" kern="0" cap="none" spc="0" normalizeH="0" baseline="0" noProof="0" dirty="0">
                <a:ln>
                  <a:noFill/>
                </a:ln>
                <a:effectLst/>
                <a:uLnTx/>
                <a:uFillTx/>
                <a:latin typeface="+mn-lt"/>
                <a:ea typeface="+mn-ea"/>
                <a:cs typeface="+mn-cs"/>
              </a:rPr>
              <a:t>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dirty="0">
                <a:ln>
                  <a:noFill/>
                </a:ln>
                <a:effectLst/>
                <a:uLnTx/>
                <a:uFillTx/>
                <a:latin typeface="+mn-lt"/>
                <a:ea typeface="+mn-ea"/>
                <a:cs typeface="+mn-cs"/>
              </a:rPr>
              <a:t>e)Emniyet Genel Müdürlüğü</a:t>
            </a:r>
            <a:r>
              <a:rPr kumimoji="0" lang="tr-TR" sz="2800" b="0" i="0" u="none" strike="noStrike" kern="0" cap="none" spc="0" normalizeH="0" baseline="0" noProof="0" dirty="0">
                <a:ln>
                  <a:noFill/>
                </a:ln>
                <a:effectLst/>
                <a:uLnTx/>
                <a:uFillTx/>
                <a:latin typeface="+mn-lt"/>
                <a:ea typeface="+mn-ea"/>
                <a:cs typeface="+mn-cs"/>
              </a:rPr>
              <a:t>   </a:t>
            </a:r>
          </a:p>
        </p:txBody>
      </p:sp>
    </p:spTree>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243840" y="168063"/>
            <a:ext cx="7071360" cy="3877985"/>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dirty="0">
                <a:ln>
                  <a:noFill/>
                </a:ln>
                <a:effectLst/>
                <a:uLnTx/>
                <a:uFillTx/>
                <a:latin typeface="+mn-lt"/>
                <a:ea typeface="+mn-ea"/>
                <a:cs typeface="+mn-cs"/>
              </a:rPr>
              <a:t>38-)5188 sayılı özel Güvenlik Hizmetlerine dair</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dirty="0">
                <a:ln>
                  <a:noFill/>
                </a:ln>
                <a:effectLst/>
                <a:uLnTx/>
                <a:uFillTx/>
                <a:latin typeface="+mn-lt"/>
                <a:ea typeface="+mn-ea"/>
                <a:cs typeface="+mn-cs"/>
              </a:rPr>
              <a:t>Kanuna göre Kurum ve Kuruluşlar bünyesinde</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dirty="0">
                <a:ln>
                  <a:noFill/>
                </a:ln>
                <a:effectLst/>
                <a:uLnTx/>
                <a:uFillTx/>
                <a:latin typeface="+mn-lt"/>
                <a:ea typeface="+mn-ea"/>
                <a:cs typeface="+mn-cs"/>
              </a:rPr>
              <a:t>Özel Güvenlik Birimi kurulması kimin iznine</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dirty="0">
                <a:ln>
                  <a:noFill/>
                </a:ln>
                <a:effectLst/>
                <a:uLnTx/>
                <a:uFillTx/>
                <a:latin typeface="+mn-lt"/>
                <a:ea typeface="+mn-ea"/>
                <a:cs typeface="+mn-cs"/>
              </a:rPr>
              <a:t>bağlanmıştır?</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800" b="1" i="0" u="none" strike="noStrike" kern="0" cap="none" spc="0" normalizeH="0" baseline="0" noProof="0" dirty="0">
              <a:ln>
                <a:noFill/>
              </a:ln>
              <a:effectLst/>
              <a:uLnTx/>
              <a:uFillTx/>
              <a:latin typeface="+mn-lt"/>
              <a:ea typeface="+mn-ea"/>
              <a:cs typeface="+mn-cs"/>
            </a:endParaRP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dirty="0">
                <a:ln>
                  <a:noFill/>
                </a:ln>
                <a:effectLst/>
                <a:uLnTx/>
                <a:uFillTx/>
                <a:latin typeface="+mn-lt"/>
                <a:ea typeface="+mn-ea"/>
                <a:cs typeface="+mn-cs"/>
              </a:rPr>
              <a:t>a)İçişleri Bakanlığı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dirty="0">
                <a:ln>
                  <a:noFill/>
                </a:ln>
                <a:effectLst/>
                <a:uLnTx/>
                <a:uFillTx/>
                <a:latin typeface="+mn-lt"/>
                <a:ea typeface="+mn-ea"/>
                <a:cs typeface="+mn-cs"/>
              </a:rPr>
              <a:t>b)Vali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dirty="0">
                <a:ln>
                  <a:noFill/>
                </a:ln>
                <a:effectLst/>
                <a:uLnTx/>
                <a:uFillTx/>
                <a:latin typeface="+mn-lt"/>
                <a:ea typeface="+mn-ea"/>
                <a:cs typeface="+mn-cs"/>
              </a:rPr>
              <a:t>c)Emniyet Müdürlükleri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dirty="0">
                <a:ln>
                  <a:noFill/>
                </a:ln>
                <a:solidFill>
                  <a:srgbClr val="FF0000"/>
                </a:solidFill>
                <a:effectLst/>
                <a:uLnTx/>
                <a:uFillTx/>
                <a:latin typeface="+mn-lt"/>
                <a:ea typeface="+mn-ea"/>
                <a:cs typeface="+mn-cs"/>
              </a:rPr>
              <a:t>d)Özel Güvenlik Komisyonu</a:t>
            </a:r>
            <a:r>
              <a:rPr kumimoji="0" lang="tr-TR" sz="2800" b="1" i="0" u="sng" strike="noStrike" kern="0" cap="none" spc="0" normalizeH="0" baseline="0" noProof="0" dirty="0">
                <a:ln>
                  <a:noFill/>
                </a:ln>
                <a:solidFill>
                  <a:srgbClr val="FF0000"/>
                </a:solidFill>
                <a:effectLst/>
                <a:uLnTx/>
                <a:uFillTx/>
                <a:latin typeface="+mn-lt"/>
                <a:ea typeface="+mn-ea"/>
                <a:cs typeface="+mn-cs"/>
              </a:rPr>
              <a:t> </a:t>
            </a:r>
            <a:r>
              <a:rPr kumimoji="0" lang="tr-TR" sz="2800" b="1" i="0" u="none" strike="noStrike" kern="0" cap="none" spc="0" normalizeH="0" baseline="0" noProof="0" dirty="0">
                <a:ln>
                  <a:noFill/>
                </a:ln>
                <a:solidFill>
                  <a:srgbClr val="FF0000"/>
                </a:solidFill>
                <a:effectLst/>
                <a:uLnTx/>
                <a:uFillTx/>
                <a:latin typeface="+mn-lt"/>
                <a:ea typeface="+mn-ea"/>
                <a:cs typeface="+mn-cs"/>
              </a:rPr>
              <a:t>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dirty="0">
                <a:ln>
                  <a:noFill/>
                </a:ln>
                <a:effectLst/>
                <a:uLnTx/>
                <a:uFillTx/>
                <a:latin typeface="+mn-lt"/>
                <a:ea typeface="+mn-ea"/>
                <a:cs typeface="+mn-cs"/>
              </a:rPr>
              <a:t>e)Emniyet Genel Müdürlüğü</a:t>
            </a:r>
            <a:r>
              <a:rPr kumimoji="0" lang="tr-TR" sz="2800" b="0" i="0" u="none" strike="noStrike" kern="0" cap="none" spc="0" normalizeH="0" baseline="0" noProof="0" dirty="0">
                <a:ln>
                  <a:noFill/>
                </a:ln>
                <a:effectLst/>
                <a:uLnTx/>
                <a:uFillTx/>
                <a:latin typeface="+mn-lt"/>
                <a:ea typeface="+mn-ea"/>
                <a:cs typeface="+mn-cs"/>
              </a:rPr>
              <a:t>   </a:t>
            </a:r>
          </a:p>
        </p:txBody>
      </p:sp>
    </p:spTree>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442890" y="331218"/>
            <a:ext cx="6586558" cy="2742289"/>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effectLst/>
                <a:uLnTx/>
                <a:uFillTx/>
                <a:latin typeface="+mn-lt"/>
                <a:ea typeface="+mn-ea"/>
                <a:cs typeface="+mn-cs"/>
              </a:rPr>
              <a:t>39-’’Görevin niteliği uzun namlulu silah bulundurmayı ve</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effectLst/>
                <a:uLnTx/>
                <a:uFillTx/>
                <a:latin typeface="+mn-lt"/>
                <a:ea typeface="+mn-ea"/>
                <a:cs typeface="+mn-cs"/>
              </a:rPr>
              <a:t>taşımayı gerektiriyorsa  Valiliklerce …………………görüşü</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effectLst/>
                <a:uLnTx/>
                <a:uFillTx/>
                <a:latin typeface="+mn-lt"/>
                <a:ea typeface="+mn-ea"/>
                <a:cs typeface="+mn-cs"/>
              </a:rPr>
              <a:t>alınır’’  cümlesinde  boşluk olan bölüme ne gelmelidir  </a:t>
            </a:r>
            <a:r>
              <a:rPr kumimoji="0" lang="tr-TR" sz="2200" b="1" i="0" u="sng" strike="noStrike" kern="0" cap="none" spc="0" normalizeH="0" baseline="0" noProof="0" dirty="0">
                <a:ln>
                  <a:noFill/>
                </a:ln>
                <a:effectLst/>
                <a:uLnTx/>
                <a:uFillTx/>
                <a:latin typeface="+mn-lt"/>
                <a:ea typeface="+mn-ea"/>
                <a:cs typeface="+mn-cs"/>
              </a:rPr>
              <a:t>?</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200" b="1" i="0" u="none" strike="noStrike" kern="0" cap="none" spc="0" normalizeH="0" baseline="0" noProof="0" dirty="0">
              <a:ln>
                <a:noFill/>
              </a:ln>
              <a:effectLst/>
              <a:uLnTx/>
              <a:uFillTx/>
              <a:latin typeface="+mn-lt"/>
              <a:ea typeface="+mn-ea"/>
              <a:cs typeface="+mn-cs"/>
            </a:endParaRP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effectLst/>
                <a:uLnTx/>
                <a:uFillTx/>
                <a:latin typeface="+mn-lt"/>
                <a:ea typeface="+mn-ea"/>
                <a:cs typeface="+mn-cs"/>
              </a:rPr>
              <a:t>a)Milli Savunma Bakanlığının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effectLst/>
                <a:uLnTx/>
                <a:uFillTx/>
                <a:latin typeface="+mn-lt"/>
                <a:ea typeface="+mn-ea"/>
                <a:cs typeface="+mn-cs"/>
              </a:rPr>
              <a:t>b)Genelkurmay Başkanlığının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effectLst/>
                <a:uLnTx/>
                <a:uFillTx/>
                <a:latin typeface="+mn-lt"/>
                <a:ea typeface="+mn-ea"/>
                <a:cs typeface="+mn-cs"/>
              </a:rPr>
              <a:t>c)Emniyet Genel Müdürlüğünün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effectLst/>
                <a:uLnTx/>
                <a:uFillTx/>
                <a:latin typeface="+mn-lt"/>
                <a:ea typeface="+mn-ea"/>
                <a:cs typeface="+mn-cs"/>
              </a:rPr>
              <a:t>d)Jandarma Genel Komutanlığının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effectLst/>
                <a:uLnTx/>
                <a:uFillTx/>
                <a:latin typeface="+mn-lt"/>
                <a:ea typeface="+mn-ea"/>
                <a:cs typeface="+mn-cs"/>
              </a:rPr>
              <a:t>e)İçişleri Bakanlığının </a:t>
            </a:r>
          </a:p>
        </p:txBody>
      </p:sp>
    </p:spTree>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442890" y="331218"/>
            <a:ext cx="6586558" cy="2742289"/>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effectLst/>
                <a:uLnTx/>
                <a:uFillTx/>
                <a:latin typeface="+mn-lt"/>
                <a:ea typeface="+mn-ea"/>
                <a:cs typeface="+mn-cs"/>
              </a:rPr>
              <a:t>39-’’Görevin niteliği uzun namlulu silah bulundurmayı ve</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effectLst/>
                <a:uLnTx/>
                <a:uFillTx/>
                <a:latin typeface="+mn-lt"/>
                <a:ea typeface="+mn-ea"/>
                <a:cs typeface="+mn-cs"/>
              </a:rPr>
              <a:t>taşımayı gerektiriyorsa  Valiliklerce …………………görüşü</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effectLst/>
                <a:uLnTx/>
                <a:uFillTx/>
                <a:latin typeface="+mn-lt"/>
                <a:ea typeface="+mn-ea"/>
                <a:cs typeface="+mn-cs"/>
              </a:rPr>
              <a:t>alınır’’  cümlesinde  boşluk olan bölüme ne gelmelidir  </a:t>
            </a:r>
            <a:r>
              <a:rPr kumimoji="0" lang="tr-TR" sz="2200" b="1" i="0" u="sng" strike="noStrike" kern="0" cap="none" spc="0" normalizeH="0" baseline="0" noProof="0" dirty="0">
                <a:ln>
                  <a:noFill/>
                </a:ln>
                <a:effectLst/>
                <a:uLnTx/>
                <a:uFillTx/>
                <a:latin typeface="+mn-lt"/>
                <a:ea typeface="+mn-ea"/>
                <a:cs typeface="+mn-cs"/>
              </a:rPr>
              <a:t>?</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200" b="1" i="0" u="none" strike="noStrike" kern="0" cap="none" spc="0" normalizeH="0" baseline="0" noProof="0" dirty="0">
              <a:ln>
                <a:noFill/>
              </a:ln>
              <a:effectLst/>
              <a:uLnTx/>
              <a:uFillTx/>
              <a:latin typeface="+mn-lt"/>
              <a:ea typeface="+mn-ea"/>
              <a:cs typeface="+mn-cs"/>
            </a:endParaRP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effectLst/>
                <a:uLnTx/>
                <a:uFillTx/>
                <a:latin typeface="+mn-lt"/>
                <a:ea typeface="+mn-ea"/>
                <a:cs typeface="+mn-cs"/>
              </a:rPr>
              <a:t>a)Milli Savunma Bakanlığının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solidFill>
                  <a:srgbClr val="FF0000"/>
                </a:solidFill>
                <a:effectLst/>
                <a:uLnTx/>
                <a:uFillTx/>
                <a:latin typeface="+mn-lt"/>
                <a:ea typeface="+mn-ea"/>
                <a:cs typeface="+mn-cs"/>
              </a:rPr>
              <a:t>b)Genelkurmay Başkanlığının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effectLst/>
                <a:uLnTx/>
                <a:uFillTx/>
                <a:latin typeface="+mn-lt"/>
                <a:ea typeface="+mn-ea"/>
                <a:cs typeface="+mn-cs"/>
              </a:rPr>
              <a:t>c)Emniyet Genel Müdürlüğünün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effectLst/>
                <a:uLnTx/>
                <a:uFillTx/>
                <a:latin typeface="+mn-lt"/>
                <a:ea typeface="+mn-ea"/>
                <a:cs typeface="+mn-cs"/>
              </a:rPr>
              <a:t>d)Jandarma Genel Komutanlığının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effectLst/>
                <a:uLnTx/>
                <a:uFillTx/>
                <a:latin typeface="+mn-lt"/>
                <a:ea typeface="+mn-ea"/>
                <a:cs typeface="+mn-cs"/>
              </a:rPr>
              <a:t>e)İçişleri Bakanlığının </a:t>
            </a:r>
          </a:p>
        </p:txBody>
      </p:sp>
    </p:spTree>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514328" y="735000"/>
            <a:ext cx="6508750" cy="2991588"/>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40-) Özel Güvenlik Şirketlerince Kullanılacak Üniforma ve unsurları kim tarafından onaylanır?</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400" b="1" i="0" u="none" strike="noStrike" kern="0" cap="none" spc="0" normalizeH="0" baseline="0" noProof="0" dirty="0">
              <a:ln>
                <a:noFill/>
              </a:ln>
              <a:effectLst/>
              <a:uLnTx/>
              <a:uFillTx/>
              <a:latin typeface="+mn-lt"/>
              <a:ea typeface="+mn-ea"/>
              <a:cs typeface="+mn-cs"/>
            </a:endParaRP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a) Valilik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b) Özel Güvenlik Komisyonu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c) İçişleri Bakanlığı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d) Özel Güvenlik Dairesi Başkanlığı</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e)  İl Emniyet Müdürlüğü</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400" b="1" i="0" u="none" strike="noStrike" kern="0" cap="none" spc="0" normalizeH="0" baseline="0" noProof="0" dirty="0">
              <a:ln>
                <a:noFill/>
              </a:ln>
              <a:effectLst/>
              <a:uLnTx/>
              <a:uFillTx/>
              <a:latin typeface="+mn-lt"/>
              <a:ea typeface="+mn-ea"/>
              <a:cs typeface="+mn-cs"/>
            </a:endParaRPr>
          </a:p>
        </p:txBody>
      </p:sp>
    </p:spTree>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514328" y="735000"/>
            <a:ext cx="6508750" cy="2991588"/>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40-) Özel Güvenlik Şirketlerince Kullanılacak Üniforma ve unsurları kim tarafından onaylanır?</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400" b="1" i="0" u="none" strike="noStrike" kern="0" cap="none" spc="0" normalizeH="0" baseline="0" noProof="0" dirty="0">
              <a:ln>
                <a:noFill/>
              </a:ln>
              <a:effectLst/>
              <a:uLnTx/>
              <a:uFillTx/>
              <a:latin typeface="+mn-lt"/>
              <a:ea typeface="+mn-ea"/>
              <a:cs typeface="+mn-cs"/>
            </a:endParaRP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a) Valilik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b) Özel Güvenlik Komisyonu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rgbClr val="FF0000"/>
                </a:solidFill>
                <a:effectLst/>
                <a:uLnTx/>
                <a:uFillTx/>
                <a:latin typeface="+mn-lt"/>
                <a:ea typeface="+mn-ea"/>
                <a:cs typeface="+mn-cs"/>
              </a:rPr>
              <a:t>c) İçişleri Bakanlığı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d) Özel Güvenlik Dairesi Başkanlığı</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e)  İl Emniyet Müdürlüğü</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400" b="1" i="0" u="none" strike="noStrike" kern="0" cap="none" spc="0" normalizeH="0" baseline="0" noProof="0" dirty="0">
              <a:ln>
                <a:noFill/>
              </a:ln>
              <a:effectLst/>
              <a:uLnTx/>
              <a:uFillTx/>
              <a:latin typeface="+mn-lt"/>
              <a:ea typeface="+mn-ea"/>
              <a:cs typeface="+mn-cs"/>
            </a:endParaRPr>
          </a:p>
        </p:txBody>
      </p:sp>
    </p:spTree>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585766" y="560211"/>
            <a:ext cx="6508750" cy="3102388"/>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300" b="1" i="0" u="none" strike="noStrike" kern="0" cap="none" spc="0" normalizeH="0" baseline="0" noProof="0" dirty="0">
                <a:ln>
                  <a:noFill/>
                </a:ln>
                <a:effectLst/>
                <a:uLnTx/>
                <a:uFillTx/>
                <a:latin typeface="+mn-lt"/>
                <a:ea typeface="+mn-ea"/>
                <a:cs typeface="+mn-cs"/>
              </a:rPr>
              <a:t>41-)Aşağıdakilerden hangisi  5188 sayılı kanunda Özel güvenlik görevlileri ile ilgili getirilen yasaklardan biri değildir</a:t>
            </a:r>
            <a:r>
              <a:rPr kumimoji="0" lang="tr-TR" sz="2300" b="1" i="0" u="none" strike="noStrike" kern="0" cap="none" spc="0" normalizeH="0" noProof="0" dirty="0">
                <a:ln>
                  <a:noFill/>
                </a:ln>
                <a:effectLst/>
                <a:uLnTx/>
                <a:uFillTx/>
                <a:latin typeface="+mn-lt"/>
                <a:ea typeface="+mn-ea"/>
                <a:cs typeface="+mn-cs"/>
              </a:rPr>
              <a:t> </a:t>
            </a:r>
            <a:r>
              <a:rPr kumimoji="0" lang="tr-TR" sz="2300" b="1" i="0" u="none" strike="noStrike" kern="0" cap="none" spc="0" normalizeH="0" baseline="0" noProof="0" dirty="0">
                <a:ln>
                  <a:noFill/>
                </a:ln>
                <a:effectLst/>
                <a:uLnTx/>
                <a:uFillTx/>
                <a:latin typeface="+mn-lt"/>
                <a:ea typeface="+mn-ea"/>
                <a:cs typeface="+mn-cs"/>
              </a:rPr>
              <a:t>?</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300" b="1" i="0" u="none" strike="noStrike" kern="0" cap="none" spc="0" normalizeH="0" baseline="0" noProof="0" dirty="0">
              <a:ln>
                <a:noFill/>
              </a:ln>
              <a:effectLst/>
              <a:uLnTx/>
              <a:uFillTx/>
              <a:latin typeface="+mn-lt"/>
              <a:ea typeface="+mn-ea"/>
              <a:cs typeface="+mn-cs"/>
            </a:endParaRP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effectLst/>
                <a:uLnTx/>
                <a:uFillTx/>
                <a:latin typeface="+mn-lt"/>
                <a:ea typeface="+mn-ea"/>
                <a:cs typeface="+mn-cs"/>
              </a:rPr>
              <a:t>a) Görev dışında çalıştırılma yasağı</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effectLst/>
                <a:uLnTx/>
                <a:uFillTx/>
                <a:latin typeface="+mn-lt"/>
                <a:ea typeface="+mn-ea"/>
                <a:cs typeface="+mn-cs"/>
              </a:rPr>
              <a:t>b) Grev yasağı</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effectLst/>
                <a:uLnTx/>
                <a:uFillTx/>
                <a:latin typeface="+mn-lt"/>
                <a:ea typeface="+mn-ea"/>
                <a:cs typeface="+mn-cs"/>
              </a:rPr>
              <a:t>c)Toplu Görevden uzaklaştırma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effectLst/>
                <a:uLnTx/>
                <a:uFillTx/>
                <a:latin typeface="+mn-lt"/>
                <a:ea typeface="+mn-ea"/>
                <a:cs typeface="+mn-cs"/>
              </a:rPr>
              <a:t>d) Koruma ve güvenlik hizmeti dışında başka bir işte çalıştırma yasağı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effectLst/>
                <a:uLnTx/>
                <a:uFillTx/>
                <a:latin typeface="+mn-lt"/>
                <a:ea typeface="+mn-ea"/>
                <a:cs typeface="+mn-cs"/>
              </a:rPr>
              <a:t>e) Sendikaya üye olma yasağı</a:t>
            </a: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pic>
        <p:nvPicPr>
          <p:cNvPr id="11" name="10 Resim" descr="Adsız1.jpg"/>
          <p:cNvPicPr>
            <a:picLocks noChangeAspect="1"/>
          </p:cNvPicPr>
          <p:nvPr/>
        </p:nvPicPr>
        <p:blipFill>
          <a:blip r:embed="rId5"/>
          <a:stretch>
            <a:fillRect/>
          </a:stretch>
        </p:blipFill>
        <p:spPr>
          <a:xfrm>
            <a:off x="306219" y="415885"/>
            <a:ext cx="6780406" cy="4033892"/>
          </a:xfrm>
          <a:prstGeom prst="rect">
            <a:avLst/>
          </a:prstGeom>
        </p:spPr>
      </p:pic>
    </p:spTree>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585766" y="560211"/>
            <a:ext cx="6508750" cy="3102388"/>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300" b="1" i="0" u="none" strike="noStrike" kern="0" cap="none" spc="0" normalizeH="0" baseline="0" noProof="0" dirty="0">
                <a:ln>
                  <a:noFill/>
                </a:ln>
                <a:effectLst/>
                <a:uLnTx/>
                <a:uFillTx/>
                <a:latin typeface="+mn-lt"/>
                <a:ea typeface="+mn-ea"/>
                <a:cs typeface="+mn-cs"/>
              </a:rPr>
              <a:t>41-)Aşağıdakilerden hangisi  5188 sayılı kanunda Özel güvenlik görevlileri ile ilgili getirilen yasaklardan biri değildir</a:t>
            </a:r>
            <a:r>
              <a:rPr kumimoji="0" lang="tr-TR" sz="2300" b="1" i="0" u="none" strike="noStrike" kern="0" cap="none" spc="0" normalizeH="0" noProof="0" dirty="0">
                <a:ln>
                  <a:noFill/>
                </a:ln>
                <a:effectLst/>
                <a:uLnTx/>
                <a:uFillTx/>
                <a:latin typeface="+mn-lt"/>
                <a:ea typeface="+mn-ea"/>
                <a:cs typeface="+mn-cs"/>
              </a:rPr>
              <a:t> </a:t>
            </a:r>
            <a:r>
              <a:rPr kumimoji="0" lang="tr-TR" sz="2300" b="1" i="0" u="none" strike="noStrike" kern="0" cap="none" spc="0" normalizeH="0" baseline="0" noProof="0" dirty="0">
                <a:ln>
                  <a:noFill/>
                </a:ln>
                <a:effectLst/>
                <a:uLnTx/>
                <a:uFillTx/>
                <a:latin typeface="+mn-lt"/>
                <a:ea typeface="+mn-ea"/>
                <a:cs typeface="+mn-cs"/>
              </a:rPr>
              <a:t>?</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300" b="1" i="0" u="none" strike="noStrike" kern="0" cap="none" spc="0" normalizeH="0" baseline="0" noProof="0" dirty="0">
              <a:ln>
                <a:noFill/>
              </a:ln>
              <a:effectLst/>
              <a:uLnTx/>
              <a:uFillTx/>
              <a:latin typeface="+mn-lt"/>
              <a:ea typeface="+mn-ea"/>
              <a:cs typeface="+mn-cs"/>
            </a:endParaRP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effectLst/>
                <a:uLnTx/>
                <a:uFillTx/>
                <a:latin typeface="+mn-lt"/>
                <a:ea typeface="+mn-ea"/>
                <a:cs typeface="+mn-cs"/>
              </a:rPr>
              <a:t>a) Görev dışında çalıştırılma yasağı</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effectLst/>
                <a:uLnTx/>
                <a:uFillTx/>
                <a:latin typeface="+mn-lt"/>
                <a:ea typeface="+mn-ea"/>
                <a:cs typeface="+mn-cs"/>
              </a:rPr>
              <a:t>b) Grev yasağı</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effectLst/>
                <a:uLnTx/>
                <a:uFillTx/>
                <a:latin typeface="+mn-lt"/>
                <a:ea typeface="+mn-ea"/>
                <a:cs typeface="+mn-cs"/>
              </a:rPr>
              <a:t>c)Toplu Görevden uzaklaştırma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effectLst/>
                <a:uLnTx/>
                <a:uFillTx/>
                <a:latin typeface="+mn-lt"/>
                <a:ea typeface="+mn-ea"/>
                <a:cs typeface="+mn-cs"/>
              </a:rPr>
              <a:t>d) Koruma ve güvenlik hizmeti dışında başka bir işte çalıştırma yasağı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200" b="1" i="0" u="none" strike="noStrike" kern="0" cap="none" spc="0" normalizeH="0" baseline="0" noProof="0" dirty="0">
                <a:ln>
                  <a:noFill/>
                </a:ln>
                <a:solidFill>
                  <a:srgbClr val="FF0000"/>
                </a:solidFill>
                <a:effectLst/>
                <a:uLnTx/>
                <a:uFillTx/>
                <a:latin typeface="+mn-lt"/>
                <a:ea typeface="+mn-ea"/>
                <a:cs typeface="+mn-cs"/>
              </a:rPr>
              <a:t>e) Sendikaya üye olma yasağı</a:t>
            </a:r>
          </a:p>
        </p:txBody>
      </p:sp>
    </p:spTree>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611508" y="280106"/>
            <a:ext cx="5975050" cy="3600986"/>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42-) 5188 sayılı kanun hükümlerine göre</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uygulanacak idari para cezasını veren makam</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aşağıdakilerden hangisidir?</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400" b="1" i="0" u="none" strike="noStrike" kern="0" cap="none" spc="0" normalizeH="0" baseline="0" noProof="0" dirty="0">
              <a:ln>
                <a:noFill/>
              </a:ln>
              <a:effectLst/>
              <a:uLnTx/>
              <a:uFillTx/>
              <a:latin typeface="+mn-lt"/>
              <a:ea typeface="+mn-ea"/>
              <a:cs typeface="+mn-cs"/>
            </a:endParaRP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400" b="1" i="0" u="none" strike="noStrike" kern="0" cap="none" spc="0" normalizeH="0" baseline="0" noProof="0" dirty="0">
              <a:ln>
                <a:noFill/>
              </a:ln>
              <a:effectLst/>
              <a:uLnTx/>
              <a:uFillTx/>
              <a:latin typeface="+mn-lt"/>
              <a:ea typeface="+mn-ea"/>
              <a:cs typeface="+mn-cs"/>
            </a:endParaRP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dirty="0">
                <a:ln>
                  <a:noFill/>
                </a:ln>
                <a:effectLst/>
                <a:uLnTx/>
                <a:uFillTx/>
                <a:latin typeface="+mn-lt"/>
                <a:ea typeface="+mn-ea"/>
                <a:cs typeface="+mn-cs"/>
              </a:rPr>
              <a:t>a)Yetkili mahkemeler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dirty="0">
                <a:ln>
                  <a:noFill/>
                </a:ln>
                <a:effectLst/>
                <a:uLnTx/>
                <a:uFillTx/>
                <a:latin typeface="+mn-lt"/>
                <a:ea typeface="+mn-ea"/>
                <a:cs typeface="+mn-cs"/>
              </a:rPr>
              <a:t>b)İdari mahkemeler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dirty="0">
                <a:ln>
                  <a:noFill/>
                </a:ln>
                <a:effectLst/>
                <a:uLnTx/>
                <a:uFillTx/>
                <a:latin typeface="+mn-lt"/>
                <a:ea typeface="+mn-ea"/>
                <a:cs typeface="+mn-cs"/>
              </a:rPr>
              <a:t>c)Mahalli Mülki Amir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dirty="0">
                <a:ln>
                  <a:noFill/>
                </a:ln>
                <a:effectLst/>
                <a:uLnTx/>
                <a:uFillTx/>
                <a:latin typeface="+mn-lt"/>
                <a:ea typeface="+mn-ea"/>
                <a:cs typeface="+mn-cs"/>
              </a:rPr>
              <a:t>d)İçişleri Bakanı</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dirty="0">
                <a:ln>
                  <a:noFill/>
                </a:ln>
                <a:effectLst/>
                <a:uLnTx/>
                <a:uFillTx/>
                <a:latin typeface="+mn-lt"/>
                <a:ea typeface="+mn-ea"/>
                <a:cs typeface="+mn-cs"/>
              </a:rPr>
              <a:t>e)Yetkili kolluk amiri</a:t>
            </a:r>
          </a:p>
        </p:txBody>
      </p:sp>
    </p:spTree>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611508" y="280106"/>
            <a:ext cx="5975050" cy="3600986"/>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42-) 5188 sayılı kanun hükümlerine göre</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uygulanacak idari para cezasını veren makam</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aşağıdakilerden hangisidir?</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400" b="1" i="0" u="none" strike="noStrike" kern="0" cap="none" spc="0" normalizeH="0" baseline="0" noProof="0" dirty="0">
              <a:ln>
                <a:noFill/>
              </a:ln>
              <a:effectLst/>
              <a:uLnTx/>
              <a:uFillTx/>
              <a:latin typeface="+mn-lt"/>
              <a:ea typeface="+mn-ea"/>
              <a:cs typeface="+mn-cs"/>
            </a:endParaRP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400" b="1" i="0" u="none" strike="noStrike" kern="0" cap="none" spc="0" normalizeH="0" baseline="0" noProof="0" dirty="0">
              <a:ln>
                <a:noFill/>
              </a:ln>
              <a:effectLst/>
              <a:uLnTx/>
              <a:uFillTx/>
              <a:latin typeface="+mn-lt"/>
              <a:ea typeface="+mn-ea"/>
              <a:cs typeface="+mn-cs"/>
            </a:endParaRP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dirty="0">
                <a:ln>
                  <a:noFill/>
                </a:ln>
                <a:effectLst/>
                <a:uLnTx/>
                <a:uFillTx/>
                <a:latin typeface="+mn-lt"/>
                <a:ea typeface="+mn-ea"/>
                <a:cs typeface="+mn-cs"/>
              </a:rPr>
              <a:t>a)Yetkili mahkemeler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dirty="0">
                <a:ln>
                  <a:noFill/>
                </a:ln>
                <a:effectLst/>
                <a:uLnTx/>
                <a:uFillTx/>
                <a:latin typeface="+mn-lt"/>
                <a:ea typeface="+mn-ea"/>
                <a:cs typeface="+mn-cs"/>
              </a:rPr>
              <a:t>b)İdari mahkemeler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dirty="0">
                <a:ln>
                  <a:noFill/>
                </a:ln>
                <a:solidFill>
                  <a:srgbClr val="FF0000"/>
                </a:solidFill>
                <a:effectLst/>
                <a:uLnTx/>
                <a:uFillTx/>
                <a:latin typeface="+mn-lt"/>
                <a:ea typeface="+mn-ea"/>
                <a:cs typeface="+mn-cs"/>
              </a:rPr>
              <a:t>c)Mahalli Mülki Amir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dirty="0">
                <a:ln>
                  <a:noFill/>
                </a:ln>
                <a:effectLst/>
                <a:uLnTx/>
                <a:uFillTx/>
                <a:latin typeface="+mn-lt"/>
                <a:ea typeface="+mn-ea"/>
                <a:cs typeface="+mn-cs"/>
              </a:rPr>
              <a:t>d)İçişleri Bakanı</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dirty="0">
                <a:ln>
                  <a:noFill/>
                </a:ln>
                <a:effectLst/>
                <a:uLnTx/>
                <a:uFillTx/>
                <a:latin typeface="+mn-lt"/>
                <a:ea typeface="+mn-ea"/>
                <a:cs typeface="+mn-cs"/>
              </a:rPr>
              <a:t>e)Yetkili kolluk amiri</a:t>
            </a:r>
          </a:p>
        </p:txBody>
      </p:sp>
    </p:spTree>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304800" y="448169"/>
            <a:ext cx="7010400" cy="3213187"/>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dirty="0">
                <a:ln>
                  <a:noFill/>
                </a:ln>
                <a:effectLst/>
                <a:uLnTx/>
                <a:uFillTx/>
                <a:latin typeface="+mn-lt"/>
                <a:ea typeface="+mn-ea"/>
                <a:cs typeface="+mn-cs"/>
              </a:rPr>
              <a:t>43-)1982 Anayasasına göre’ Yargı Yetkisi ‘ Türk Milleti Adına  aşağıda belirtilen hangi öğe tarafından kullanılır?</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800" b="1" i="0" u="none" strike="noStrike" kern="0" cap="none" spc="0" normalizeH="0" baseline="0" noProof="0" dirty="0">
              <a:ln>
                <a:noFill/>
              </a:ln>
              <a:effectLst/>
              <a:uLnTx/>
              <a:uFillTx/>
              <a:latin typeface="+mn-lt"/>
              <a:ea typeface="+mn-ea"/>
              <a:cs typeface="+mn-cs"/>
            </a:endParaRP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a) Yargıtay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b) Danıştay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c) Anayasa Mahkemesi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d) Bağımsız Mahkemeler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e) Sayıştay</a:t>
            </a:r>
            <a:endParaRPr kumimoji="0" lang="tr-TR" sz="2400" b="0" i="0" u="none" strike="noStrike" kern="0" cap="none" spc="0" normalizeH="0" baseline="0" noProof="0" dirty="0">
              <a:ln>
                <a:noFill/>
              </a:ln>
              <a:effectLst/>
              <a:uLnTx/>
              <a:uFillTx/>
              <a:latin typeface="+mn-lt"/>
              <a:ea typeface="+mn-ea"/>
              <a:cs typeface="+mn-cs"/>
            </a:endParaRPr>
          </a:p>
        </p:txBody>
      </p:sp>
    </p:spTree>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304800" y="448169"/>
            <a:ext cx="7010400" cy="3213187"/>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dirty="0">
                <a:ln>
                  <a:noFill/>
                </a:ln>
                <a:effectLst/>
                <a:uLnTx/>
                <a:uFillTx/>
                <a:latin typeface="+mn-lt"/>
                <a:ea typeface="+mn-ea"/>
                <a:cs typeface="+mn-cs"/>
              </a:rPr>
              <a:t>43-)1982 Anayasasına göre’ Yargı Yetkisi ‘ Türk Milleti Adına  aşağıda belirtilen hangi öğe tarafından kullanılır?</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800" b="1" i="0" u="none" strike="noStrike" kern="0" cap="none" spc="0" normalizeH="0" baseline="0" noProof="0" dirty="0">
              <a:ln>
                <a:noFill/>
              </a:ln>
              <a:effectLst/>
              <a:uLnTx/>
              <a:uFillTx/>
              <a:latin typeface="+mn-lt"/>
              <a:ea typeface="+mn-ea"/>
              <a:cs typeface="+mn-cs"/>
            </a:endParaRP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a) Yargıtay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b) Danıştay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c) Anayasa Mahkemesi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rgbClr val="FF0000"/>
                </a:solidFill>
                <a:effectLst/>
                <a:uLnTx/>
                <a:uFillTx/>
                <a:latin typeface="+mn-lt"/>
                <a:ea typeface="+mn-ea"/>
                <a:cs typeface="+mn-cs"/>
              </a:rPr>
              <a:t>d) Bağımsız Mahkemeler</a:t>
            </a:r>
            <a:r>
              <a:rPr kumimoji="0" lang="tr-TR" sz="2400" b="1" i="0" u="none" strike="noStrike" kern="0" cap="none" spc="0" normalizeH="0" baseline="0" noProof="0" dirty="0">
                <a:ln>
                  <a:noFill/>
                </a:ln>
                <a:effectLst/>
                <a:uLnTx/>
                <a:uFillTx/>
                <a:latin typeface="+mn-lt"/>
                <a:ea typeface="+mn-ea"/>
                <a:cs typeface="+mn-cs"/>
              </a:rPr>
              <a:t>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e) Sayıştay</a:t>
            </a:r>
            <a:endParaRPr kumimoji="0" lang="tr-TR" sz="2400" b="0" i="0" u="none" strike="noStrike" kern="0" cap="none" spc="0" normalizeH="0" baseline="0" noProof="0" dirty="0">
              <a:ln>
                <a:noFill/>
              </a:ln>
              <a:effectLst/>
              <a:uLnTx/>
              <a:uFillTx/>
              <a:latin typeface="+mn-lt"/>
              <a:ea typeface="+mn-ea"/>
              <a:cs typeface="+mn-cs"/>
            </a:endParaRPr>
          </a:p>
        </p:txBody>
      </p:sp>
    </p:spTree>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428628" y="297613"/>
            <a:ext cx="6300806" cy="4985980"/>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44-) Bir kamu bünyesindeki Özel Güvenlik biriminde çalışan Özel Güvenlik görevlisi kendisine verilen disiplin cezasına karşı nereye başvurabilir?</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400" b="1" i="0" u="none" strike="noStrike" kern="0" cap="none" spc="0" normalizeH="0" baseline="0" noProof="0" dirty="0">
              <a:ln>
                <a:noFill/>
              </a:ln>
              <a:solidFill>
                <a:schemeClr val="tx1"/>
              </a:solidFill>
              <a:effectLst/>
              <a:uLnTx/>
              <a:uFillTx/>
              <a:latin typeface="+mn-lt"/>
              <a:ea typeface="+mn-ea"/>
              <a:cs typeface="+mn-cs"/>
            </a:endParaRP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a) İdare mahkemesine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b) Özel güvenlik komisyonuna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c) İşçi sendikasına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d) İş mahkemesine                      </a:t>
            </a:r>
          </a:p>
          <a:p>
            <a:pPr marL="397181" marR="0" lvl="0" indent="-397181"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e) İşveren sendikasına</a:t>
            </a:r>
          </a:p>
          <a:p>
            <a:pPr marL="397181" marR="0" lvl="0" indent="-397181" defTabSz="914400" eaLnBrk="1" fontAlgn="auto" latinLnBrk="0" hangingPunct="1">
              <a:lnSpc>
                <a:spcPct val="90000"/>
              </a:lnSpc>
              <a:spcBef>
                <a:spcPts val="0"/>
              </a:spcBef>
              <a:spcAft>
                <a:spcPts val="0"/>
              </a:spcAft>
              <a:buClrTx/>
              <a:buSzTx/>
              <a:buFont typeface="Wingdings" panose="05000000000000000000" pitchFamily="2" charset="2"/>
              <a:buAutoNum type="alphaLcParenR" startAt="5"/>
              <a:tabLst/>
              <a:defRPr/>
            </a:pPr>
            <a:endParaRPr kumimoji="0" lang="tr-TR" sz="2400" b="1" i="0" u="none" strike="noStrike" kern="0" cap="none" spc="0" normalizeH="0" baseline="0" noProof="0" dirty="0">
              <a:ln>
                <a:noFill/>
              </a:ln>
              <a:solidFill>
                <a:schemeClr val="tx1"/>
              </a:solidFill>
              <a:effectLst/>
              <a:uLnTx/>
              <a:uFillTx/>
              <a:latin typeface="+mn-lt"/>
              <a:ea typeface="+mn-ea"/>
              <a:cs typeface="+mn-cs"/>
            </a:endParaRPr>
          </a:p>
          <a:p>
            <a:pPr marL="397181" marR="0" lvl="0" indent="-397181" defTabSz="914400" eaLnBrk="1" fontAlgn="auto" latinLnBrk="0" hangingPunct="1">
              <a:lnSpc>
                <a:spcPct val="90000"/>
              </a:lnSpc>
              <a:spcBef>
                <a:spcPts val="0"/>
              </a:spcBef>
              <a:spcAft>
                <a:spcPts val="0"/>
              </a:spcAft>
              <a:buClrTx/>
              <a:buSzTx/>
              <a:buFont typeface="Wingdings" panose="05000000000000000000" pitchFamily="2" charset="2"/>
              <a:buAutoNum type="alphaLcParenR" startAt="5"/>
              <a:tabLst/>
              <a:defRPr/>
            </a:pPr>
            <a:endParaRPr kumimoji="0" lang="tr-TR" sz="2400" b="1" i="0" u="none" strike="noStrike" kern="0" cap="none" spc="0" normalizeH="0" baseline="0" noProof="0" dirty="0">
              <a:ln>
                <a:noFill/>
              </a:ln>
              <a:solidFill>
                <a:schemeClr val="tx1"/>
              </a:solidFill>
              <a:effectLst/>
              <a:uLnTx/>
              <a:uFillTx/>
              <a:latin typeface="+mn-lt"/>
              <a:ea typeface="+mn-ea"/>
              <a:cs typeface="+mn-cs"/>
            </a:endParaRPr>
          </a:p>
          <a:p>
            <a:pPr marL="397181" marR="0" lvl="0" indent="-397181" defTabSz="914400" eaLnBrk="1" fontAlgn="auto" latinLnBrk="0" hangingPunct="1">
              <a:lnSpc>
                <a:spcPct val="90000"/>
              </a:lnSpc>
              <a:spcBef>
                <a:spcPts val="0"/>
              </a:spcBef>
              <a:spcAft>
                <a:spcPts val="0"/>
              </a:spcAft>
              <a:buClrTx/>
              <a:buSzTx/>
              <a:buFont typeface="Wingdings" panose="05000000000000000000" pitchFamily="2" charset="2"/>
              <a:buAutoNum type="alphaLcParenR" startAt="5"/>
              <a:tabLst/>
              <a:defRPr/>
            </a:pPr>
            <a:endParaRPr kumimoji="0" lang="tr-TR" sz="2400" b="1" i="0" u="none" strike="noStrike" kern="0" cap="none" spc="0" normalizeH="0" baseline="0" noProof="0" dirty="0">
              <a:ln>
                <a:noFill/>
              </a:ln>
              <a:solidFill>
                <a:schemeClr val="tx1"/>
              </a:solidFill>
              <a:effectLst/>
              <a:uLnTx/>
              <a:uFillTx/>
              <a:latin typeface="+mn-lt"/>
              <a:ea typeface="+mn-ea"/>
              <a:cs typeface="+mn-cs"/>
            </a:endParaRPr>
          </a:p>
          <a:p>
            <a:pPr marL="397181" marR="0" lvl="0" indent="-397181" defTabSz="914400" eaLnBrk="1" fontAlgn="auto" latinLnBrk="0" hangingPunct="1">
              <a:lnSpc>
                <a:spcPct val="90000"/>
              </a:lnSpc>
              <a:spcBef>
                <a:spcPts val="0"/>
              </a:spcBef>
              <a:spcAft>
                <a:spcPts val="0"/>
              </a:spcAft>
              <a:buClrTx/>
              <a:buSzTx/>
              <a:buFont typeface="Wingdings" panose="05000000000000000000" pitchFamily="2" charset="2"/>
              <a:buAutoNum type="alphaLcParenR" startAt="5"/>
              <a:tabLst/>
              <a:defRPr/>
            </a:pPr>
            <a:endParaRPr kumimoji="0" lang="tr-TR" sz="2400" b="1" i="0" u="none" strike="noStrike" kern="0" cap="none" spc="0" normalizeH="0" baseline="0" noProof="0" dirty="0">
              <a:ln>
                <a:noFill/>
              </a:ln>
              <a:solidFill>
                <a:schemeClr val="tx1"/>
              </a:solidFill>
              <a:effectLst/>
              <a:uLnTx/>
              <a:uFillTx/>
              <a:latin typeface="+mn-lt"/>
              <a:ea typeface="+mn-ea"/>
              <a:cs typeface="+mn-cs"/>
            </a:endParaRPr>
          </a:p>
          <a:p>
            <a:pPr marL="397181" marR="0" lvl="0" indent="-397181" defTabSz="914400" eaLnBrk="1" fontAlgn="auto" latinLnBrk="0" hangingPunct="1">
              <a:lnSpc>
                <a:spcPct val="90000"/>
              </a:lnSpc>
              <a:spcBef>
                <a:spcPts val="0"/>
              </a:spcBef>
              <a:spcAft>
                <a:spcPts val="0"/>
              </a:spcAft>
              <a:buClrTx/>
              <a:buSzTx/>
              <a:buFont typeface="Wingdings" panose="05000000000000000000" pitchFamily="2" charset="2"/>
              <a:buAutoNum type="alphaLcParenR" startAt="5"/>
              <a:tabLst/>
              <a:defRPr/>
            </a:pPr>
            <a:endParaRPr kumimoji="0" lang="tr-TR" sz="2400" b="1" i="0" u="none" strike="noStrike" kern="0" cap="none" spc="0" normalizeH="0" baseline="0" noProof="0" dirty="0">
              <a:ln>
                <a:noFill/>
              </a:ln>
              <a:solidFill>
                <a:schemeClr val="tx1"/>
              </a:solidFill>
              <a:effectLst/>
              <a:uLnTx/>
              <a:uFillTx/>
              <a:latin typeface="+mn-lt"/>
              <a:ea typeface="+mn-ea"/>
              <a:cs typeface="+mn-cs"/>
            </a:endParaRPr>
          </a:p>
        </p:txBody>
      </p:sp>
    </p:spTree>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428628" y="297613"/>
            <a:ext cx="6300806" cy="4985980"/>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44-) Bir kamu bünyesindeki Özel Güvenlik biriminde çalışan Özel Güvenlik görevlisi kendisine verilen disiplin cezasına karşı nereye başvurabilir?</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400" b="1" i="0" u="none" strike="noStrike" kern="0" cap="none" spc="0" normalizeH="0" baseline="0" noProof="0" dirty="0">
              <a:ln>
                <a:noFill/>
              </a:ln>
              <a:solidFill>
                <a:schemeClr val="tx1"/>
              </a:solidFill>
              <a:effectLst/>
              <a:uLnTx/>
              <a:uFillTx/>
              <a:latin typeface="+mn-lt"/>
              <a:ea typeface="+mn-ea"/>
              <a:cs typeface="+mn-cs"/>
            </a:endParaRP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rgbClr val="FF0000"/>
                </a:solidFill>
                <a:effectLst/>
                <a:uLnTx/>
                <a:uFillTx/>
                <a:latin typeface="+mn-lt"/>
                <a:ea typeface="+mn-ea"/>
                <a:cs typeface="+mn-cs"/>
              </a:rPr>
              <a:t>a) İdare mahkemesine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b) Özel güvenlik komisyonuna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c) İşçi sendikasına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d) İş mahkemesine                      </a:t>
            </a:r>
          </a:p>
          <a:p>
            <a:pPr marL="397181" marR="0" lvl="0" indent="-397181"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chemeClr val="tx1"/>
                </a:solidFill>
                <a:effectLst/>
                <a:uLnTx/>
                <a:uFillTx/>
                <a:latin typeface="+mn-lt"/>
                <a:ea typeface="+mn-ea"/>
                <a:cs typeface="+mn-cs"/>
              </a:rPr>
              <a:t>e) İşveren sendikasına</a:t>
            </a:r>
          </a:p>
          <a:p>
            <a:pPr marL="397181" marR="0" lvl="0" indent="-397181" defTabSz="914400" eaLnBrk="1" fontAlgn="auto" latinLnBrk="0" hangingPunct="1">
              <a:lnSpc>
                <a:spcPct val="90000"/>
              </a:lnSpc>
              <a:spcBef>
                <a:spcPts val="0"/>
              </a:spcBef>
              <a:spcAft>
                <a:spcPts val="0"/>
              </a:spcAft>
              <a:buClrTx/>
              <a:buSzTx/>
              <a:buFont typeface="Wingdings" panose="05000000000000000000" pitchFamily="2" charset="2"/>
              <a:buAutoNum type="alphaLcParenR" startAt="5"/>
              <a:tabLst/>
              <a:defRPr/>
            </a:pPr>
            <a:endParaRPr kumimoji="0" lang="tr-TR" sz="2400" b="1" i="0" u="none" strike="noStrike" kern="0" cap="none" spc="0" normalizeH="0" baseline="0" noProof="0" dirty="0">
              <a:ln>
                <a:noFill/>
              </a:ln>
              <a:solidFill>
                <a:schemeClr val="tx1"/>
              </a:solidFill>
              <a:effectLst/>
              <a:uLnTx/>
              <a:uFillTx/>
              <a:latin typeface="+mn-lt"/>
              <a:ea typeface="+mn-ea"/>
              <a:cs typeface="+mn-cs"/>
            </a:endParaRPr>
          </a:p>
          <a:p>
            <a:pPr marL="397181" marR="0" lvl="0" indent="-397181" defTabSz="914400" eaLnBrk="1" fontAlgn="auto" latinLnBrk="0" hangingPunct="1">
              <a:lnSpc>
                <a:spcPct val="90000"/>
              </a:lnSpc>
              <a:spcBef>
                <a:spcPts val="0"/>
              </a:spcBef>
              <a:spcAft>
                <a:spcPts val="0"/>
              </a:spcAft>
              <a:buClrTx/>
              <a:buSzTx/>
              <a:buFont typeface="Wingdings" panose="05000000000000000000" pitchFamily="2" charset="2"/>
              <a:buAutoNum type="alphaLcParenR" startAt="5"/>
              <a:tabLst/>
              <a:defRPr/>
            </a:pPr>
            <a:endParaRPr kumimoji="0" lang="tr-TR" sz="2400" b="1" i="0" u="none" strike="noStrike" kern="0" cap="none" spc="0" normalizeH="0" baseline="0" noProof="0" dirty="0">
              <a:ln>
                <a:noFill/>
              </a:ln>
              <a:solidFill>
                <a:schemeClr val="tx1"/>
              </a:solidFill>
              <a:effectLst/>
              <a:uLnTx/>
              <a:uFillTx/>
              <a:latin typeface="+mn-lt"/>
              <a:ea typeface="+mn-ea"/>
              <a:cs typeface="+mn-cs"/>
            </a:endParaRPr>
          </a:p>
          <a:p>
            <a:pPr marL="397181" marR="0" lvl="0" indent="-397181" defTabSz="914400" eaLnBrk="1" fontAlgn="auto" latinLnBrk="0" hangingPunct="1">
              <a:lnSpc>
                <a:spcPct val="90000"/>
              </a:lnSpc>
              <a:spcBef>
                <a:spcPts val="0"/>
              </a:spcBef>
              <a:spcAft>
                <a:spcPts val="0"/>
              </a:spcAft>
              <a:buClrTx/>
              <a:buSzTx/>
              <a:buFont typeface="Wingdings" panose="05000000000000000000" pitchFamily="2" charset="2"/>
              <a:buAutoNum type="alphaLcParenR" startAt="5"/>
              <a:tabLst/>
              <a:defRPr/>
            </a:pPr>
            <a:endParaRPr kumimoji="0" lang="tr-TR" sz="2400" b="1" i="0" u="none" strike="noStrike" kern="0" cap="none" spc="0" normalizeH="0" baseline="0" noProof="0" dirty="0">
              <a:ln>
                <a:noFill/>
              </a:ln>
              <a:solidFill>
                <a:schemeClr val="tx1"/>
              </a:solidFill>
              <a:effectLst/>
              <a:uLnTx/>
              <a:uFillTx/>
              <a:latin typeface="+mn-lt"/>
              <a:ea typeface="+mn-ea"/>
              <a:cs typeface="+mn-cs"/>
            </a:endParaRPr>
          </a:p>
          <a:p>
            <a:pPr marL="397181" marR="0" lvl="0" indent="-397181" defTabSz="914400" eaLnBrk="1" fontAlgn="auto" latinLnBrk="0" hangingPunct="1">
              <a:lnSpc>
                <a:spcPct val="90000"/>
              </a:lnSpc>
              <a:spcBef>
                <a:spcPts val="0"/>
              </a:spcBef>
              <a:spcAft>
                <a:spcPts val="0"/>
              </a:spcAft>
              <a:buClrTx/>
              <a:buSzTx/>
              <a:buFont typeface="Wingdings" panose="05000000000000000000" pitchFamily="2" charset="2"/>
              <a:buAutoNum type="alphaLcParenR" startAt="5"/>
              <a:tabLst/>
              <a:defRPr/>
            </a:pPr>
            <a:endParaRPr kumimoji="0" lang="tr-TR" sz="2400" b="1" i="0" u="none" strike="noStrike" kern="0" cap="none" spc="0" normalizeH="0" baseline="0" noProof="0" dirty="0">
              <a:ln>
                <a:noFill/>
              </a:ln>
              <a:solidFill>
                <a:schemeClr val="tx1"/>
              </a:solidFill>
              <a:effectLst/>
              <a:uLnTx/>
              <a:uFillTx/>
              <a:latin typeface="+mn-lt"/>
              <a:ea typeface="+mn-ea"/>
              <a:cs typeface="+mn-cs"/>
            </a:endParaRPr>
          </a:p>
          <a:p>
            <a:pPr marL="397181" marR="0" lvl="0" indent="-397181" defTabSz="914400" eaLnBrk="1" fontAlgn="auto" latinLnBrk="0" hangingPunct="1">
              <a:lnSpc>
                <a:spcPct val="90000"/>
              </a:lnSpc>
              <a:spcBef>
                <a:spcPts val="0"/>
              </a:spcBef>
              <a:spcAft>
                <a:spcPts val="0"/>
              </a:spcAft>
              <a:buClrTx/>
              <a:buSzTx/>
              <a:buFont typeface="Wingdings" panose="05000000000000000000" pitchFamily="2" charset="2"/>
              <a:buAutoNum type="alphaLcParenR" startAt="5"/>
              <a:tabLst/>
              <a:defRPr/>
            </a:pPr>
            <a:endParaRPr kumimoji="0" lang="tr-TR" sz="2400" b="1" i="0" u="none" strike="noStrike" kern="0" cap="none" spc="0" normalizeH="0" baseline="0" noProof="0" dirty="0">
              <a:ln>
                <a:noFill/>
              </a:ln>
              <a:solidFill>
                <a:schemeClr val="tx1"/>
              </a:solidFill>
              <a:effectLst/>
              <a:uLnTx/>
              <a:uFillTx/>
              <a:latin typeface="+mn-lt"/>
              <a:ea typeface="+mn-ea"/>
              <a:cs typeface="+mn-cs"/>
            </a:endParaRPr>
          </a:p>
        </p:txBody>
      </p:sp>
    </p:spTree>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271490" y="361826"/>
            <a:ext cx="7315200" cy="2659190"/>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a:ln>
                  <a:noFill/>
                </a:ln>
                <a:effectLst/>
                <a:uLnTx/>
                <a:uFillTx/>
                <a:latin typeface="+mn-lt"/>
                <a:ea typeface="+mn-ea"/>
                <a:cs typeface="+mn-cs"/>
              </a:rPr>
              <a:t>45-) Aşağıdakilerden hangisi Genel Kolluğun görevlerinden değildir?</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400" b="1" i="0" u="none" strike="noStrike" kern="0" cap="none" spc="0" normalizeH="0" baseline="0" noProof="0">
              <a:ln>
                <a:noFill/>
              </a:ln>
              <a:effectLst/>
              <a:uLnTx/>
              <a:uFillTx/>
              <a:latin typeface="+mn-lt"/>
              <a:ea typeface="+mn-ea"/>
              <a:cs typeface="+mn-cs"/>
            </a:endParaRP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a:ln>
                  <a:noFill/>
                </a:ln>
                <a:effectLst/>
                <a:uLnTx/>
                <a:uFillTx/>
                <a:latin typeface="+mn-lt"/>
                <a:ea typeface="+mn-ea"/>
                <a:cs typeface="+mn-cs"/>
              </a:rPr>
              <a:t>a) Şüphelileri Adli makamlara teslim etmek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a:ln>
                  <a:noFill/>
                </a:ln>
                <a:effectLst/>
                <a:uLnTx/>
                <a:uFillTx/>
                <a:latin typeface="+mn-lt"/>
                <a:ea typeface="+mn-ea"/>
                <a:cs typeface="+mn-cs"/>
              </a:rPr>
              <a:t>b) Suçluları cezalandırmak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a:ln>
                  <a:noFill/>
                </a:ln>
                <a:effectLst/>
                <a:uLnTx/>
                <a:uFillTx/>
                <a:latin typeface="+mn-lt"/>
                <a:ea typeface="+mn-ea"/>
                <a:cs typeface="+mn-cs"/>
              </a:rPr>
              <a:t>c) Suçları aydınlatmak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a:ln>
                  <a:noFill/>
                </a:ln>
                <a:effectLst/>
                <a:uLnTx/>
                <a:uFillTx/>
                <a:latin typeface="+mn-lt"/>
                <a:ea typeface="+mn-ea"/>
                <a:cs typeface="+mn-cs"/>
              </a:rPr>
              <a:t>d) Emniyet ve asayişi sağlamak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a:ln>
                  <a:noFill/>
                </a:ln>
                <a:effectLst/>
                <a:uLnTx/>
                <a:uFillTx/>
                <a:latin typeface="+mn-lt"/>
                <a:ea typeface="+mn-ea"/>
                <a:cs typeface="+mn-cs"/>
              </a:rPr>
              <a:t>e) Bireyin temel hak ve özgürlüklerini korumak</a:t>
            </a:r>
            <a:endParaRPr kumimoji="0" lang="tr-TR" sz="2400" b="1" i="0" u="none" strike="noStrike" kern="0" cap="none" spc="0" normalizeH="0" baseline="0" noProof="0" dirty="0">
              <a:ln>
                <a:noFill/>
              </a:ln>
              <a:effectLst/>
              <a:uLnTx/>
              <a:uFillTx/>
              <a:latin typeface="+mn-lt"/>
              <a:ea typeface="+mn-ea"/>
              <a:cs typeface="+mn-cs"/>
            </a:endParaRPr>
          </a:p>
        </p:txBody>
      </p:sp>
    </p:spTree>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271490" y="361826"/>
            <a:ext cx="7315200" cy="2659190"/>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45-) Aşağıdakilerden hangisi Genel Kolluğun görevlerinden değildir?</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400" b="1" i="0" u="none" strike="noStrike" kern="0" cap="none" spc="0" normalizeH="0" baseline="0" noProof="0" dirty="0">
              <a:ln>
                <a:noFill/>
              </a:ln>
              <a:effectLst/>
              <a:uLnTx/>
              <a:uFillTx/>
              <a:latin typeface="+mn-lt"/>
              <a:ea typeface="+mn-ea"/>
              <a:cs typeface="+mn-cs"/>
            </a:endParaRP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a) Şüphelileri Adli makamlara teslim etmek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rgbClr val="FF0000"/>
                </a:solidFill>
                <a:effectLst/>
                <a:uLnTx/>
                <a:uFillTx/>
                <a:latin typeface="+mn-lt"/>
                <a:ea typeface="+mn-ea"/>
                <a:cs typeface="+mn-cs"/>
              </a:rPr>
              <a:t>b) Suçluları cezalandırmak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c) Suçları aydınlatmak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d) Emniyet ve asayişi sağlamak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e) Bireyin temel hak ve özgürlüklerini korumak</a:t>
            </a:r>
          </a:p>
        </p:txBody>
      </p:sp>
    </p:spTree>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487680" y="280106"/>
            <a:ext cx="6827520" cy="2548390"/>
          </a:xfrm>
          <a:prstGeom prst="rect">
            <a:avLst/>
          </a:prstGeom>
        </p:spPr>
        <p:txBody>
          <a:bodyPr wrap="square" lIns="0" tIns="0" rIns="0" bIns="0">
            <a:spAutoFit/>
          </a:bodyPr>
          <a:lstStyle/>
          <a:p>
            <a:pPr marL="353050" marR="0" lvl="0" indent="-353050" defTabSz="914400" eaLnBrk="1" fontAlgn="auto" latinLnBrk="0" hangingPunct="1">
              <a:lnSpc>
                <a:spcPct val="80000"/>
              </a:lnSpc>
              <a:spcBef>
                <a:spcPts val="0"/>
              </a:spcBef>
              <a:spcAft>
                <a:spcPts val="0"/>
              </a:spcAft>
              <a:buClrTx/>
              <a:buSzTx/>
              <a:buFontTx/>
              <a:buNone/>
              <a:tabLst/>
              <a:defRPr/>
            </a:pPr>
            <a:r>
              <a:rPr kumimoji="0" lang="tr-TR" sz="2300" b="1" i="0" u="none" strike="noStrike" kern="0" cap="none" spc="0" normalizeH="0" baseline="0" noProof="0" dirty="0">
                <a:ln>
                  <a:noFill/>
                </a:ln>
                <a:effectLst/>
                <a:uLnTx/>
                <a:uFillTx/>
                <a:latin typeface="+mn-lt"/>
                <a:ea typeface="+mn-ea"/>
                <a:cs typeface="+mn-cs"/>
              </a:rPr>
              <a:t>46-Kolluk görevlileri ve Özel Güvenlik görevlileri  Ortak</a:t>
            </a:r>
          </a:p>
          <a:p>
            <a:pPr marL="353050" marR="0" lvl="0" indent="-353050" defTabSz="914400" eaLnBrk="1" fontAlgn="auto" latinLnBrk="0" hangingPunct="1">
              <a:lnSpc>
                <a:spcPct val="80000"/>
              </a:lnSpc>
              <a:spcBef>
                <a:spcPts val="0"/>
              </a:spcBef>
              <a:spcAft>
                <a:spcPts val="0"/>
              </a:spcAft>
              <a:buClrTx/>
              <a:buSzTx/>
              <a:buFontTx/>
              <a:buNone/>
              <a:tabLst/>
              <a:defRPr/>
            </a:pPr>
            <a:r>
              <a:rPr kumimoji="0" lang="tr-TR" sz="2300" b="1" i="0" u="none" strike="noStrike" kern="0" cap="none" spc="0" normalizeH="0" baseline="0" noProof="0" dirty="0">
                <a:ln>
                  <a:noFill/>
                </a:ln>
                <a:effectLst/>
                <a:uLnTx/>
                <a:uFillTx/>
                <a:latin typeface="+mn-lt"/>
                <a:ea typeface="+mn-ea"/>
                <a:cs typeface="+mn-cs"/>
              </a:rPr>
              <a:t>bir amaç için işbirliği içinde ve birlikte çalışmak</a:t>
            </a:r>
          </a:p>
          <a:p>
            <a:pPr marL="353050" marR="0" lvl="0" indent="-353050" defTabSz="914400" eaLnBrk="1" fontAlgn="auto" latinLnBrk="0" hangingPunct="1">
              <a:lnSpc>
                <a:spcPct val="80000"/>
              </a:lnSpc>
              <a:spcBef>
                <a:spcPts val="0"/>
              </a:spcBef>
              <a:spcAft>
                <a:spcPts val="0"/>
              </a:spcAft>
              <a:buClrTx/>
              <a:buSzTx/>
              <a:buFontTx/>
              <a:buNone/>
              <a:tabLst/>
              <a:defRPr/>
            </a:pPr>
            <a:r>
              <a:rPr kumimoji="0" lang="tr-TR" sz="2300" b="1" i="0" u="none" strike="noStrike" kern="0" cap="none" spc="0" normalizeH="0" baseline="0" noProof="0" dirty="0">
                <a:ln>
                  <a:noFill/>
                </a:ln>
                <a:effectLst/>
                <a:uLnTx/>
                <a:uFillTx/>
                <a:latin typeface="+mn-lt"/>
                <a:ea typeface="+mn-ea"/>
                <a:cs typeface="+mn-cs"/>
              </a:rPr>
              <a:t>zorundadır burada bahsedilen amaç nedir?</a:t>
            </a:r>
          </a:p>
          <a:p>
            <a:pPr marL="353050" marR="0" lvl="0" indent="-353050" defTabSz="914400" eaLnBrk="1" fontAlgn="auto" latinLnBrk="0" hangingPunct="1">
              <a:lnSpc>
                <a:spcPct val="80000"/>
              </a:lnSpc>
              <a:spcBef>
                <a:spcPts val="0"/>
              </a:spcBef>
              <a:spcAft>
                <a:spcPts val="0"/>
              </a:spcAft>
              <a:buClrTx/>
              <a:buSzTx/>
              <a:buFontTx/>
              <a:buNone/>
              <a:tabLst/>
              <a:defRPr/>
            </a:pPr>
            <a:endParaRPr kumimoji="0" lang="tr-TR" sz="2300" b="1" i="0" u="none" strike="noStrike" kern="0" cap="none" spc="0" normalizeH="0" baseline="0" noProof="0" dirty="0">
              <a:ln>
                <a:noFill/>
              </a:ln>
              <a:effectLst/>
              <a:uLnTx/>
              <a:uFillTx/>
              <a:latin typeface="+mn-lt"/>
              <a:ea typeface="+mn-ea"/>
              <a:cs typeface="+mn-cs"/>
            </a:endParaRPr>
          </a:p>
          <a:p>
            <a:pPr marL="353050" marR="0" lvl="0" indent="-353050" defTabSz="914400" eaLnBrk="1" fontAlgn="auto" latinLnBrk="0" hangingPunct="1">
              <a:lnSpc>
                <a:spcPct val="80000"/>
              </a:lnSpc>
              <a:spcBef>
                <a:spcPts val="0"/>
              </a:spcBef>
              <a:spcAft>
                <a:spcPts val="0"/>
              </a:spcAft>
              <a:buClrTx/>
              <a:buSzTx/>
              <a:buFontTx/>
              <a:buNone/>
              <a:tabLst/>
              <a:defRPr/>
            </a:pPr>
            <a:r>
              <a:rPr kumimoji="0" lang="tr-TR" sz="2300" b="1" i="0" u="none" strike="noStrike" kern="0" cap="none" spc="0" normalizeH="0" baseline="0" noProof="0" dirty="0">
                <a:ln>
                  <a:noFill/>
                </a:ln>
                <a:effectLst/>
                <a:uLnTx/>
                <a:uFillTx/>
                <a:latin typeface="+mn-lt"/>
                <a:ea typeface="+mn-ea"/>
                <a:cs typeface="+mn-cs"/>
              </a:rPr>
              <a:t>a) Toplumda sosyal paylaşımı tesis etmek	 </a:t>
            </a:r>
          </a:p>
          <a:p>
            <a:pPr marL="353050" marR="0" lvl="0" indent="-353050" defTabSz="914400" eaLnBrk="1" fontAlgn="auto" latinLnBrk="0" hangingPunct="1">
              <a:lnSpc>
                <a:spcPct val="80000"/>
              </a:lnSpc>
              <a:spcBef>
                <a:spcPts val="0"/>
              </a:spcBef>
              <a:spcAft>
                <a:spcPts val="0"/>
              </a:spcAft>
              <a:buClrTx/>
              <a:buSzTx/>
              <a:buFontTx/>
              <a:buNone/>
              <a:tabLst/>
              <a:defRPr/>
            </a:pPr>
            <a:r>
              <a:rPr kumimoji="0" lang="tr-TR" sz="2300" b="1" i="0" u="none" strike="noStrike" kern="0" cap="none" spc="0" normalizeH="0" baseline="0" noProof="0" dirty="0">
                <a:ln>
                  <a:noFill/>
                </a:ln>
                <a:effectLst/>
                <a:uLnTx/>
                <a:uFillTx/>
                <a:latin typeface="+mn-lt"/>
                <a:ea typeface="+mn-ea"/>
                <a:cs typeface="+mn-cs"/>
              </a:rPr>
              <a:t>b) Toplumda adalet duygusunu tesis etmek            </a:t>
            </a:r>
          </a:p>
          <a:p>
            <a:pPr marL="353050" marR="0" lvl="0" indent="-353050" defTabSz="914400" eaLnBrk="1" fontAlgn="auto" latinLnBrk="0" hangingPunct="1">
              <a:lnSpc>
                <a:spcPct val="80000"/>
              </a:lnSpc>
              <a:spcBef>
                <a:spcPts val="0"/>
              </a:spcBef>
              <a:spcAft>
                <a:spcPts val="0"/>
              </a:spcAft>
              <a:buClrTx/>
              <a:buSzTx/>
              <a:buFontTx/>
              <a:buNone/>
              <a:tabLst/>
              <a:defRPr/>
            </a:pPr>
            <a:r>
              <a:rPr kumimoji="0" lang="tr-TR" sz="2300" b="1" i="0" u="none" strike="noStrike" kern="0" cap="none" spc="0" normalizeH="0" baseline="0" noProof="0" dirty="0">
                <a:ln>
                  <a:noFill/>
                </a:ln>
                <a:effectLst/>
                <a:uLnTx/>
                <a:uFillTx/>
                <a:latin typeface="+mn-lt"/>
                <a:ea typeface="+mn-ea"/>
                <a:cs typeface="+mn-cs"/>
              </a:rPr>
              <a:t>c) Toplumda bilgi paylaşımını tesis etmek</a:t>
            </a:r>
          </a:p>
          <a:p>
            <a:pPr marL="353050" marR="0" lvl="0" indent="-353050" defTabSz="914400" eaLnBrk="1" fontAlgn="auto" latinLnBrk="0" hangingPunct="1">
              <a:lnSpc>
                <a:spcPct val="80000"/>
              </a:lnSpc>
              <a:spcBef>
                <a:spcPts val="0"/>
              </a:spcBef>
              <a:spcAft>
                <a:spcPts val="0"/>
              </a:spcAft>
              <a:buClrTx/>
              <a:buSzTx/>
              <a:buFontTx/>
              <a:buNone/>
              <a:tabLst/>
              <a:defRPr/>
            </a:pPr>
            <a:r>
              <a:rPr kumimoji="0" lang="tr-TR" sz="2300" b="1" i="0" u="none" strike="noStrike" kern="0" cap="none" spc="0" normalizeH="0" baseline="0" noProof="0" dirty="0">
                <a:ln>
                  <a:noFill/>
                </a:ln>
                <a:effectLst/>
                <a:uLnTx/>
                <a:uFillTx/>
                <a:latin typeface="+mn-lt"/>
                <a:ea typeface="+mn-ea"/>
                <a:cs typeface="+mn-cs"/>
              </a:rPr>
              <a:t>d) Toplumda güven ve huzuru tesis etmek         </a:t>
            </a:r>
          </a:p>
          <a:p>
            <a:pPr marL="353050" marR="0" lvl="0" indent="-353050" defTabSz="914400" eaLnBrk="1" fontAlgn="auto" latinLnBrk="0" hangingPunct="1">
              <a:lnSpc>
                <a:spcPct val="80000"/>
              </a:lnSpc>
              <a:spcBef>
                <a:spcPts val="0"/>
              </a:spcBef>
              <a:spcAft>
                <a:spcPts val="0"/>
              </a:spcAft>
              <a:buClrTx/>
              <a:buSzTx/>
              <a:buFontTx/>
              <a:buNone/>
              <a:tabLst/>
              <a:defRPr/>
            </a:pPr>
            <a:r>
              <a:rPr kumimoji="0" lang="tr-TR" sz="2300" b="1" i="0" u="none" strike="noStrike" kern="0" cap="none" spc="0" normalizeH="0" baseline="0" noProof="0" dirty="0">
                <a:ln>
                  <a:noFill/>
                </a:ln>
                <a:effectLst/>
                <a:uLnTx/>
                <a:uFillTx/>
                <a:latin typeface="+mn-lt"/>
                <a:ea typeface="+mn-ea"/>
                <a:cs typeface="+mn-cs"/>
              </a:rPr>
              <a:t>e) Toplumda sevgi ve saygı tesis  etmek</a:t>
            </a: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object 3"/>
          <p:cNvSpPr txBox="1"/>
          <p:nvPr/>
        </p:nvSpPr>
        <p:spPr>
          <a:xfrm>
            <a:off x="585766" y="449248"/>
            <a:ext cx="6357982" cy="4167808"/>
          </a:xfrm>
          <a:prstGeom prst="rect">
            <a:avLst/>
          </a:prstGeom>
        </p:spPr>
        <p:txBody>
          <a:bodyPr vert="horz" wrap="square" lIns="0" tIns="12700" rIns="0" bIns="0" rtlCol="0">
            <a:spAutoFit/>
          </a:bodyPr>
          <a:lstStyle/>
          <a:p>
            <a:pPr algn="just"/>
            <a:r>
              <a:rPr lang="tr-TR" b="1" dirty="0">
                <a:solidFill>
                  <a:srgbClr val="FF0000"/>
                </a:solidFill>
              </a:rPr>
              <a:t>Madde 6- ÖZEL GÜVENLİK KOMİSYONUNUN GÖREVLERİ </a:t>
            </a:r>
          </a:p>
          <a:p>
            <a:pPr algn="just"/>
            <a:r>
              <a:rPr lang="tr-TR" b="1" dirty="0"/>
              <a:t>Özel güvenlik komisyonunun görevleri şunlardır: </a:t>
            </a:r>
          </a:p>
          <a:p>
            <a:pPr algn="just"/>
            <a:r>
              <a:rPr lang="tr-TR" dirty="0"/>
              <a:t>a) İşi veya konumu sebebiyle korunma ihtiyacı duyan kişinin talebi üzerine, özel güvenlik personeli istihdam etmek veya özel güvenlik şirketlerinden hizmet satın almak suretiyle güvenliğin sağlanmasına karar vermek, </a:t>
            </a:r>
          </a:p>
          <a:p>
            <a:pPr algn="just"/>
            <a:r>
              <a:rPr lang="tr-TR" dirty="0"/>
              <a:t>b) Kurum ve kuruluşların talebi üzerine, işyerinin, çalışanların ve tesislerin özel güvenlik birimi kurmak veya özel güvenlik şirketlerinden hizmet satın almak suretiyle güvenliğin sağlanmasına karar vermek, </a:t>
            </a:r>
          </a:p>
          <a:p>
            <a:pPr algn="just"/>
            <a:r>
              <a:rPr lang="tr-TR" dirty="0"/>
              <a:t>c) Özel güvenlik hizmetini yerine getirecek </a:t>
            </a:r>
            <a:r>
              <a:rPr lang="tr-TR" b="1" dirty="0"/>
              <a:t>azami personel sayısını, bulundurulabilecek veya taşınabilecek silah ve teçhizatın miktar ve niteliğini, gerektiğinde kişiler, özel güvenlik birimleri veya özel güvenlik şirketleri tarafından alınacak fiziki ve aletli güvenlik tedbirleri belirlemek, </a:t>
            </a:r>
            <a:r>
              <a:rPr lang="tr-TR" dirty="0"/>
              <a:t>görüşüp karara bağlamak. </a:t>
            </a:r>
            <a:endParaRPr>
              <a:solidFill>
                <a:srgbClr val="FF0000"/>
              </a:solidFill>
              <a:latin typeface="Arial"/>
              <a:cs typeface="Arial"/>
            </a:endParaRPr>
          </a:p>
        </p:txBody>
      </p:sp>
    </p:spTree>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487680" y="280106"/>
            <a:ext cx="6827520" cy="2548390"/>
          </a:xfrm>
          <a:prstGeom prst="rect">
            <a:avLst/>
          </a:prstGeom>
        </p:spPr>
        <p:txBody>
          <a:bodyPr wrap="square" lIns="0" tIns="0" rIns="0" bIns="0">
            <a:spAutoFit/>
          </a:bodyPr>
          <a:lstStyle/>
          <a:p>
            <a:pPr marL="353050" marR="0" lvl="0" indent="-353050" defTabSz="914400" eaLnBrk="1" fontAlgn="auto" latinLnBrk="0" hangingPunct="1">
              <a:lnSpc>
                <a:spcPct val="80000"/>
              </a:lnSpc>
              <a:spcBef>
                <a:spcPts val="0"/>
              </a:spcBef>
              <a:spcAft>
                <a:spcPts val="0"/>
              </a:spcAft>
              <a:buClrTx/>
              <a:buSzTx/>
              <a:buFontTx/>
              <a:buNone/>
              <a:tabLst/>
              <a:defRPr/>
            </a:pPr>
            <a:r>
              <a:rPr kumimoji="0" lang="tr-TR" sz="2300" b="1" i="0" u="none" strike="noStrike" kern="0" cap="none" spc="0" normalizeH="0" baseline="0" noProof="0" dirty="0">
                <a:ln>
                  <a:noFill/>
                </a:ln>
                <a:effectLst/>
                <a:uLnTx/>
                <a:uFillTx/>
                <a:latin typeface="+mn-lt"/>
                <a:ea typeface="+mn-ea"/>
                <a:cs typeface="+mn-cs"/>
              </a:rPr>
              <a:t>46-Kolluk görevlileri ve Özel Güvenlik görevlileri  Ortak</a:t>
            </a:r>
          </a:p>
          <a:p>
            <a:pPr marL="353050" marR="0" lvl="0" indent="-353050" defTabSz="914400" eaLnBrk="1" fontAlgn="auto" latinLnBrk="0" hangingPunct="1">
              <a:lnSpc>
                <a:spcPct val="80000"/>
              </a:lnSpc>
              <a:spcBef>
                <a:spcPts val="0"/>
              </a:spcBef>
              <a:spcAft>
                <a:spcPts val="0"/>
              </a:spcAft>
              <a:buClrTx/>
              <a:buSzTx/>
              <a:buFontTx/>
              <a:buNone/>
              <a:tabLst/>
              <a:defRPr/>
            </a:pPr>
            <a:r>
              <a:rPr kumimoji="0" lang="tr-TR" sz="2300" b="1" i="0" u="none" strike="noStrike" kern="0" cap="none" spc="0" normalizeH="0" baseline="0" noProof="0" dirty="0">
                <a:ln>
                  <a:noFill/>
                </a:ln>
                <a:effectLst/>
                <a:uLnTx/>
                <a:uFillTx/>
                <a:latin typeface="+mn-lt"/>
                <a:ea typeface="+mn-ea"/>
                <a:cs typeface="+mn-cs"/>
              </a:rPr>
              <a:t>bir amaç için işbirliği içinde ve birlikte çalışmak</a:t>
            </a:r>
          </a:p>
          <a:p>
            <a:pPr marL="353050" marR="0" lvl="0" indent="-353050" defTabSz="914400" eaLnBrk="1" fontAlgn="auto" latinLnBrk="0" hangingPunct="1">
              <a:lnSpc>
                <a:spcPct val="80000"/>
              </a:lnSpc>
              <a:spcBef>
                <a:spcPts val="0"/>
              </a:spcBef>
              <a:spcAft>
                <a:spcPts val="0"/>
              </a:spcAft>
              <a:buClrTx/>
              <a:buSzTx/>
              <a:buFontTx/>
              <a:buNone/>
              <a:tabLst/>
              <a:defRPr/>
            </a:pPr>
            <a:r>
              <a:rPr kumimoji="0" lang="tr-TR" sz="2300" b="1" i="0" u="none" strike="noStrike" kern="0" cap="none" spc="0" normalizeH="0" baseline="0" noProof="0" dirty="0">
                <a:ln>
                  <a:noFill/>
                </a:ln>
                <a:effectLst/>
                <a:uLnTx/>
                <a:uFillTx/>
                <a:latin typeface="+mn-lt"/>
                <a:ea typeface="+mn-ea"/>
                <a:cs typeface="+mn-cs"/>
              </a:rPr>
              <a:t>zorundadır burada bahsedilen amaç nedir?</a:t>
            </a:r>
          </a:p>
          <a:p>
            <a:pPr marL="353050" marR="0" lvl="0" indent="-353050" defTabSz="914400" eaLnBrk="1" fontAlgn="auto" latinLnBrk="0" hangingPunct="1">
              <a:lnSpc>
                <a:spcPct val="80000"/>
              </a:lnSpc>
              <a:spcBef>
                <a:spcPts val="0"/>
              </a:spcBef>
              <a:spcAft>
                <a:spcPts val="0"/>
              </a:spcAft>
              <a:buClrTx/>
              <a:buSzTx/>
              <a:buFontTx/>
              <a:buNone/>
              <a:tabLst/>
              <a:defRPr/>
            </a:pPr>
            <a:endParaRPr kumimoji="0" lang="tr-TR" sz="2300" b="1" i="0" u="none" strike="noStrike" kern="0" cap="none" spc="0" normalizeH="0" baseline="0" noProof="0" dirty="0">
              <a:ln>
                <a:noFill/>
              </a:ln>
              <a:effectLst/>
              <a:uLnTx/>
              <a:uFillTx/>
              <a:latin typeface="+mn-lt"/>
              <a:ea typeface="+mn-ea"/>
              <a:cs typeface="+mn-cs"/>
            </a:endParaRPr>
          </a:p>
          <a:p>
            <a:pPr marL="353050" marR="0" lvl="0" indent="-353050" defTabSz="914400" eaLnBrk="1" fontAlgn="auto" latinLnBrk="0" hangingPunct="1">
              <a:lnSpc>
                <a:spcPct val="80000"/>
              </a:lnSpc>
              <a:spcBef>
                <a:spcPts val="0"/>
              </a:spcBef>
              <a:spcAft>
                <a:spcPts val="0"/>
              </a:spcAft>
              <a:buClrTx/>
              <a:buSzTx/>
              <a:buFontTx/>
              <a:buNone/>
              <a:tabLst/>
              <a:defRPr/>
            </a:pPr>
            <a:r>
              <a:rPr kumimoji="0" lang="tr-TR" sz="2300" b="1" i="0" u="none" strike="noStrike" kern="0" cap="none" spc="0" normalizeH="0" baseline="0" noProof="0" dirty="0">
                <a:ln>
                  <a:noFill/>
                </a:ln>
                <a:effectLst/>
                <a:uLnTx/>
                <a:uFillTx/>
                <a:latin typeface="+mn-lt"/>
                <a:ea typeface="+mn-ea"/>
                <a:cs typeface="+mn-cs"/>
              </a:rPr>
              <a:t>a) Toplumda sosyal paylaşımı tesis etmek	 </a:t>
            </a:r>
          </a:p>
          <a:p>
            <a:pPr marL="353050" marR="0" lvl="0" indent="-353050" defTabSz="914400" eaLnBrk="1" fontAlgn="auto" latinLnBrk="0" hangingPunct="1">
              <a:lnSpc>
                <a:spcPct val="80000"/>
              </a:lnSpc>
              <a:spcBef>
                <a:spcPts val="0"/>
              </a:spcBef>
              <a:spcAft>
                <a:spcPts val="0"/>
              </a:spcAft>
              <a:buClrTx/>
              <a:buSzTx/>
              <a:buFontTx/>
              <a:buNone/>
              <a:tabLst/>
              <a:defRPr/>
            </a:pPr>
            <a:r>
              <a:rPr kumimoji="0" lang="tr-TR" sz="2300" b="1" i="0" u="none" strike="noStrike" kern="0" cap="none" spc="0" normalizeH="0" baseline="0" noProof="0" dirty="0">
                <a:ln>
                  <a:noFill/>
                </a:ln>
                <a:effectLst/>
                <a:uLnTx/>
                <a:uFillTx/>
                <a:latin typeface="+mn-lt"/>
                <a:ea typeface="+mn-ea"/>
                <a:cs typeface="+mn-cs"/>
              </a:rPr>
              <a:t>b) Toplumda adalet duygusunu tesis etmek            </a:t>
            </a:r>
          </a:p>
          <a:p>
            <a:pPr marL="353050" marR="0" lvl="0" indent="-353050" defTabSz="914400" eaLnBrk="1" fontAlgn="auto" latinLnBrk="0" hangingPunct="1">
              <a:lnSpc>
                <a:spcPct val="80000"/>
              </a:lnSpc>
              <a:spcBef>
                <a:spcPts val="0"/>
              </a:spcBef>
              <a:spcAft>
                <a:spcPts val="0"/>
              </a:spcAft>
              <a:buClrTx/>
              <a:buSzTx/>
              <a:buFontTx/>
              <a:buNone/>
              <a:tabLst/>
              <a:defRPr/>
            </a:pPr>
            <a:r>
              <a:rPr kumimoji="0" lang="tr-TR" sz="2300" b="1" i="0" u="none" strike="noStrike" kern="0" cap="none" spc="0" normalizeH="0" baseline="0" noProof="0" dirty="0">
                <a:ln>
                  <a:noFill/>
                </a:ln>
                <a:effectLst/>
                <a:uLnTx/>
                <a:uFillTx/>
                <a:latin typeface="+mn-lt"/>
                <a:ea typeface="+mn-ea"/>
                <a:cs typeface="+mn-cs"/>
              </a:rPr>
              <a:t>c) Toplumda bilgi paylaşımını tesis etmek</a:t>
            </a:r>
          </a:p>
          <a:p>
            <a:pPr marL="353050" marR="0" lvl="0" indent="-353050" defTabSz="914400" eaLnBrk="1" fontAlgn="auto" latinLnBrk="0" hangingPunct="1">
              <a:lnSpc>
                <a:spcPct val="80000"/>
              </a:lnSpc>
              <a:spcBef>
                <a:spcPts val="0"/>
              </a:spcBef>
              <a:spcAft>
                <a:spcPts val="0"/>
              </a:spcAft>
              <a:buClrTx/>
              <a:buSzTx/>
              <a:buFontTx/>
              <a:buNone/>
              <a:tabLst/>
              <a:defRPr/>
            </a:pPr>
            <a:r>
              <a:rPr kumimoji="0" lang="tr-TR" sz="2300" b="1" i="0" u="none" strike="noStrike" kern="0" cap="none" spc="0" normalizeH="0" baseline="0" noProof="0" dirty="0">
                <a:ln>
                  <a:noFill/>
                </a:ln>
                <a:solidFill>
                  <a:srgbClr val="FF0000"/>
                </a:solidFill>
                <a:effectLst/>
                <a:uLnTx/>
                <a:uFillTx/>
                <a:latin typeface="+mn-lt"/>
                <a:ea typeface="+mn-ea"/>
                <a:cs typeface="+mn-cs"/>
              </a:rPr>
              <a:t>d) Toplumda güven ve huzuru tesis etmek         </a:t>
            </a:r>
          </a:p>
          <a:p>
            <a:pPr marL="353050" marR="0" lvl="0" indent="-353050" defTabSz="914400" eaLnBrk="1" fontAlgn="auto" latinLnBrk="0" hangingPunct="1">
              <a:lnSpc>
                <a:spcPct val="80000"/>
              </a:lnSpc>
              <a:spcBef>
                <a:spcPts val="0"/>
              </a:spcBef>
              <a:spcAft>
                <a:spcPts val="0"/>
              </a:spcAft>
              <a:buClrTx/>
              <a:buSzTx/>
              <a:buFontTx/>
              <a:buNone/>
              <a:tabLst/>
              <a:defRPr/>
            </a:pPr>
            <a:r>
              <a:rPr kumimoji="0" lang="tr-TR" sz="2300" b="1" i="0" u="none" strike="noStrike" kern="0" cap="none" spc="0" normalizeH="0" baseline="0" noProof="0" dirty="0">
                <a:ln>
                  <a:noFill/>
                </a:ln>
                <a:effectLst/>
                <a:uLnTx/>
                <a:uFillTx/>
                <a:latin typeface="+mn-lt"/>
                <a:ea typeface="+mn-ea"/>
                <a:cs typeface="+mn-cs"/>
              </a:rPr>
              <a:t>e) Toplumda sevgi ve saygı tesis  etmek</a:t>
            </a:r>
          </a:p>
        </p:txBody>
      </p:sp>
    </p:spTree>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585766" y="350132"/>
            <a:ext cx="6508750" cy="3600986"/>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000" b="1" i="0" u="none" strike="noStrike" kern="0" cap="none" spc="0" normalizeH="0" baseline="0" noProof="0" dirty="0">
                <a:ln>
                  <a:noFill/>
                </a:ln>
                <a:effectLst/>
                <a:uLnTx/>
                <a:uFillTx/>
                <a:latin typeface="+mn-lt"/>
                <a:ea typeface="+mn-ea"/>
                <a:cs typeface="+mn-cs"/>
              </a:rPr>
              <a:t>47-) 26.06.2004  tarihinde yürürlüğe  giren 5188 sayılı</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000" b="1" i="0" u="none" strike="noStrike" kern="0" cap="none" spc="0" normalizeH="0" baseline="0" noProof="0" dirty="0">
                <a:ln>
                  <a:noFill/>
                </a:ln>
                <a:effectLst/>
                <a:uLnTx/>
                <a:uFillTx/>
                <a:latin typeface="+mn-lt"/>
                <a:ea typeface="+mn-ea"/>
                <a:cs typeface="+mn-cs"/>
              </a:rPr>
              <a:t>Özel </a:t>
            </a:r>
            <a:r>
              <a:rPr kumimoji="0" lang="tr-TR" sz="2000" b="1" i="0" u="none" strike="noStrike" kern="0" cap="none" spc="0" normalizeH="0" baseline="0" noProof="0" dirty="0" err="1">
                <a:ln>
                  <a:noFill/>
                </a:ln>
                <a:effectLst/>
                <a:uLnTx/>
                <a:uFillTx/>
                <a:latin typeface="+mn-lt"/>
                <a:ea typeface="+mn-ea"/>
                <a:cs typeface="+mn-cs"/>
              </a:rPr>
              <a:t>Güv</a:t>
            </a:r>
            <a:r>
              <a:rPr kumimoji="0" lang="tr-TR" sz="2000" b="1" i="0" u="none" strike="noStrike" kern="0" cap="none" spc="0" normalizeH="0" baseline="0" noProof="0" dirty="0">
                <a:ln>
                  <a:noFill/>
                </a:ln>
                <a:effectLst/>
                <a:uLnTx/>
                <a:uFillTx/>
                <a:latin typeface="+mn-lt"/>
                <a:ea typeface="+mn-ea"/>
                <a:cs typeface="+mn-cs"/>
              </a:rPr>
              <a:t>. Hizmetlerine dair kanunun yürürlükten</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000" b="1" i="0" u="none" strike="noStrike" kern="0" cap="none" spc="0" normalizeH="0" baseline="0" noProof="0" dirty="0">
                <a:ln>
                  <a:noFill/>
                </a:ln>
                <a:effectLst/>
                <a:uLnTx/>
                <a:uFillTx/>
                <a:latin typeface="+mn-lt"/>
                <a:ea typeface="+mn-ea"/>
                <a:cs typeface="+mn-cs"/>
              </a:rPr>
              <a:t>kaldırdığı ‘Bazı Kurum ve Kuruluşların korunması ve</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000" b="1" i="0" u="none" strike="noStrike" kern="0" cap="none" spc="0" normalizeH="0" baseline="0" noProof="0" dirty="0">
                <a:ln>
                  <a:noFill/>
                </a:ln>
                <a:effectLst/>
                <a:uLnTx/>
                <a:uFillTx/>
                <a:latin typeface="+mn-lt"/>
                <a:ea typeface="+mn-ea"/>
                <a:cs typeface="+mn-cs"/>
              </a:rPr>
              <a:t>Güvenliklerinin sağlanması’ hakkında kanunun</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000" b="1" i="0" u="none" strike="noStrike" kern="0" cap="none" spc="0" normalizeH="0" baseline="0" noProof="0" dirty="0">
                <a:ln>
                  <a:noFill/>
                </a:ln>
                <a:effectLst/>
                <a:uLnTx/>
                <a:uFillTx/>
                <a:latin typeface="+mn-lt"/>
                <a:ea typeface="+mn-ea"/>
                <a:cs typeface="+mn-cs"/>
              </a:rPr>
              <a:t>numarası aşağıdakilerden hangisidir?</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000" b="1" i="0" u="none" strike="noStrike" kern="0" cap="none" spc="0" normalizeH="0" baseline="0" noProof="0" dirty="0">
              <a:ln>
                <a:noFill/>
              </a:ln>
              <a:effectLst/>
              <a:uLnTx/>
              <a:uFillTx/>
              <a:latin typeface="+mn-lt"/>
              <a:ea typeface="+mn-ea"/>
              <a:cs typeface="+mn-cs"/>
            </a:endParaRPr>
          </a:p>
          <a:p>
            <a:pPr marL="0" marR="0" lvl="0" indent="0" defTabSz="914400" eaLnBrk="1" fontAlgn="auto" latinLnBrk="0" hangingPunct="1">
              <a:spcBef>
                <a:spcPts val="0"/>
              </a:spcBef>
              <a:spcAft>
                <a:spcPts val="0"/>
              </a:spcAft>
              <a:buClrTx/>
              <a:buSzTx/>
              <a:buFontTx/>
              <a:buNone/>
              <a:tabLst/>
              <a:defRPr/>
            </a:pPr>
            <a:r>
              <a:rPr kumimoji="0" lang="tr-TR" sz="2000" b="1" i="0" u="none" strike="noStrike" kern="0" cap="none" spc="0" normalizeH="0" baseline="0" noProof="0" dirty="0">
                <a:ln>
                  <a:noFill/>
                </a:ln>
                <a:effectLst/>
                <a:uLnTx/>
                <a:uFillTx/>
                <a:latin typeface="+mn-lt"/>
                <a:ea typeface="+mn-ea"/>
                <a:cs typeface="+mn-cs"/>
              </a:rPr>
              <a:t>a)2330	               </a:t>
            </a:r>
          </a:p>
          <a:p>
            <a:pPr marL="0" marR="0" lvl="0" indent="0" defTabSz="914400" eaLnBrk="1" fontAlgn="auto" latinLnBrk="0" hangingPunct="1">
              <a:spcBef>
                <a:spcPts val="0"/>
              </a:spcBef>
              <a:spcAft>
                <a:spcPts val="0"/>
              </a:spcAft>
              <a:buClrTx/>
              <a:buSzTx/>
              <a:buFontTx/>
              <a:buNone/>
              <a:tabLst/>
              <a:defRPr/>
            </a:pPr>
            <a:r>
              <a:rPr kumimoji="0" lang="tr-TR" sz="2000" b="1" i="0" u="none" strike="noStrike" kern="0" cap="none" spc="0" normalizeH="0" baseline="0" noProof="0" dirty="0">
                <a:ln>
                  <a:noFill/>
                </a:ln>
                <a:effectLst/>
                <a:uLnTx/>
                <a:uFillTx/>
                <a:latin typeface="+mn-lt"/>
                <a:ea typeface="+mn-ea"/>
                <a:cs typeface="+mn-cs"/>
              </a:rPr>
              <a:t>b)2559	              </a:t>
            </a:r>
          </a:p>
          <a:p>
            <a:pPr marL="0" marR="0" lvl="0" indent="0" defTabSz="914400" eaLnBrk="1" fontAlgn="auto" latinLnBrk="0" hangingPunct="1">
              <a:spcBef>
                <a:spcPts val="0"/>
              </a:spcBef>
              <a:spcAft>
                <a:spcPts val="0"/>
              </a:spcAft>
              <a:buClrTx/>
              <a:buSzTx/>
              <a:buFontTx/>
              <a:buNone/>
              <a:tabLst/>
              <a:defRPr/>
            </a:pPr>
            <a:r>
              <a:rPr kumimoji="0" lang="tr-TR" sz="2000" b="1" i="0" u="none" strike="noStrike" kern="0" cap="none" spc="0" normalizeH="0" baseline="0" noProof="0" dirty="0">
                <a:ln>
                  <a:noFill/>
                </a:ln>
                <a:effectLst/>
                <a:uLnTx/>
                <a:uFillTx/>
                <a:latin typeface="+mn-lt"/>
                <a:ea typeface="+mn-ea"/>
                <a:cs typeface="+mn-cs"/>
              </a:rPr>
              <a:t>c)2495</a:t>
            </a:r>
          </a:p>
          <a:p>
            <a:pPr marL="0" marR="0" lvl="0" indent="0" defTabSz="914400" eaLnBrk="1" fontAlgn="auto" latinLnBrk="0" hangingPunct="1">
              <a:spcBef>
                <a:spcPts val="0"/>
              </a:spcBef>
              <a:spcAft>
                <a:spcPts val="0"/>
              </a:spcAft>
              <a:buClrTx/>
              <a:buSzTx/>
              <a:buFontTx/>
              <a:buNone/>
              <a:tabLst/>
              <a:defRPr/>
            </a:pPr>
            <a:r>
              <a:rPr kumimoji="0" lang="tr-TR" sz="2000" b="1" i="0" u="none" strike="noStrike" kern="0" cap="none" spc="0" normalizeH="0" baseline="0" noProof="0" dirty="0">
                <a:ln>
                  <a:noFill/>
                </a:ln>
                <a:effectLst/>
                <a:uLnTx/>
                <a:uFillTx/>
                <a:latin typeface="+mn-lt"/>
                <a:ea typeface="+mn-ea"/>
                <a:cs typeface="+mn-cs"/>
              </a:rPr>
              <a:t>d)6136                   </a:t>
            </a:r>
          </a:p>
          <a:p>
            <a:pPr marL="0" marR="0" lvl="0" indent="0" defTabSz="914400" eaLnBrk="1" fontAlgn="auto" latinLnBrk="0" hangingPunct="1">
              <a:spcBef>
                <a:spcPts val="0"/>
              </a:spcBef>
              <a:spcAft>
                <a:spcPts val="0"/>
              </a:spcAft>
              <a:buClrTx/>
              <a:buSzTx/>
              <a:buFontTx/>
              <a:buNone/>
              <a:tabLst/>
              <a:defRPr/>
            </a:pPr>
            <a:r>
              <a:rPr kumimoji="0" lang="tr-TR" sz="2000" b="1" i="0" u="none" strike="noStrike" kern="0" cap="none" spc="0" normalizeH="0" baseline="0" noProof="0" dirty="0">
                <a:ln>
                  <a:noFill/>
                </a:ln>
                <a:effectLst/>
                <a:uLnTx/>
                <a:uFillTx/>
                <a:latin typeface="+mn-lt"/>
                <a:ea typeface="+mn-ea"/>
                <a:cs typeface="+mn-cs"/>
              </a:rPr>
              <a:t>e)4857 </a:t>
            </a:r>
          </a:p>
          <a:p>
            <a:pPr marL="0" marR="0" lvl="0" indent="0" defTabSz="914400" eaLnBrk="1" fontAlgn="auto" latinLnBrk="0" hangingPunct="1">
              <a:spcBef>
                <a:spcPts val="0"/>
              </a:spcBef>
              <a:spcAft>
                <a:spcPts val="0"/>
              </a:spcAft>
              <a:buClrTx/>
              <a:buSzTx/>
              <a:buFontTx/>
              <a:buNone/>
              <a:tabLst/>
              <a:defRPr/>
            </a:pPr>
            <a:r>
              <a:rPr kumimoji="0" lang="tr-TR" sz="2000" b="1" i="0" u="none" strike="noStrike" kern="0" cap="none" spc="0" normalizeH="0" baseline="0" noProof="0" dirty="0">
                <a:ln>
                  <a:noFill/>
                </a:ln>
                <a:effectLst/>
                <a:uLnTx/>
                <a:uFillTx/>
                <a:latin typeface="+mn-lt"/>
                <a:ea typeface="+mn-ea"/>
                <a:cs typeface="+mn-cs"/>
              </a:rPr>
              <a:t>	</a:t>
            </a:r>
          </a:p>
        </p:txBody>
      </p:sp>
    </p:spTree>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585766" y="350132"/>
            <a:ext cx="6508750" cy="3600986"/>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000" b="1" i="0" u="none" strike="noStrike" kern="0" cap="none" spc="0" normalizeH="0" baseline="0" noProof="0" dirty="0">
                <a:ln>
                  <a:noFill/>
                </a:ln>
                <a:effectLst/>
                <a:uLnTx/>
                <a:uFillTx/>
                <a:latin typeface="+mn-lt"/>
                <a:ea typeface="+mn-ea"/>
                <a:cs typeface="+mn-cs"/>
              </a:rPr>
              <a:t>47-) 26.06.2004  tarihinde yürürlüğe  giren 5188 sayılı</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000" b="1" i="0" u="none" strike="noStrike" kern="0" cap="none" spc="0" normalizeH="0" baseline="0" noProof="0" dirty="0">
                <a:ln>
                  <a:noFill/>
                </a:ln>
                <a:effectLst/>
                <a:uLnTx/>
                <a:uFillTx/>
                <a:latin typeface="+mn-lt"/>
                <a:ea typeface="+mn-ea"/>
                <a:cs typeface="+mn-cs"/>
              </a:rPr>
              <a:t>Özel </a:t>
            </a:r>
            <a:r>
              <a:rPr kumimoji="0" lang="tr-TR" sz="2000" b="1" i="0" u="none" strike="noStrike" kern="0" cap="none" spc="0" normalizeH="0" baseline="0" noProof="0" dirty="0" err="1">
                <a:ln>
                  <a:noFill/>
                </a:ln>
                <a:effectLst/>
                <a:uLnTx/>
                <a:uFillTx/>
                <a:latin typeface="+mn-lt"/>
                <a:ea typeface="+mn-ea"/>
                <a:cs typeface="+mn-cs"/>
              </a:rPr>
              <a:t>Güv</a:t>
            </a:r>
            <a:r>
              <a:rPr kumimoji="0" lang="tr-TR" sz="2000" b="1" i="0" u="none" strike="noStrike" kern="0" cap="none" spc="0" normalizeH="0" baseline="0" noProof="0" dirty="0">
                <a:ln>
                  <a:noFill/>
                </a:ln>
                <a:effectLst/>
                <a:uLnTx/>
                <a:uFillTx/>
                <a:latin typeface="+mn-lt"/>
                <a:ea typeface="+mn-ea"/>
                <a:cs typeface="+mn-cs"/>
              </a:rPr>
              <a:t>. Hizmetlerine dair kanunun yürürlükten</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000" b="1" i="0" u="none" strike="noStrike" kern="0" cap="none" spc="0" normalizeH="0" baseline="0" noProof="0" dirty="0">
                <a:ln>
                  <a:noFill/>
                </a:ln>
                <a:effectLst/>
                <a:uLnTx/>
                <a:uFillTx/>
                <a:latin typeface="+mn-lt"/>
                <a:ea typeface="+mn-ea"/>
                <a:cs typeface="+mn-cs"/>
              </a:rPr>
              <a:t>kaldırdığı ‘Bazı Kurum ve Kuruluşların korunması ve</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000" b="1" i="0" u="none" strike="noStrike" kern="0" cap="none" spc="0" normalizeH="0" baseline="0" noProof="0" dirty="0">
                <a:ln>
                  <a:noFill/>
                </a:ln>
                <a:effectLst/>
                <a:uLnTx/>
                <a:uFillTx/>
                <a:latin typeface="+mn-lt"/>
                <a:ea typeface="+mn-ea"/>
                <a:cs typeface="+mn-cs"/>
              </a:rPr>
              <a:t>Güvenliklerinin sağlanması’ hakkında kanunun</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000" b="1" i="0" u="none" strike="noStrike" kern="0" cap="none" spc="0" normalizeH="0" baseline="0" noProof="0" dirty="0">
                <a:ln>
                  <a:noFill/>
                </a:ln>
                <a:effectLst/>
                <a:uLnTx/>
                <a:uFillTx/>
                <a:latin typeface="+mn-lt"/>
                <a:ea typeface="+mn-ea"/>
                <a:cs typeface="+mn-cs"/>
              </a:rPr>
              <a:t>numarası aşağıdakilerden hangisidir?</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000" b="1" i="0" u="none" strike="noStrike" kern="0" cap="none" spc="0" normalizeH="0" baseline="0" noProof="0" dirty="0">
              <a:ln>
                <a:noFill/>
              </a:ln>
              <a:effectLst/>
              <a:uLnTx/>
              <a:uFillTx/>
              <a:latin typeface="+mn-lt"/>
              <a:ea typeface="+mn-ea"/>
              <a:cs typeface="+mn-cs"/>
            </a:endParaRPr>
          </a:p>
          <a:p>
            <a:pPr marL="0" marR="0" lvl="0" indent="0" defTabSz="914400" eaLnBrk="1" fontAlgn="auto" latinLnBrk="0" hangingPunct="1">
              <a:spcBef>
                <a:spcPts val="0"/>
              </a:spcBef>
              <a:spcAft>
                <a:spcPts val="0"/>
              </a:spcAft>
              <a:buClrTx/>
              <a:buSzTx/>
              <a:buFontTx/>
              <a:buNone/>
              <a:tabLst/>
              <a:defRPr/>
            </a:pPr>
            <a:r>
              <a:rPr kumimoji="0" lang="tr-TR" sz="2000" b="1" i="0" u="none" strike="noStrike" kern="0" cap="none" spc="0" normalizeH="0" baseline="0" noProof="0" dirty="0">
                <a:ln>
                  <a:noFill/>
                </a:ln>
                <a:effectLst/>
                <a:uLnTx/>
                <a:uFillTx/>
                <a:latin typeface="+mn-lt"/>
                <a:ea typeface="+mn-ea"/>
                <a:cs typeface="+mn-cs"/>
              </a:rPr>
              <a:t>a)2330	               </a:t>
            </a:r>
          </a:p>
          <a:p>
            <a:pPr marL="0" marR="0" lvl="0" indent="0" defTabSz="914400" eaLnBrk="1" fontAlgn="auto" latinLnBrk="0" hangingPunct="1">
              <a:spcBef>
                <a:spcPts val="0"/>
              </a:spcBef>
              <a:spcAft>
                <a:spcPts val="0"/>
              </a:spcAft>
              <a:buClrTx/>
              <a:buSzTx/>
              <a:buFontTx/>
              <a:buNone/>
              <a:tabLst/>
              <a:defRPr/>
            </a:pPr>
            <a:r>
              <a:rPr kumimoji="0" lang="tr-TR" sz="2000" b="1" i="0" u="none" strike="noStrike" kern="0" cap="none" spc="0" normalizeH="0" baseline="0" noProof="0" dirty="0">
                <a:ln>
                  <a:noFill/>
                </a:ln>
                <a:effectLst/>
                <a:uLnTx/>
                <a:uFillTx/>
                <a:latin typeface="+mn-lt"/>
                <a:ea typeface="+mn-ea"/>
                <a:cs typeface="+mn-cs"/>
              </a:rPr>
              <a:t>b)2559	              </a:t>
            </a:r>
          </a:p>
          <a:p>
            <a:pPr marL="0" marR="0" lvl="0" indent="0" defTabSz="914400" eaLnBrk="1" fontAlgn="auto" latinLnBrk="0" hangingPunct="1">
              <a:spcBef>
                <a:spcPts val="0"/>
              </a:spcBef>
              <a:spcAft>
                <a:spcPts val="0"/>
              </a:spcAft>
              <a:buClrTx/>
              <a:buSzTx/>
              <a:buFontTx/>
              <a:buNone/>
              <a:tabLst/>
              <a:defRPr/>
            </a:pPr>
            <a:r>
              <a:rPr kumimoji="0" lang="tr-TR" sz="2000" b="1" i="0" u="none" strike="noStrike" kern="0" cap="none" spc="0" normalizeH="0" baseline="0" noProof="0" dirty="0">
                <a:ln>
                  <a:noFill/>
                </a:ln>
                <a:solidFill>
                  <a:srgbClr val="FF0000"/>
                </a:solidFill>
                <a:effectLst/>
                <a:uLnTx/>
                <a:uFillTx/>
                <a:latin typeface="+mn-lt"/>
                <a:ea typeface="+mn-ea"/>
                <a:cs typeface="+mn-cs"/>
              </a:rPr>
              <a:t>c)2495</a:t>
            </a:r>
          </a:p>
          <a:p>
            <a:pPr marL="0" marR="0" lvl="0" indent="0" defTabSz="914400" eaLnBrk="1" fontAlgn="auto" latinLnBrk="0" hangingPunct="1">
              <a:spcBef>
                <a:spcPts val="0"/>
              </a:spcBef>
              <a:spcAft>
                <a:spcPts val="0"/>
              </a:spcAft>
              <a:buClrTx/>
              <a:buSzTx/>
              <a:buFontTx/>
              <a:buNone/>
              <a:tabLst/>
              <a:defRPr/>
            </a:pPr>
            <a:r>
              <a:rPr kumimoji="0" lang="tr-TR" sz="2000" b="1" i="0" u="none" strike="noStrike" kern="0" cap="none" spc="0" normalizeH="0" baseline="0" noProof="0" dirty="0">
                <a:ln>
                  <a:noFill/>
                </a:ln>
                <a:effectLst/>
                <a:uLnTx/>
                <a:uFillTx/>
                <a:latin typeface="+mn-lt"/>
                <a:ea typeface="+mn-ea"/>
                <a:cs typeface="+mn-cs"/>
              </a:rPr>
              <a:t>d)6136                   </a:t>
            </a:r>
          </a:p>
          <a:p>
            <a:pPr marL="0" marR="0" lvl="0" indent="0" defTabSz="914400" eaLnBrk="1" fontAlgn="auto" latinLnBrk="0" hangingPunct="1">
              <a:spcBef>
                <a:spcPts val="0"/>
              </a:spcBef>
              <a:spcAft>
                <a:spcPts val="0"/>
              </a:spcAft>
              <a:buClrTx/>
              <a:buSzTx/>
              <a:buFontTx/>
              <a:buNone/>
              <a:tabLst/>
              <a:defRPr/>
            </a:pPr>
            <a:r>
              <a:rPr kumimoji="0" lang="tr-TR" sz="2000" b="1" i="0" u="none" strike="noStrike" kern="0" cap="none" spc="0" normalizeH="0" baseline="0" noProof="0" dirty="0">
                <a:ln>
                  <a:noFill/>
                </a:ln>
                <a:effectLst/>
                <a:uLnTx/>
                <a:uFillTx/>
                <a:latin typeface="+mn-lt"/>
                <a:ea typeface="+mn-ea"/>
                <a:cs typeface="+mn-cs"/>
              </a:rPr>
              <a:t>e)4857 </a:t>
            </a:r>
          </a:p>
          <a:p>
            <a:pPr marL="0" marR="0" lvl="0" indent="0" defTabSz="914400" eaLnBrk="1" fontAlgn="auto" latinLnBrk="0" hangingPunct="1">
              <a:spcBef>
                <a:spcPts val="0"/>
              </a:spcBef>
              <a:spcAft>
                <a:spcPts val="0"/>
              </a:spcAft>
              <a:buClrTx/>
              <a:buSzTx/>
              <a:buFontTx/>
              <a:buNone/>
              <a:tabLst/>
              <a:defRPr/>
            </a:pPr>
            <a:r>
              <a:rPr kumimoji="0" lang="tr-TR" sz="2000" b="1" i="0" u="none" strike="noStrike" kern="0" cap="none" spc="0" normalizeH="0" baseline="0" noProof="0" dirty="0">
                <a:ln>
                  <a:noFill/>
                </a:ln>
                <a:effectLst/>
                <a:uLnTx/>
                <a:uFillTx/>
                <a:latin typeface="+mn-lt"/>
                <a:ea typeface="+mn-ea"/>
                <a:cs typeface="+mn-cs"/>
              </a:rPr>
              <a:t>	</a:t>
            </a:r>
          </a:p>
        </p:txBody>
      </p:sp>
    </p:spTree>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304800" y="433264"/>
            <a:ext cx="6853262" cy="2659190"/>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48-) Aşağıdakilerden hangisi Nakdi Tazminat ve aylık bağlanması hakkındaki yasa numarasıdır?</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400" b="1" i="0" u="none" strike="noStrike" kern="0" cap="none" spc="0" normalizeH="0" baseline="0" noProof="0" dirty="0">
              <a:ln>
                <a:noFill/>
              </a:ln>
              <a:effectLst/>
              <a:uLnTx/>
              <a:uFillTx/>
              <a:latin typeface="+mn-lt"/>
              <a:ea typeface="+mn-ea"/>
              <a:cs typeface="+mn-cs"/>
            </a:endParaRP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a) 4857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b) 2559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c) 6136</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d) 2330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e) 5442	</a:t>
            </a:r>
          </a:p>
        </p:txBody>
      </p:sp>
    </p:spTree>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304800" y="433264"/>
            <a:ext cx="6853262" cy="2659190"/>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48-) Aşağıdakilerden hangisi Nakdi Tazminat ve aylık bağlanması hakkındaki yasa numarasıdır?</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400" b="1" i="0" u="none" strike="noStrike" kern="0" cap="none" spc="0" normalizeH="0" baseline="0" noProof="0" dirty="0">
              <a:ln>
                <a:noFill/>
              </a:ln>
              <a:effectLst/>
              <a:uLnTx/>
              <a:uFillTx/>
              <a:latin typeface="+mn-lt"/>
              <a:ea typeface="+mn-ea"/>
              <a:cs typeface="+mn-cs"/>
            </a:endParaRP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a) 4857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b) 2559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c) 6136</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rgbClr val="FF0000"/>
                </a:solidFill>
                <a:effectLst/>
                <a:uLnTx/>
                <a:uFillTx/>
                <a:latin typeface="+mn-lt"/>
                <a:ea typeface="+mn-ea"/>
                <a:cs typeface="+mn-cs"/>
              </a:rPr>
              <a:t>d) 2330</a:t>
            </a:r>
            <a:r>
              <a:rPr kumimoji="0" lang="tr-TR" sz="2400" b="1" i="0" u="none" strike="noStrike" kern="0" cap="none" spc="0" normalizeH="0" baseline="0" noProof="0" dirty="0">
                <a:ln>
                  <a:noFill/>
                </a:ln>
                <a:effectLst/>
                <a:uLnTx/>
                <a:uFillTx/>
                <a:latin typeface="+mn-lt"/>
                <a:ea typeface="+mn-ea"/>
                <a:cs typeface="+mn-cs"/>
              </a:rPr>
              <a:t>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e) 5442	</a:t>
            </a:r>
          </a:p>
        </p:txBody>
      </p:sp>
    </p:spTree>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585766" y="721272"/>
            <a:ext cx="6508750" cy="2991588"/>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49-)1982 Anayasasına göre ‘Yasama’ Yetkisi Türk Milleti adına aşağıda belirtilen öğelerden hangisi tarafından kullanılır?</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400" b="1" i="0" u="none" strike="noStrike" kern="0" cap="none" spc="0" normalizeH="0" baseline="0" noProof="0" dirty="0">
              <a:ln>
                <a:noFill/>
              </a:ln>
              <a:effectLst/>
              <a:uLnTx/>
              <a:uFillTx/>
              <a:latin typeface="+mn-lt"/>
              <a:ea typeface="+mn-ea"/>
              <a:cs typeface="+mn-cs"/>
            </a:endParaRP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a)Türkiye Büyük Millet Meclisi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b)Cumhurbaşkanı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c)Anayasa Mahkemesi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d)Yargıtay</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e)Bakanlar Kurulu</a:t>
            </a:r>
          </a:p>
        </p:txBody>
      </p:sp>
    </p:spTree>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585766" y="721272"/>
            <a:ext cx="6508750" cy="2991588"/>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49-)1982 Anayasasına göre ‘Yasama’ Yetkisi Türk Milleti adına aşağıda belirtilen öğelerden hangisi tarafından kullanılır?</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400" b="1" i="0" u="none" strike="noStrike" kern="0" cap="none" spc="0" normalizeH="0" baseline="0" noProof="0" dirty="0">
              <a:ln>
                <a:noFill/>
              </a:ln>
              <a:effectLst/>
              <a:uLnTx/>
              <a:uFillTx/>
              <a:latin typeface="+mn-lt"/>
              <a:ea typeface="+mn-ea"/>
              <a:cs typeface="+mn-cs"/>
            </a:endParaRP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rgbClr val="FF0000"/>
                </a:solidFill>
                <a:effectLst/>
                <a:uLnTx/>
                <a:uFillTx/>
                <a:latin typeface="+mn-lt"/>
                <a:ea typeface="+mn-ea"/>
                <a:cs typeface="+mn-cs"/>
              </a:rPr>
              <a:t>a)Türkiye Büyük Millet Meclisi</a:t>
            </a:r>
            <a:r>
              <a:rPr kumimoji="0" lang="tr-TR" sz="2400" b="1" i="0" u="none" strike="noStrike" kern="0" cap="none" spc="0" normalizeH="0" baseline="0" noProof="0" dirty="0">
                <a:ln>
                  <a:noFill/>
                </a:ln>
                <a:effectLst/>
                <a:uLnTx/>
                <a:uFillTx/>
                <a:latin typeface="+mn-lt"/>
                <a:ea typeface="+mn-ea"/>
                <a:cs typeface="+mn-cs"/>
              </a:rPr>
              <a:t>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b)Cumhurbaşkanı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c)Anayasa Mahkemesi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d)Yargıtay</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e)Bakanlar Kurulu</a:t>
            </a:r>
          </a:p>
        </p:txBody>
      </p:sp>
    </p:spTree>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182880" y="448169"/>
            <a:ext cx="7132320" cy="3102388"/>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dirty="0">
                <a:ln>
                  <a:noFill/>
                </a:ln>
                <a:effectLst/>
                <a:uLnTx/>
                <a:uFillTx/>
                <a:latin typeface="+mn-lt"/>
                <a:ea typeface="+mn-ea"/>
                <a:cs typeface="+mn-cs"/>
              </a:rPr>
              <a:t>50-) Büyükten küçüğe doğru mevzuat</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dirty="0">
                <a:ln>
                  <a:noFill/>
                </a:ln>
                <a:effectLst/>
                <a:uLnTx/>
                <a:uFillTx/>
                <a:latin typeface="+mn-lt"/>
                <a:ea typeface="+mn-ea"/>
                <a:cs typeface="+mn-cs"/>
              </a:rPr>
              <a:t>sıralaması kanunlar hiyerarşisi nasıl</a:t>
            </a:r>
            <a:r>
              <a:rPr kumimoji="0" lang="tr-TR" sz="2800" b="1" i="0" u="none" strike="noStrike" kern="0" cap="none" spc="0" normalizeH="0" noProof="0" dirty="0">
                <a:ln>
                  <a:noFill/>
                </a:ln>
                <a:effectLst/>
                <a:uLnTx/>
                <a:uFillTx/>
                <a:latin typeface="+mn-lt"/>
                <a:ea typeface="+mn-ea"/>
                <a:cs typeface="+mn-cs"/>
              </a:rPr>
              <a:t> </a:t>
            </a:r>
            <a:r>
              <a:rPr kumimoji="0" lang="tr-TR" sz="2800" b="1" i="0" u="none" strike="noStrike" kern="0" cap="none" spc="0" normalizeH="0" baseline="0" noProof="0" dirty="0">
                <a:ln>
                  <a:noFill/>
                </a:ln>
                <a:effectLst/>
                <a:uLnTx/>
                <a:uFillTx/>
                <a:latin typeface="+mn-lt"/>
                <a:ea typeface="+mn-ea"/>
                <a:cs typeface="+mn-cs"/>
              </a:rPr>
              <a:t>olmalıdır?</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800" b="1" i="0" u="none" strike="noStrike" kern="0" cap="none" spc="0" normalizeH="0" baseline="0" noProof="0" dirty="0">
              <a:ln>
                <a:noFill/>
              </a:ln>
              <a:effectLst/>
              <a:uLnTx/>
              <a:uFillTx/>
              <a:latin typeface="+mn-lt"/>
              <a:ea typeface="+mn-ea"/>
              <a:cs typeface="+mn-cs"/>
            </a:endParaRP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dirty="0">
                <a:ln>
                  <a:noFill/>
                </a:ln>
                <a:effectLst/>
                <a:uLnTx/>
                <a:uFillTx/>
                <a:latin typeface="+mn-lt"/>
                <a:ea typeface="+mn-ea"/>
                <a:cs typeface="+mn-cs"/>
              </a:rPr>
              <a:t>a) Anayasa-kanun-tüzük-yönetmelik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dirty="0">
                <a:ln>
                  <a:noFill/>
                </a:ln>
                <a:effectLst/>
                <a:uLnTx/>
                <a:uFillTx/>
                <a:latin typeface="+mn-lt"/>
                <a:ea typeface="+mn-ea"/>
                <a:cs typeface="+mn-cs"/>
              </a:rPr>
              <a:t>b) Anayasa-kanun-yönetmelik-tüzük</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dirty="0">
                <a:ln>
                  <a:noFill/>
                </a:ln>
                <a:effectLst/>
                <a:uLnTx/>
                <a:uFillTx/>
                <a:latin typeface="+mn-lt"/>
                <a:ea typeface="+mn-ea"/>
                <a:cs typeface="+mn-cs"/>
              </a:rPr>
              <a:t>c) Kanun-Anayasa-tüzük-yönetmelik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dirty="0">
                <a:ln>
                  <a:noFill/>
                </a:ln>
                <a:effectLst/>
                <a:uLnTx/>
                <a:uFillTx/>
                <a:latin typeface="+mn-lt"/>
                <a:ea typeface="+mn-ea"/>
                <a:cs typeface="+mn-cs"/>
              </a:rPr>
              <a:t>d) Anayasa-tüzük-kanun-yönetmelik</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dirty="0">
                <a:ln>
                  <a:noFill/>
                </a:ln>
                <a:effectLst/>
                <a:uLnTx/>
                <a:uFillTx/>
                <a:latin typeface="+mn-lt"/>
                <a:ea typeface="+mn-ea"/>
                <a:cs typeface="+mn-cs"/>
              </a:rPr>
              <a:t>e) Anayasa –Yönetmelik-kanun-tüzük	</a:t>
            </a:r>
          </a:p>
        </p:txBody>
      </p:sp>
    </p:spTree>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182880" y="448169"/>
            <a:ext cx="7132320" cy="3102388"/>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dirty="0">
                <a:ln>
                  <a:noFill/>
                </a:ln>
                <a:effectLst/>
                <a:uLnTx/>
                <a:uFillTx/>
                <a:latin typeface="+mn-lt"/>
                <a:ea typeface="+mn-ea"/>
                <a:cs typeface="+mn-cs"/>
              </a:rPr>
              <a:t>50-) Büyükten küçüğe doğru mevzuat</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dirty="0">
                <a:ln>
                  <a:noFill/>
                </a:ln>
                <a:effectLst/>
                <a:uLnTx/>
                <a:uFillTx/>
                <a:latin typeface="+mn-lt"/>
                <a:ea typeface="+mn-ea"/>
                <a:cs typeface="+mn-cs"/>
              </a:rPr>
              <a:t>sıralaması kanunlar hiyerarşisi nasıl</a:t>
            </a:r>
            <a:r>
              <a:rPr kumimoji="0" lang="tr-TR" sz="2800" b="1" i="0" u="none" strike="noStrike" kern="0" cap="none" spc="0" normalizeH="0" noProof="0" dirty="0">
                <a:ln>
                  <a:noFill/>
                </a:ln>
                <a:effectLst/>
                <a:uLnTx/>
                <a:uFillTx/>
                <a:latin typeface="+mn-lt"/>
                <a:ea typeface="+mn-ea"/>
                <a:cs typeface="+mn-cs"/>
              </a:rPr>
              <a:t> </a:t>
            </a:r>
            <a:r>
              <a:rPr kumimoji="0" lang="tr-TR" sz="2800" b="1" i="0" u="none" strike="noStrike" kern="0" cap="none" spc="0" normalizeH="0" baseline="0" noProof="0" dirty="0">
                <a:ln>
                  <a:noFill/>
                </a:ln>
                <a:effectLst/>
                <a:uLnTx/>
                <a:uFillTx/>
                <a:latin typeface="+mn-lt"/>
                <a:ea typeface="+mn-ea"/>
                <a:cs typeface="+mn-cs"/>
              </a:rPr>
              <a:t>olmalıdır?</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800" b="1" i="0" u="none" strike="noStrike" kern="0" cap="none" spc="0" normalizeH="0" baseline="0" noProof="0" dirty="0">
              <a:ln>
                <a:noFill/>
              </a:ln>
              <a:effectLst/>
              <a:uLnTx/>
              <a:uFillTx/>
              <a:latin typeface="+mn-lt"/>
              <a:ea typeface="+mn-ea"/>
              <a:cs typeface="+mn-cs"/>
            </a:endParaRP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dirty="0">
                <a:ln>
                  <a:noFill/>
                </a:ln>
                <a:solidFill>
                  <a:srgbClr val="FF0000"/>
                </a:solidFill>
                <a:effectLst/>
                <a:uLnTx/>
                <a:uFillTx/>
                <a:latin typeface="+mn-lt"/>
                <a:ea typeface="+mn-ea"/>
                <a:cs typeface="+mn-cs"/>
              </a:rPr>
              <a:t>a) Anayasa-kanun-tüzük-yönetmelik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dirty="0">
                <a:ln>
                  <a:noFill/>
                </a:ln>
                <a:effectLst/>
                <a:uLnTx/>
                <a:uFillTx/>
                <a:latin typeface="+mn-lt"/>
                <a:ea typeface="+mn-ea"/>
                <a:cs typeface="+mn-cs"/>
              </a:rPr>
              <a:t>b) Anayasa-kanun-yönetmelik-tüzük</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dirty="0">
                <a:ln>
                  <a:noFill/>
                </a:ln>
                <a:effectLst/>
                <a:uLnTx/>
                <a:uFillTx/>
                <a:latin typeface="+mn-lt"/>
                <a:ea typeface="+mn-ea"/>
                <a:cs typeface="+mn-cs"/>
              </a:rPr>
              <a:t>c) Kanun-Anayasa-tüzük-yönetmelik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dirty="0">
                <a:ln>
                  <a:noFill/>
                </a:ln>
                <a:effectLst/>
                <a:uLnTx/>
                <a:uFillTx/>
                <a:latin typeface="+mn-lt"/>
                <a:ea typeface="+mn-ea"/>
                <a:cs typeface="+mn-cs"/>
              </a:rPr>
              <a:t>d) Anayasa-tüzük-kanun-yönetmelik</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dirty="0">
                <a:ln>
                  <a:noFill/>
                </a:ln>
                <a:effectLst/>
                <a:uLnTx/>
                <a:uFillTx/>
                <a:latin typeface="+mn-lt"/>
                <a:ea typeface="+mn-ea"/>
                <a:cs typeface="+mn-cs"/>
              </a:rPr>
              <a:t>e) Anayasa –Yönetmelik-kanun-tüzük	</a:t>
            </a:r>
          </a:p>
        </p:txBody>
      </p:sp>
    </p:spTree>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71438" y="168063"/>
            <a:ext cx="7158062" cy="3988784"/>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51-Konusu Suç teşkil eden emirle karşılaşan Güvenlik görevlisinin yapacağı hareket hangi şıkta doğru olarak belirtilmiştir?</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400" b="1" i="0" u="none" strike="noStrike" kern="0" cap="none" spc="0" normalizeH="0" baseline="0" noProof="0" dirty="0">
              <a:ln>
                <a:noFill/>
              </a:ln>
              <a:effectLst/>
              <a:uLnTx/>
              <a:uFillTx/>
              <a:latin typeface="+mn-lt"/>
              <a:ea typeface="+mn-ea"/>
              <a:cs typeface="+mn-cs"/>
            </a:endParaRP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a)Hiçbir surette emri yerine getirmez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b)Yazılı olursa emri yerine getirir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c)Emri yerine getirirse sorumluluğu olmaz</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d)Emir sözlü  verilirse , yazılı verilmesini talep eder</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    ve yerine getirir</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e)Emri yerine getirir, sonrasında sorumlu üst amire bilgi verir</a:t>
            </a:r>
          </a:p>
          <a:p>
            <a:pPr marL="397181" marR="0" lvl="0" indent="-397181"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	</a:t>
            </a: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F03858B-2FAA-0D55-80C4-7E67BA1E54FB}"/>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F0503251-41C2-8E34-168A-57C6EC066DA3}"/>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F0641D7C-F12D-7E0D-4F1A-CDBA543A4927}"/>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12DBEFAC-22C9-D5D4-3E93-83FD3DFF8D11}"/>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D8210A6E-1CA7-81AD-576C-FBCF1AABACB7}"/>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288FABB7-2500-C692-0976-97250C71A593}"/>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4A80E495-CEEF-4B6C-0C6E-C03435540598}"/>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27DBE37F-16BE-5589-FA7B-DB1A1C46B762}"/>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44679573-BEF5-0000-A01D-A5477D1674A2}"/>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D95D4931-9647-DA13-D88F-31359F19AD54}"/>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sz="2800" b="1" dirty="0">
              <a:effectLst/>
              <a:latin typeface="Arial Narrow" panose="020B0606020202030204" pitchFamily="34" charset="0"/>
              <a:ea typeface="Times New Roman" panose="02020603050405020304" pitchFamily="18" charset="0"/>
            </a:endParaRPr>
          </a:p>
          <a:p>
            <a:r>
              <a:rPr lang="tr-TR" sz="2800" b="1" dirty="0">
                <a:effectLst/>
                <a:latin typeface="Arial Narrow" panose="020B0606020202030204" pitchFamily="34" charset="0"/>
                <a:ea typeface="Times New Roman" panose="02020603050405020304" pitchFamily="18" charset="0"/>
              </a:rPr>
              <a:t>2. Kanunun Kapsamı:</a:t>
            </a:r>
            <a:r>
              <a:rPr lang="tr-TR" sz="2800" dirty="0">
                <a:effectLst/>
                <a:latin typeface="Arial Narrow" panose="020B0606020202030204" pitchFamily="34" charset="0"/>
                <a:ea typeface="Times New Roman" panose="02020603050405020304" pitchFamily="18" charset="0"/>
              </a:rPr>
              <a:t> Kanun; özel güvenlik şirketleri, özel güvenlik görevlileri ve bu hizmetlerin sunulduğu alanlarla ilgili düzenlemeleri kapsar. Örneğin:</a:t>
            </a:r>
            <a:endParaRPr lang="tr-TR" sz="2800" dirty="0">
              <a:effectLst/>
              <a:latin typeface="Times New Roman" panose="02020603050405020304" pitchFamily="18" charset="0"/>
              <a:ea typeface="Times New Roman" panose="02020603050405020304" pitchFamily="18" charset="0"/>
            </a:endParaRPr>
          </a:p>
          <a:p>
            <a:pPr marL="342900" lvl="0" indent="-342900">
              <a:buSzPts val="1000"/>
              <a:buFont typeface="Symbol" panose="05050102010706020507" pitchFamily="18" charset="2"/>
              <a:buChar char=""/>
              <a:tabLst>
                <a:tab pos="457200" algn="l"/>
              </a:tabLst>
            </a:pPr>
            <a:r>
              <a:rPr lang="tr-TR" sz="2800" dirty="0">
                <a:effectLst/>
                <a:latin typeface="Arial Narrow" panose="020B0606020202030204" pitchFamily="34" charset="0"/>
                <a:ea typeface="Times New Roman" panose="02020603050405020304" pitchFamily="18" charset="0"/>
              </a:rPr>
              <a:t>İşyerleri, alışveriş merkezleri, konut siteleri gibi özel alanların korunması.</a:t>
            </a:r>
            <a:endParaRPr lang="tr-TR" sz="2800" dirty="0">
              <a:effectLst/>
              <a:latin typeface="Times New Roman" panose="02020603050405020304" pitchFamily="18" charset="0"/>
              <a:ea typeface="Times New Roman" panose="02020603050405020304" pitchFamily="18" charset="0"/>
            </a:endParaRPr>
          </a:p>
          <a:p>
            <a:pPr marL="342900" lvl="0" indent="-342900">
              <a:buSzPts val="1000"/>
              <a:buFont typeface="Symbol" panose="05050102010706020507" pitchFamily="18" charset="2"/>
              <a:buChar char=""/>
              <a:tabLst>
                <a:tab pos="457200" algn="l"/>
              </a:tabLst>
            </a:pPr>
            <a:r>
              <a:rPr lang="tr-TR" sz="2800" dirty="0">
                <a:effectLst/>
                <a:latin typeface="Arial Narrow" panose="020B0606020202030204" pitchFamily="34" charset="0"/>
                <a:ea typeface="Times New Roman" panose="02020603050405020304" pitchFamily="18" charset="0"/>
              </a:rPr>
              <a:t>Etkinlikler veya organizasyonlarda güvenliğin sağlanması.</a:t>
            </a:r>
            <a:endParaRPr lang="tr-TR" sz="2800" dirty="0">
              <a:effectLst/>
              <a:latin typeface="Times New Roman" panose="02020603050405020304" pitchFamily="18" charset="0"/>
              <a:ea typeface="Times New Roman" panose="02020603050405020304" pitchFamily="18" charset="0"/>
            </a:endParaRPr>
          </a:p>
          <a:p>
            <a:pPr marL="342900" lvl="0" indent="-342900">
              <a:buSzPts val="1000"/>
              <a:buFont typeface="Symbol" panose="05050102010706020507" pitchFamily="18" charset="2"/>
              <a:buChar char=""/>
              <a:tabLst>
                <a:tab pos="457200" algn="l"/>
              </a:tabLst>
            </a:pPr>
            <a:r>
              <a:rPr lang="tr-TR" sz="2800" dirty="0">
                <a:effectLst/>
                <a:latin typeface="Arial Narrow" panose="020B0606020202030204" pitchFamily="34" charset="0"/>
                <a:ea typeface="Times New Roman" panose="02020603050405020304" pitchFamily="18" charset="0"/>
              </a:rPr>
              <a:t>Banka ve finans kuruluşları gibi güvenlik ihtiyacı yüksek olan yerlerde koruma hizmetleri verilmesi.</a:t>
            </a:r>
            <a:endParaRPr lang="tr-TR"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06771048"/>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object 3"/>
          <p:cNvSpPr txBox="1"/>
          <p:nvPr/>
        </p:nvSpPr>
        <p:spPr>
          <a:xfrm>
            <a:off x="585766" y="449248"/>
            <a:ext cx="6357982" cy="3336811"/>
          </a:xfrm>
          <a:prstGeom prst="rect">
            <a:avLst/>
          </a:prstGeom>
        </p:spPr>
        <p:txBody>
          <a:bodyPr vert="horz" wrap="square" lIns="0" tIns="12700" rIns="0" bIns="0" rtlCol="0">
            <a:spAutoFit/>
          </a:bodyPr>
          <a:lstStyle/>
          <a:p>
            <a:pPr algn="just"/>
            <a:r>
              <a:rPr lang="tr-TR" sz="2400" dirty="0"/>
              <a:t>d) Para ve değerli eşya naklinde veya geçici süreli koruma ve güvenlik hizmetlerinde kullanılmak üzere özel güvenlik şirketlerince ve eğitimde kullanılmak üzere özel eğitim kurumlarında bulundurulabilecek veya taşınabilecek silah sayısını ve niteliğini belirlemek, </a:t>
            </a:r>
          </a:p>
          <a:p>
            <a:pPr algn="just"/>
            <a:r>
              <a:rPr lang="tr-TR" sz="2400" dirty="0"/>
              <a:t>e) Koruma ve güvenlik hizmetinin yerine getirileceği alanı belirlemek ve </a:t>
            </a:r>
            <a:r>
              <a:rPr lang="tr-TR" sz="2400" b="1" dirty="0">
                <a:solidFill>
                  <a:srgbClr val="FF0000"/>
                </a:solidFill>
              </a:rPr>
              <a:t>zorunlu hallerde görev alanını genişletmek,</a:t>
            </a:r>
            <a:r>
              <a:rPr lang="tr-TR" sz="2400" dirty="0">
                <a:solidFill>
                  <a:srgbClr val="FF0000"/>
                </a:solidFill>
              </a:rPr>
              <a:t> </a:t>
            </a:r>
            <a:endParaRPr sz="2400">
              <a:solidFill>
                <a:srgbClr val="FF0000"/>
              </a:solidFill>
              <a:latin typeface="Arial"/>
              <a:cs typeface="Arial"/>
            </a:endParaRPr>
          </a:p>
        </p:txBody>
      </p:sp>
    </p:spTree>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71438" y="168063"/>
            <a:ext cx="7158062" cy="3988784"/>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51-Konusu Suç teşkil eden emirle karşılaşan Güvenlik görevlisinin yapacağı hareket hangi şıkta doğru olarak belirtilmiştir?</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400" b="1" i="0" u="none" strike="noStrike" kern="0" cap="none" spc="0" normalizeH="0" baseline="0" noProof="0" dirty="0">
              <a:ln>
                <a:noFill/>
              </a:ln>
              <a:effectLst/>
              <a:uLnTx/>
              <a:uFillTx/>
              <a:latin typeface="+mn-lt"/>
              <a:ea typeface="+mn-ea"/>
              <a:cs typeface="+mn-cs"/>
            </a:endParaRP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rgbClr val="FF0000"/>
                </a:solidFill>
                <a:effectLst/>
                <a:uLnTx/>
                <a:uFillTx/>
                <a:latin typeface="+mn-lt"/>
                <a:ea typeface="+mn-ea"/>
                <a:cs typeface="+mn-cs"/>
              </a:rPr>
              <a:t>a)Hiçbir surette emri yerine getirmez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b)Yazılı olursa emri yerine getirir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c)Emri yerine getirirse sorumluluğu olmaz</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d)Emir sözlü  verilirse , yazılı verilmesini talep eder</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    ve yerine getirir</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e)Emri yerine getirir, sonrasında sorumlu üst amire bilgi verir</a:t>
            </a:r>
          </a:p>
          <a:p>
            <a:pPr marL="397181" marR="0" lvl="0" indent="-397181"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	</a:t>
            </a:r>
          </a:p>
        </p:txBody>
      </p:sp>
    </p:spTree>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315278" y="315180"/>
            <a:ext cx="6699908" cy="2991588"/>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a:ln>
                  <a:noFill/>
                </a:ln>
                <a:effectLst/>
                <a:uLnTx/>
                <a:uFillTx/>
                <a:latin typeface="+mn-lt"/>
                <a:ea typeface="+mn-ea"/>
                <a:cs typeface="+mn-cs"/>
              </a:rPr>
              <a:t>52-) PVSK Madde 2 ‘Polisin Genel Emniyetle ilgili görevler iki kısımdır’ derken referansta bulunulan görevler hangileridir?</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400" b="1" i="0" u="none" strike="noStrike" kern="0" cap="none" spc="0" normalizeH="0" baseline="0" noProof="0">
              <a:ln>
                <a:noFill/>
              </a:ln>
              <a:effectLst/>
              <a:uLnTx/>
              <a:uFillTx/>
              <a:latin typeface="+mn-lt"/>
              <a:ea typeface="+mn-ea"/>
              <a:cs typeface="+mn-cs"/>
            </a:endParaRP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a:ln>
                  <a:noFill/>
                </a:ln>
                <a:effectLst/>
                <a:uLnTx/>
                <a:uFillTx/>
                <a:latin typeface="+mn-lt"/>
                <a:ea typeface="+mn-ea"/>
                <a:cs typeface="+mn-cs"/>
              </a:rPr>
              <a:t>a) İdari ve Mülki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a:ln>
                  <a:noFill/>
                </a:ln>
                <a:effectLst/>
                <a:uLnTx/>
                <a:uFillTx/>
                <a:latin typeface="+mn-lt"/>
                <a:ea typeface="+mn-ea"/>
                <a:cs typeface="+mn-cs"/>
              </a:rPr>
              <a:t>b) Adli ve Mülki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a:ln>
                  <a:noFill/>
                </a:ln>
                <a:effectLst/>
                <a:uLnTx/>
                <a:uFillTx/>
                <a:latin typeface="+mn-lt"/>
                <a:ea typeface="+mn-ea"/>
                <a:cs typeface="+mn-cs"/>
              </a:rPr>
              <a:t>c) İdari ve Adli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a:ln>
                  <a:noFill/>
                </a:ln>
                <a:effectLst/>
                <a:uLnTx/>
                <a:uFillTx/>
                <a:latin typeface="+mn-lt"/>
                <a:ea typeface="+mn-ea"/>
                <a:cs typeface="+mn-cs"/>
              </a:rPr>
              <a:t>d) Adli ve Siyasi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a:ln>
                  <a:noFill/>
                </a:ln>
                <a:effectLst/>
                <a:uLnTx/>
                <a:uFillTx/>
                <a:latin typeface="+mn-lt"/>
                <a:ea typeface="+mn-ea"/>
                <a:cs typeface="+mn-cs"/>
              </a:rPr>
              <a:t>e) İdari ve Bastırıcı</a:t>
            </a:r>
            <a:endParaRPr kumimoji="0" lang="tr-TR" sz="2400" b="1" i="0" u="none" strike="noStrike" kern="0" cap="none" spc="0" normalizeH="0" baseline="0" noProof="0" dirty="0">
              <a:ln>
                <a:noFill/>
              </a:ln>
              <a:effectLst/>
              <a:uLnTx/>
              <a:uFillTx/>
              <a:latin typeface="+mn-lt"/>
              <a:ea typeface="+mn-ea"/>
              <a:cs typeface="+mn-cs"/>
            </a:endParaRPr>
          </a:p>
        </p:txBody>
      </p:sp>
    </p:spTree>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315278" y="315180"/>
            <a:ext cx="6699908" cy="2991588"/>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52-) PVSK Madde 2 ‘Polisin Genel Emniyetle ilgili görevler iki kısımdır’ derken referansta bulunulan görevler hangileridir?</a:t>
            </a:r>
          </a:p>
          <a:p>
            <a:pPr marL="353050" marR="0" lvl="0" indent="-353050" defTabSz="914400" eaLnBrk="1" fontAlgn="auto" latinLnBrk="0" hangingPunct="1">
              <a:lnSpc>
                <a:spcPct val="90000"/>
              </a:lnSpc>
              <a:spcBef>
                <a:spcPts val="0"/>
              </a:spcBef>
              <a:spcAft>
                <a:spcPts val="0"/>
              </a:spcAft>
              <a:buClrTx/>
              <a:buSzTx/>
              <a:buFontTx/>
              <a:buNone/>
              <a:tabLst/>
              <a:defRPr/>
            </a:pPr>
            <a:endParaRPr kumimoji="0" lang="tr-TR" sz="2400" b="1" i="0" u="none" strike="noStrike" kern="0" cap="none" spc="0" normalizeH="0" baseline="0" noProof="0" dirty="0">
              <a:ln>
                <a:noFill/>
              </a:ln>
              <a:effectLst/>
              <a:uLnTx/>
              <a:uFillTx/>
              <a:latin typeface="+mn-lt"/>
              <a:ea typeface="+mn-ea"/>
              <a:cs typeface="+mn-cs"/>
            </a:endParaRP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a) İdari ve Mülki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b) Adli ve Mülki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rgbClr val="FF0000"/>
                </a:solidFill>
                <a:effectLst/>
                <a:uLnTx/>
                <a:uFillTx/>
                <a:latin typeface="+mn-lt"/>
                <a:ea typeface="+mn-ea"/>
                <a:cs typeface="+mn-cs"/>
              </a:rPr>
              <a:t>c) İdari ve Adli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d) Adli ve Siyasi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e) İdari ve Bastırıcı</a:t>
            </a:r>
          </a:p>
        </p:txBody>
      </p:sp>
    </p:spTree>
  </p:cSld>
  <p:clrMapOvr>
    <a:masterClrMapping/>
  </p:clrMapOvr>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243840" y="297613"/>
            <a:ext cx="7071360" cy="3877985"/>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a:ln>
                  <a:noFill/>
                </a:ln>
                <a:effectLst/>
                <a:uLnTx/>
                <a:uFillTx/>
                <a:latin typeface="+mn-lt"/>
                <a:ea typeface="+mn-ea"/>
                <a:cs typeface="+mn-cs"/>
              </a:rPr>
              <a:t>53-)Özel Güvenlik Görevlisi bir Derneğe üye olmak istemektedir. Bu durumda aşağıdakilerden hangisi doğrudur.?</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a:ln>
                  <a:noFill/>
                </a:ln>
                <a:effectLst/>
                <a:uLnTx/>
                <a:uFillTx/>
                <a:latin typeface="+mn-lt"/>
                <a:ea typeface="+mn-ea"/>
                <a:cs typeface="+mn-cs"/>
              </a:rPr>
              <a:t>                            </a:t>
            </a:r>
          </a:p>
          <a:p>
            <a:pPr marL="397181" marR="0" lvl="0" indent="-397181"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a:ln>
                  <a:noFill/>
                </a:ln>
                <a:effectLst/>
                <a:uLnTx/>
                <a:uFillTx/>
                <a:latin typeface="+mn-lt"/>
                <a:ea typeface="+mn-ea"/>
                <a:cs typeface="+mn-cs"/>
              </a:rPr>
              <a:t>a)Üye olamaz     </a:t>
            </a:r>
          </a:p>
          <a:p>
            <a:pPr marL="397181" marR="0" lvl="0" indent="-397181"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a:ln>
                  <a:noFill/>
                </a:ln>
                <a:effectLst/>
                <a:uLnTx/>
                <a:uFillTx/>
                <a:latin typeface="+mn-lt"/>
                <a:ea typeface="+mn-ea"/>
                <a:cs typeface="+mn-cs"/>
              </a:rPr>
              <a:t>b)Güvenlik firmasının uygun görmesi</a:t>
            </a:r>
          </a:p>
          <a:p>
            <a:pPr marL="397181" marR="0" lvl="0" indent="-397181"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a:ln>
                  <a:noFill/>
                </a:ln>
                <a:effectLst/>
                <a:uLnTx/>
                <a:uFillTx/>
                <a:latin typeface="+mn-lt"/>
                <a:ea typeface="+mn-ea"/>
                <a:cs typeface="+mn-cs"/>
              </a:rPr>
              <a:t>   durumunda olabilir.    </a:t>
            </a:r>
          </a:p>
          <a:p>
            <a:pPr marL="397181" marR="0" lvl="0" indent="-397181"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a:ln>
                  <a:noFill/>
                </a:ln>
                <a:effectLst/>
                <a:uLnTx/>
                <a:uFillTx/>
                <a:latin typeface="+mn-lt"/>
                <a:ea typeface="+mn-ea"/>
                <a:cs typeface="+mn-cs"/>
              </a:rPr>
              <a:t>c)Mülki amir izin verirse olabilir    </a:t>
            </a:r>
          </a:p>
          <a:p>
            <a:pPr marL="397181" marR="0" lvl="0" indent="-397181"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a:ln>
                  <a:noFill/>
                </a:ln>
                <a:effectLst/>
                <a:uLnTx/>
                <a:uFillTx/>
                <a:latin typeface="+mn-lt"/>
                <a:ea typeface="+mn-ea"/>
                <a:cs typeface="+mn-cs"/>
              </a:rPr>
              <a:t>d)Üye olabilir </a:t>
            </a:r>
          </a:p>
          <a:p>
            <a:pPr marL="573706" marR="0" lvl="0" indent="-573706"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a:ln>
                  <a:noFill/>
                </a:ln>
                <a:effectLst/>
                <a:uLnTx/>
                <a:uFillTx/>
                <a:latin typeface="+mn-lt"/>
                <a:ea typeface="+mn-ea"/>
                <a:cs typeface="+mn-cs"/>
              </a:rPr>
              <a:t>e)Güvenlik komisyonu karar verirse olabilir	</a:t>
            </a:r>
            <a:endParaRPr kumimoji="0" lang="tr-TR" sz="2800" b="1" i="0" u="none" strike="noStrike" kern="0" cap="none" spc="0" normalizeH="0" baseline="0" noProof="0" dirty="0">
              <a:ln>
                <a:noFill/>
              </a:ln>
              <a:effectLst/>
              <a:uLnTx/>
              <a:uFillTx/>
              <a:latin typeface="+mn-lt"/>
              <a:ea typeface="+mn-ea"/>
              <a:cs typeface="+mn-cs"/>
            </a:endParaRPr>
          </a:p>
        </p:txBody>
      </p:sp>
    </p:spTree>
  </p:cSld>
  <p:clrMapOvr>
    <a:masterClrMapping/>
  </p:clrMapOvr>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243840" y="297613"/>
            <a:ext cx="7071360" cy="3877985"/>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dirty="0">
                <a:ln>
                  <a:noFill/>
                </a:ln>
                <a:effectLst/>
                <a:uLnTx/>
                <a:uFillTx/>
                <a:latin typeface="+mn-lt"/>
                <a:ea typeface="+mn-ea"/>
                <a:cs typeface="+mn-cs"/>
              </a:rPr>
              <a:t>53-)Özel Güvenlik Görevlisi bir Derneğe üye olmak istemektedir. Bu durumda aşağıdakilerden hangisi doğrudur.?</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dirty="0">
                <a:ln>
                  <a:noFill/>
                </a:ln>
                <a:effectLst/>
                <a:uLnTx/>
                <a:uFillTx/>
                <a:latin typeface="+mn-lt"/>
                <a:ea typeface="+mn-ea"/>
                <a:cs typeface="+mn-cs"/>
              </a:rPr>
              <a:t>                            </a:t>
            </a:r>
          </a:p>
          <a:p>
            <a:pPr marL="397181" marR="0" lvl="0" indent="-397181"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dirty="0">
                <a:ln>
                  <a:noFill/>
                </a:ln>
                <a:effectLst/>
                <a:uLnTx/>
                <a:uFillTx/>
                <a:latin typeface="+mn-lt"/>
                <a:ea typeface="+mn-ea"/>
                <a:cs typeface="+mn-cs"/>
              </a:rPr>
              <a:t>a)Üye olamaz     </a:t>
            </a:r>
          </a:p>
          <a:p>
            <a:pPr marL="397181" marR="0" lvl="0" indent="-397181"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dirty="0">
                <a:ln>
                  <a:noFill/>
                </a:ln>
                <a:effectLst/>
                <a:uLnTx/>
                <a:uFillTx/>
                <a:latin typeface="+mn-lt"/>
                <a:ea typeface="+mn-ea"/>
                <a:cs typeface="+mn-cs"/>
              </a:rPr>
              <a:t>b)Güvenlik firmasının uygun görmesi</a:t>
            </a:r>
          </a:p>
          <a:p>
            <a:pPr marL="397181" marR="0" lvl="0" indent="-397181"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dirty="0">
                <a:ln>
                  <a:noFill/>
                </a:ln>
                <a:effectLst/>
                <a:uLnTx/>
                <a:uFillTx/>
                <a:latin typeface="+mn-lt"/>
                <a:ea typeface="+mn-ea"/>
                <a:cs typeface="+mn-cs"/>
              </a:rPr>
              <a:t>   durumunda olabilir.    </a:t>
            </a:r>
          </a:p>
          <a:p>
            <a:pPr marL="397181" marR="0" lvl="0" indent="-397181"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dirty="0">
                <a:ln>
                  <a:noFill/>
                </a:ln>
                <a:effectLst/>
                <a:uLnTx/>
                <a:uFillTx/>
                <a:latin typeface="+mn-lt"/>
                <a:ea typeface="+mn-ea"/>
                <a:cs typeface="+mn-cs"/>
              </a:rPr>
              <a:t>c)Mülki amir izin verirse olabilir    </a:t>
            </a:r>
          </a:p>
          <a:p>
            <a:pPr marL="397181" marR="0" lvl="0" indent="-397181"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dirty="0">
                <a:ln>
                  <a:noFill/>
                </a:ln>
                <a:solidFill>
                  <a:srgbClr val="FF0000"/>
                </a:solidFill>
                <a:effectLst/>
                <a:uLnTx/>
                <a:uFillTx/>
                <a:latin typeface="+mn-lt"/>
                <a:ea typeface="+mn-ea"/>
                <a:cs typeface="+mn-cs"/>
              </a:rPr>
              <a:t>d)Üye olabilir </a:t>
            </a:r>
          </a:p>
          <a:p>
            <a:pPr marL="573706" marR="0" lvl="0" indent="-573706" defTabSz="914400" eaLnBrk="1" fontAlgn="auto" latinLnBrk="0" hangingPunct="1">
              <a:lnSpc>
                <a:spcPct val="90000"/>
              </a:lnSpc>
              <a:spcBef>
                <a:spcPts val="0"/>
              </a:spcBef>
              <a:spcAft>
                <a:spcPts val="0"/>
              </a:spcAft>
              <a:buClrTx/>
              <a:buSzTx/>
              <a:buFontTx/>
              <a:buNone/>
              <a:tabLst/>
              <a:defRPr/>
            </a:pPr>
            <a:r>
              <a:rPr kumimoji="0" lang="tr-TR" sz="2800" b="1" i="0" u="none" strike="noStrike" kern="0" cap="none" spc="0" normalizeH="0" baseline="0" noProof="0" dirty="0">
                <a:ln>
                  <a:noFill/>
                </a:ln>
                <a:effectLst/>
                <a:uLnTx/>
                <a:uFillTx/>
                <a:latin typeface="+mn-lt"/>
                <a:ea typeface="+mn-ea"/>
                <a:cs typeface="+mn-cs"/>
              </a:rPr>
              <a:t>e)Güvenlik komisyonu karar verirse olabilir	</a:t>
            </a:r>
          </a:p>
        </p:txBody>
      </p:sp>
    </p:spTree>
  </p:cSld>
  <p:clrMapOvr>
    <a:masterClrMapping/>
  </p:clrMapOvr>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365760" y="280106"/>
            <a:ext cx="6949440" cy="2659190"/>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a:ln>
                  <a:noFill/>
                </a:ln>
                <a:effectLst/>
                <a:uLnTx/>
                <a:uFillTx/>
                <a:latin typeface="+mn-lt"/>
                <a:ea typeface="+mn-ea"/>
                <a:cs typeface="+mn-cs"/>
              </a:rPr>
              <a:t>54-) PVSK ‘YA Göre Polis hangi yetkisini kullanırken kimliğini göstermek zorundadır.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a:ln>
                  <a:noFill/>
                </a:ln>
                <a:effectLst/>
                <a:uLnTx/>
                <a:uFillTx/>
                <a:latin typeface="+mn-lt"/>
                <a:ea typeface="+mn-ea"/>
                <a:cs typeface="+mn-cs"/>
              </a:rPr>
              <a:t>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a:ln>
                  <a:noFill/>
                </a:ln>
                <a:effectLst/>
                <a:uLnTx/>
                <a:uFillTx/>
                <a:latin typeface="+mn-lt"/>
                <a:ea typeface="+mn-ea"/>
                <a:cs typeface="+mn-cs"/>
              </a:rPr>
              <a:t>a) Durdurma</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a:ln>
                  <a:noFill/>
                </a:ln>
                <a:effectLst/>
                <a:uLnTx/>
                <a:uFillTx/>
                <a:latin typeface="+mn-lt"/>
                <a:ea typeface="+mn-ea"/>
                <a:cs typeface="+mn-cs"/>
              </a:rPr>
              <a:t>b) Kimlik sorma</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a:ln>
                  <a:noFill/>
                </a:ln>
                <a:effectLst/>
                <a:uLnTx/>
                <a:uFillTx/>
                <a:latin typeface="+mn-lt"/>
                <a:ea typeface="+mn-ea"/>
                <a:cs typeface="+mn-cs"/>
              </a:rPr>
              <a:t>c) Arama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a:ln>
                  <a:noFill/>
                </a:ln>
                <a:effectLst/>
                <a:uLnTx/>
                <a:uFillTx/>
                <a:latin typeface="+mn-lt"/>
                <a:ea typeface="+mn-ea"/>
                <a:cs typeface="+mn-cs"/>
              </a:rPr>
              <a:t>d) Yakalama</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a:ln>
                  <a:noFill/>
                </a:ln>
                <a:effectLst/>
                <a:uLnTx/>
                <a:uFillTx/>
                <a:latin typeface="+mn-lt"/>
                <a:ea typeface="+mn-ea"/>
                <a:cs typeface="+mn-cs"/>
              </a:rPr>
              <a:t>e) Gözaltına alma</a:t>
            </a:r>
            <a:r>
              <a:rPr kumimoji="0" lang="tr-TR" sz="2400" b="0" i="0" u="none" strike="noStrike" kern="0" cap="none" spc="0" normalizeH="0" baseline="0" noProof="0">
                <a:ln>
                  <a:noFill/>
                </a:ln>
                <a:effectLst/>
                <a:uLnTx/>
                <a:uFillTx/>
                <a:latin typeface="+mn-lt"/>
                <a:ea typeface="+mn-ea"/>
                <a:cs typeface="+mn-cs"/>
              </a:rPr>
              <a:t> </a:t>
            </a:r>
            <a:r>
              <a:rPr kumimoji="0" lang="tr-TR" sz="2400" b="1" i="0" u="none" strike="noStrike" kern="0" cap="none" spc="0" normalizeH="0" baseline="0" noProof="0">
                <a:ln>
                  <a:noFill/>
                </a:ln>
                <a:effectLst/>
                <a:uLnTx/>
                <a:uFillTx/>
                <a:latin typeface="+mn-lt"/>
                <a:ea typeface="+mn-ea"/>
                <a:cs typeface="+mn-cs"/>
              </a:rPr>
              <a:t>	</a:t>
            </a:r>
            <a:endParaRPr kumimoji="0" lang="tr-TR" sz="2400" b="1" i="0" u="none" strike="noStrike" kern="0" cap="none" spc="0" normalizeH="0" baseline="0" noProof="0" dirty="0">
              <a:ln>
                <a:noFill/>
              </a:ln>
              <a:effectLst/>
              <a:uLnTx/>
              <a:uFillTx/>
              <a:latin typeface="+mn-lt"/>
              <a:ea typeface="+mn-ea"/>
              <a:cs typeface="+mn-cs"/>
            </a:endParaRPr>
          </a:p>
        </p:txBody>
      </p:sp>
    </p:spTree>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365760" y="280106"/>
            <a:ext cx="6949440" cy="2659190"/>
          </a:xfrm>
          <a:prstGeom prst="rect">
            <a:avLst/>
          </a:prstGeom>
        </p:spPr>
        <p:txBody>
          <a:bodyPr wrap="square" lIns="0" tIns="0" rIns="0" bIns="0">
            <a:spAutoFit/>
          </a:bodyPr>
          <a:lstStyle/>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54-) PVSK ‘YA Göre Polis hangi yetkisini kullanırken kimliğini göstermek zorundadır.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a) Durdurma</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solidFill>
                  <a:srgbClr val="FF0000"/>
                </a:solidFill>
                <a:effectLst/>
                <a:uLnTx/>
                <a:uFillTx/>
                <a:latin typeface="+mn-lt"/>
                <a:ea typeface="+mn-ea"/>
                <a:cs typeface="+mn-cs"/>
              </a:rPr>
              <a:t>b) Kimlik sorma</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c) Arama </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d) Yakalama</a:t>
            </a:r>
          </a:p>
          <a:p>
            <a:pPr marL="353050" marR="0" lvl="0" indent="-353050" defTabSz="914400" eaLnBrk="1" fontAlgn="auto" latinLnBrk="0" hangingPunct="1">
              <a:lnSpc>
                <a:spcPct val="9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e) Gözaltına alma</a:t>
            </a:r>
            <a:r>
              <a:rPr kumimoji="0" lang="tr-TR" sz="2400" b="0" i="0" u="none" strike="noStrike" kern="0" cap="none" spc="0" normalizeH="0" baseline="0" noProof="0" dirty="0">
                <a:ln>
                  <a:noFill/>
                </a:ln>
                <a:effectLst/>
                <a:uLnTx/>
                <a:uFillTx/>
                <a:latin typeface="+mn-lt"/>
                <a:ea typeface="+mn-ea"/>
                <a:cs typeface="+mn-cs"/>
              </a:rPr>
              <a:t> </a:t>
            </a:r>
            <a:r>
              <a:rPr kumimoji="0" lang="tr-TR" sz="2400" b="1" i="0" u="none" strike="noStrike" kern="0" cap="none" spc="0" normalizeH="0" baseline="0" noProof="0" dirty="0">
                <a:ln>
                  <a:noFill/>
                </a:ln>
                <a:effectLst/>
                <a:uLnTx/>
                <a:uFillTx/>
                <a:latin typeface="+mn-lt"/>
                <a:ea typeface="+mn-ea"/>
                <a:cs typeface="+mn-cs"/>
              </a:rPr>
              <a:t>	</a:t>
            </a:r>
          </a:p>
        </p:txBody>
      </p:sp>
    </p:spTree>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182880" y="197095"/>
            <a:ext cx="7132320" cy="3323987"/>
          </a:xfrm>
          <a:prstGeom prst="rect">
            <a:avLst/>
          </a:prstGeom>
        </p:spPr>
        <p:txBody>
          <a:bodyPr wrap="square" lIns="0" tIns="0" rIns="0" bIns="0">
            <a:spAutoFit/>
          </a:bodyPr>
          <a:lstStyle/>
          <a:p>
            <a:pPr marL="353050" marR="0" lvl="0" indent="-353050" defTabSz="914400" eaLnBrk="1" fontAlgn="auto" latinLnBrk="0" hangingPunct="1">
              <a:lnSpc>
                <a:spcPct val="100000"/>
              </a:lnSpc>
              <a:spcBef>
                <a:spcPts val="0"/>
              </a:spcBef>
              <a:spcAft>
                <a:spcPts val="0"/>
              </a:spcAft>
              <a:buClrTx/>
              <a:buSzTx/>
              <a:buFontTx/>
              <a:buNone/>
              <a:tabLst/>
              <a:defRPr/>
            </a:pPr>
            <a:r>
              <a:rPr kumimoji="0" lang="tr-TR" altLang="zh-CN" sz="2400" b="1" i="0" u="none" strike="noStrike" kern="0" cap="none" spc="0" normalizeH="0" baseline="0" noProof="0" dirty="0">
                <a:ln>
                  <a:noFill/>
                </a:ln>
                <a:effectLst/>
                <a:uLnTx/>
                <a:uFillTx/>
                <a:latin typeface="+mn-lt"/>
                <a:ea typeface="+mn-ea"/>
                <a:cs typeface="+mn-cs"/>
              </a:rPr>
              <a:t>55-) Aşağıdaki yetkiler zaman bakımından (önce ve sonra olacak şekilde) sıralanmıştır </a:t>
            </a:r>
            <a:r>
              <a:rPr lang="tr-TR" altLang="zh-CN" sz="2400" b="1" kern="0" dirty="0"/>
              <a:t>k</a:t>
            </a:r>
            <a:r>
              <a:rPr kumimoji="0" lang="tr-TR" altLang="zh-CN" sz="2400" b="1" i="0" u="none" strike="noStrike" kern="0" cap="none" spc="0" normalizeH="0" baseline="0" noProof="0" dirty="0" err="1">
                <a:ln>
                  <a:noFill/>
                </a:ln>
                <a:effectLst/>
                <a:uLnTx/>
                <a:uFillTx/>
                <a:latin typeface="+mn-lt"/>
                <a:ea typeface="+mn-ea"/>
                <a:cs typeface="+mn-cs"/>
              </a:rPr>
              <a:t>urala</a:t>
            </a:r>
            <a:r>
              <a:rPr kumimoji="0" lang="tr-TR" altLang="zh-CN" sz="2400" b="1" i="0" u="none" strike="noStrike" kern="0" cap="none" spc="0" normalizeH="0" baseline="0" noProof="0" dirty="0">
                <a:ln>
                  <a:noFill/>
                </a:ln>
                <a:effectLst/>
                <a:uLnTx/>
                <a:uFillTx/>
                <a:latin typeface="+mn-lt"/>
                <a:ea typeface="+mn-ea"/>
                <a:cs typeface="+mn-cs"/>
              </a:rPr>
              <a:t> uymayan seçenek hangisidir?</a:t>
            </a:r>
          </a:p>
          <a:p>
            <a:pPr marL="353050" marR="0" lvl="0" indent="-353050" defTabSz="914400" eaLnBrk="1" fontAlgn="auto" latinLnBrk="0" hangingPunct="1">
              <a:lnSpc>
                <a:spcPct val="100000"/>
              </a:lnSpc>
              <a:spcBef>
                <a:spcPts val="0"/>
              </a:spcBef>
              <a:spcAft>
                <a:spcPts val="0"/>
              </a:spcAft>
              <a:buClrTx/>
              <a:buSzTx/>
              <a:buFontTx/>
              <a:buNone/>
              <a:tabLst/>
              <a:defRPr/>
            </a:pPr>
            <a:endParaRPr kumimoji="0" lang="tr-TR" altLang="zh-CN" sz="2400" b="1" i="0" u="none" strike="noStrike" kern="0" cap="none" spc="0" normalizeH="0" baseline="0" noProof="0" dirty="0">
              <a:ln>
                <a:noFill/>
              </a:ln>
              <a:effectLst/>
              <a:uLnTx/>
              <a:uFillTx/>
              <a:latin typeface="+mn-lt"/>
              <a:ea typeface="+mn-ea"/>
              <a:cs typeface="+mn-cs"/>
            </a:endParaRPr>
          </a:p>
          <a:p>
            <a:pPr marL="353050" marR="0" lvl="0" indent="-353050" defTabSz="914400" eaLnBrk="1" fontAlgn="auto" latinLnBrk="0" hangingPunct="1">
              <a:lnSpc>
                <a:spcPct val="100000"/>
              </a:lnSpc>
              <a:spcBef>
                <a:spcPts val="0"/>
              </a:spcBef>
              <a:spcAft>
                <a:spcPts val="0"/>
              </a:spcAft>
              <a:buClrTx/>
              <a:buSzTx/>
              <a:buFontTx/>
              <a:buNone/>
              <a:tabLst/>
              <a:defRPr/>
            </a:pPr>
            <a:r>
              <a:rPr kumimoji="0" lang="tr-TR" altLang="zh-CN" sz="2400" b="1" i="0" u="none" strike="noStrike" kern="0" cap="none" spc="0" normalizeH="0" baseline="0" noProof="0" dirty="0">
                <a:ln>
                  <a:noFill/>
                </a:ln>
                <a:effectLst/>
                <a:uLnTx/>
                <a:uFillTx/>
                <a:latin typeface="+mn-lt"/>
                <a:ea typeface="+mn-ea"/>
                <a:cs typeface="+mn-cs"/>
              </a:rPr>
              <a:t>a) Durdurma-Kimlik sorma             </a:t>
            </a:r>
          </a:p>
          <a:p>
            <a:pPr marL="353050" marR="0" lvl="0" indent="-353050" defTabSz="914400" eaLnBrk="1" fontAlgn="auto" latinLnBrk="0" hangingPunct="1">
              <a:lnSpc>
                <a:spcPct val="100000"/>
              </a:lnSpc>
              <a:spcBef>
                <a:spcPts val="0"/>
              </a:spcBef>
              <a:spcAft>
                <a:spcPts val="0"/>
              </a:spcAft>
              <a:buClrTx/>
              <a:buSzTx/>
              <a:buFontTx/>
              <a:buNone/>
              <a:tabLst/>
              <a:defRPr/>
            </a:pPr>
            <a:r>
              <a:rPr kumimoji="0" lang="tr-TR" altLang="zh-CN" sz="2400" b="1" i="0" u="none" strike="noStrike" kern="0" cap="none" spc="0" normalizeH="0" baseline="0" noProof="0" dirty="0">
                <a:ln>
                  <a:noFill/>
                </a:ln>
                <a:effectLst/>
                <a:uLnTx/>
                <a:uFillTx/>
                <a:latin typeface="+mn-lt"/>
                <a:ea typeface="+mn-ea"/>
                <a:cs typeface="+mn-cs"/>
              </a:rPr>
              <a:t>b) Arama-El koyma          </a:t>
            </a:r>
          </a:p>
          <a:p>
            <a:pPr marL="353050" marR="0" lvl="0" indent="-353050" defTabSz="914400" eaLnBrk="1" fontAlgn="auto" latinLnBrk="0" hangingPunct="1">
              <a:lnSpc>
                <a:spcPct val="100000"/>
              </a:lnSpc>
              <a:spcBef>
                <a:spcPts val="0"/>
              </a:spcBef>
              <a:spcAft>
                <a:spcPts val="0"/>
              </a:spcAft>
              <a:buClrTx/>
              <a:buSzTx/>
              <a:buFontTx/>
              <a:buNone/>
              <a:tabLst/>
              <a:defRPr/>
            </a:pPr>
            <a:r>
              <a:rPr kumimoji="0" lang="tr-TR" altLang="zh-CN" sz="2400" b="1" i="0" u="none" strike="noStrike" kern="0" cap="none" spc="0" normalizeH="0" baseline="0" noProof="0" dirty="0">
                <a:ln>
                  <a:noFill/>
                </a:ln>
                <a:effectLst/>
                <a:uLnTx/>
                <a:uFillTx/>
                <a:latin typeface="+mn-lt"/>
                <a:ea typeface="+mn-ea"/>
                <a:cs typeface="+mn-cs"/>
              </a:rPr>
              <a:t>c) Yakalama-Arama          </a:t>
            </a:r>
          </a:p>
          <a:p>
            <a:pPr marL="353050" marR="0" lvl="0" indent="-353050" defTabSz="914400" eaLnBrk="1" fontAlgn="auto" latinLnBrk="0" hangingPunct="1">
              <a:lnSpc>
                <a:spcPct val="100000"/>
              </a:lnSpc>
              <a:spcBef>
                <a:spcPts val="0"/>
              </a:spcBef>
              <a:spcAft>
                <a:spcPts val="0"/>
              </a:spcAft>
              <a:buClrTx/>
              <a:buSzTx/>
              <a:buFontTx/>
              <a:buNone/>
              <a:tabLst/>
              <a:defRPr/>
            </a:pPr>
            <a:r>
              <a:rPr kumimoji="0" lang="tr-TR" altLang="zh-CN" sz="2400" b="1" i="0" u="none" strike="noStrike" kern="0" cap="none" spc="0" normalizeH="0" baseline="0" noProof="0" dirty="0">
                <a:ln>
                  <a:noFill/>
                </a:ln>
                <a:effectLst/>
                <a:uLnTx/>
                <a:uFillTx/>
                <a:latin typeface="+mn-lt"/>
                <a:ea typeface="+mn-ea"/>
                <a:cs typeface="+mn-cs"/>
              </a:rPr>
              <a:t>d) Müsadere-El koyma        </a:t>
            </a:r>
          </a:p>
          <a:p>
            <a:pPr marL="353050" marR="0" lvl="0" indent="-353050" defTabSz="914400" eaLnBrk="1" fontAlgn="auto" latinLnBrk="0" hangingPunct="1">
              <a:lnSpc>
                <a:spcPct val="100000"/>
              </a:lnSpc>
              <a:spcBef>
                <a:spcPts val="0"/>
              </a:spcBef>
              <a:spcAft>
                <a:spcPts val="0"/>
              </a:spcAft>
              <a:buClrTx/>
              <a:buSzTx/>
              <a:buFontTx/>
              <a:buNone/>
              <a:tabLst/>
              <a:defRPr/>
            </a:pPr>
            <a:r>
              <a:rPr kumimoji="0" lang="tr-TR" altLang="zh-CN" sz="2400" b="1" i="0" u="none" strike="noStrike" kern="0" cap="none" spc="0" normalizeH="0" baseline="0" noProof="0" dirty="0">
                <a:ln>
                  <a:noFill/>
                </a:ln>
                <a:effectLst/>
                <a:uLnTx/>
                <a:uFillTx/>
                <a:latin typeface="+mn-lt"/>
                <a:ea typeface="+mn-ea"/>
                <a:cs typeface="+mn-cs"/>
              </a:rPr>
              <a:t>e) Yakalama-Tutanak düzenleme</a:t>
            </a:r>
            <a:endParaRPr kumimoji="0" lang="tr-TR" sz="2400" b="1" i="0" u="none" strike="noStrike" kern="0" cap="none" spc="0" normalizeH="0" baseline="0" noProof="0" dirty="0">
              <a:ln>
                <a:noFill/>
              </a:ln>
              <a:effectLst/>
              <a:uLnTx/>
              <a:uFillTx/>
              <a:latin typeface="+mn-lt"/>
              <a:ea typeface="+mn-ea"/>
              <a:cs typeface="+mn-cs"/>
            </a:endParaRPr>
          </a:p>
        </p:txBody>
      </p:sp>
    </p:spTree>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182880" y="197095"/>
            <a:ext cx="7132320" cy="3323987"/>
          </a:xfrm>
          <a:prstGeom prst="rect">
            <a:avLst/>
          </a:prstGeom>
        </p:spPr>
        <p:txBody>
          <a:bodyPr wrap="square" lIns="0" tIns="0" rIns="0" bIns="0">
            <a:spAutoFit/>
          </a:bodyPr>
          <a:lstStyle/>
          <a:p>
            <a:pPr marL="353050" marR="0" lvl="0" indent="-353050" defTabSz="914400" eaLnBrk="1" fontAlgn="auto" latinLnBrk="0" hangingPunct="1">
              <a:lnSpc>
                <a:spcPct val="100000"/>
              </a:lnSpc>
              <a:spcBef>
                <a:spcPts val="0"/>
              </a:spcBef>
              <a:spcAft>
                <a:spcPts val="0"/>
              </a:spcAft>
              <a:buClrTx/>
              <a:buSzTx/>
              <a:buFontTx/>
              <a:buNone/>
              <a:tabLst/>
              <a:defRPr/>
            </a:pPr>
            <a:r>
              <a:rPr kumimoji="0" lang="tr-TR" altLang="zh-CN" sz="2400" b="1" i="0" u="none" strike="noStrike" kern="0" cap="none" spc="0" normalizeH="0" baseline="0" noProof="0" dirty="0">
                <a:ln>
                  <a:noFill/>
                </a:ln>
                <a:effectLst/>
                <a:uLnTx/>
                <a:uFillTx/>
                <a:latin typeface="+mn-lt"/>
                <a:ea typeface="+mn-ea"/>
                <a:cs typeface="+mn-cs"/>
              </a:rPr>
              <a:t>55-) Aşağıdaki yetkiler zaman bakımından (önce ve sonra olacak şekilde) sıralanmıştır </a:t>
            </a:r>
            <a:r>
              <a:rPr lang="tr-TR" altLang="zh-CN" sz="2400" b="1" kern="0" dirty="0"/>
              <a:t>k</a:t>
            </a:r>
            <a:r>
              <a:rPr kumimoji="0" lang="tr-TR" altLang="zh-CN" sz="2400" b="1" i="0" u="none" strike="noStrike" kern="0" cap="none" spc="0" normalizeH="0" baseline="0" noProof="0" dirty="0" err="1">
                <a:ln>
                  <a:noFill/>
                </a:ln>
                <a:effectLst/>
                <a:uLnTx/>
                <a:uFillTx/>
                <a:latin typeface="+mn-lt"/>
                <a:ea typeface="+mn-ea"/>
                <a:cs typeface="+mn-cs"/>
              </a:rPr>
              <a:t>urala</a:t>
            </a:r>
            <a:r>
              <a:rPr kumimoji="0" lang="tr-TR" altLang="zh-CN" sz="2400" b="1" i="0" u="none" strike="noStrike" kern="0" cap="none" spc="0" normalizeH="0" baseline="0" noProof="0" dirty="0">
                <a:ln>
                  <a:noFill/>
                </a:ln>
                <a:effectLst/>
                <a:uLnTx/>
                <a:uFillTx/>
                <a:latin typeface="+mn-lt"/>
                <a:ea typeface="+mn-ea"/>
                <a:cs typeface="+mn-cs"/>
              </a:rPr>
              <a:t> uymayan seçenek hangisidir?</a:t>
            </a:r>
          </a:p>
          <a:p>
            <a:pPr marL="353050" marR="0" lvl="0" indent="-353050" defTabSz="914400" eaLnBrk="1" fontAlgn="auto" latinLnBrk="0" hangingPunct="1">
              <a:lnSpc>
                <a:spcPct val="100000"/>
              </a:lnSpc>
              <a:spcBef>
                <a:spcPts val="0"/>
              </a:spcBef>
              <a:spcAft>
                <a:spcPts val="0"/>
              </a:spcAft>
              <a:buClrTx/>
              <a:buSzTx/>
              <a:buFontTx/>
              <a:buNone/>
              <a:tabLst/>
              <a:defRPr/>
            </a:pPr>
            <a:endParaRPr kumimoji="0" lang="tr-TR" altLang="zh-CN" sz="2400" b="1" i="0" u="none" strike="noStrike" kern="0" cap="none" spc="0" normalizeH="0" baseline="0" noProof="0" dirty="0">
              <a:ln>
                <a:noFill/>
              </a:ln>
              <a:effectLst/>
              <a:uLnTx/>
              <a:uFillTx/>
              <a:latin typeface="+mn-lt"/>
              <a:ea typeface="+mn-ea"/>
              <a:cs typeface="+mn-cs"/>
            </a:endParaRPr>
          </a:p>
          <a:p>
            <a:pPr marL="353050" marR="0" lvl="0" indent="-353050" defTabSz="914400" eaLnBrk="1" fontAlgn="auto" latinLnBrk="0" hangingPunct="1">
              <a:lnSpc>
                <a:spcPct val="100000"/>
              </a:lnSpc>
              <a:spcBef>
                <a:spcPts val="0"/>
              </a:spcBef>
              <a:spcAft>
                <a:spcPts val="0"/>
              </a:spcAft>
              <a:buClrTx/>
              <a:buSzTx/>
              <a:buFontTx/>
              <a:buNone/>
              <a:tabLst/>
              <a:defRPr/>
            </a:pPr>
            <a:r>
              <a:rPr kumimoji="0" lang="tr-TR" altLang="zh-CN" sz="2400" b="1" i="0" u="none" strike="noStrike" kern="0" cap="none" spc="0" normalizeH="0" baseline="0" noProof="0" dirty="0">
                <a:ln>
                  <a:noFill/>
                </a:ln>
                <a:effectLst/>
                <a:uLnTx/>
                <a:uFillTx/>
                <a:latin typeface="+mn-lt"/>
                <a:ea typeface="+mn-ea"/>
                <a:cs typeface="+mn-cs"/>
              </a:rPr>
              <a:t>a) Durdurma-Kimlik sorma             </a:t>
            </a:r>
          </a:p>
          <a:p>
            <a:pPr marL="353050" marR="0" lvl="0" indent="-353050" defTabSz="914400" eaLnBrk="1" fontAlgn="auto" latinLnBrk="0" hangingPunct="1">
              <a:lnSpc>
                <a:spcPct val="100000"/>
              </a:lnSpc>
              <a:spcBef>
                <a:spcPts val="0"/>
              </a:spcBef>
              <a:spcAft>
                <a:spcPts val="0"/>
              </a:spcAft>
              <a:buClrTx/>
              <a:buSzTx/>
              <a:buFontTx/>
              <a:buNone/>
              <a:tabLst/>
              <a:defRPr/>
            </a:pPr>
            <a:r>
              <a:rPr kumimoji="0" lang="tr-TR" altLang="zh-CN" sz="2400" b="1" i="0" u="none" strike="noStrike" kern="0" cap="none" spc="0" normalizeH="0" baseline="0" noProof="0" dirty="0">
                <a:ln>
                  <a:noFill/>
                </a:ln>
                <a:effectLst/>
                <a:uLnTx/>
                <a:uFillTx/>
                <a:latin typeface="+mn-lt"/>
                <a:ea typeface="+mn-ea"/>
                <a:cs typeface="+mn-cs"/>
              </a:rPr>
              <a:t>b) Arama-El koyma          </a:t>
            </a:r>
          </a:p>
          <a:p>
            <a:pPr marL="353050" marR="0" lvl="0" indent="-353050" defTabSz="914400" eaLnBrk="1" fontAlgn="auto" latinLnBrk="0" hangingPunct="1">
              <a:lnSpc>
                <a:spcPct val="100000"/>
              </a:lnSpc>
              <a:spcBef>
                <a:spcPts val="0"/>
              </a:spcBef>
              <a:spcAft>
                <a:spcPts val="0"/>
              </a:spcAft>
              <a:buClrTx/>
              <a:buSzTx/>
              <a:buFontTx/>
              <a:buNone/>
              <a:tabLst/>
              <a:defRPr/>
            </a:pPr>
            <a:r>
              <a:rPr kumimoji="0" lang="tr-TR" altLang="zh-CN" sz="2400" b="1" i="0" u="none" strike="noStrike" kern="0" cap="none" spc="0" normalizeH="0" baseline="0" noProof="0" dirty="0">
                <a:ln>
                  <a:noFill/>
                </a:ln>
                <a:effectLst/>
                <a:uLnTx/>
                <a:uFillTx/>
                <a:latin typeface="+mn-lt"/>
                <a:ea typeface="+mn-ea"/>
                <a:cs typeface="+mn-cs"/>
              </a:rPr>
              <a:t>c) Yakalama-Arama          </a:t>
            </a:r>
          </a:p>
          <a:p>
            <a:pPr marL="353050" marR="0" lvl="0" indent="-353050" defTabSz="914400" eaLnBrk="1" fontAlgn="auto" latinLnBrk="0" hangingPunct="1">
              <a:lnSpc>
                <a:spcPct val="100000"/>
              </a:lnSpc>
              <a:spcBef>
                <a:spcPts val="0"/>
              </a:spcBef>
              <a:spcAft>
                <a:spcPts val="0"/>
              </a:spcAft>
              <a:buClrTx/>
              <a:buSzTx/>
              <a:buFontTx/>
              <a:buNone/>
              <a:tabLst/>
              <a:defRPr/>
            </a:pPr>
            <a:r>
              <a:rPr kumimoji="0" lang="tr-TR" altLang="zh-CN" sz="2400" b="1" i="0" u="none" strike="noStrike" kern="0" cap="none" spc="0" normalizeH="0" baseline="0" noProof="0" dirty="0">
                <a:ln>
                  <a:noFill/>
                </a:ln>
                <a:solidFill>
                  <a:srgbClr val="FF0000"/>
                </a:solidFill>
                <a:effectLst/>
                <a:uLnTx/>
                <a:uFillTx/>
                <a:latin typeface="+mn-lt"/>
                <a:ea typeface="+mn-ea"/>
                <a:cs typeface="+mn-cs"/>
              </a:rPr>
              <a:t>d) Müsadere-El koyma        </a:t>
            </a:r>
          </a:p>
          <a:p>
            <a:pPr marL="353050" marR="0" lvl="0" indent="-353050" defTabSz="914400" eaLnBrk="1" fontAlgn="auto" latinLnBrk="0" hangingPunct="1">
              <a:lnSpc>
                <a:spcPct val="100000"/>
              </a:lnSpc>
              <a:spcBef>
                <a:spcPts val="0"/>
              </a:spcBef>
              <a:spcAft>
                <a:spcPts val="0"/>
              </a:spcAft>
              <a:buClrTx/>
              <a:buSzTx/>
              <a:buFontTx/>
              <a:buNone/>
              <a:tabLst/>
              <a:defRPr/>
            </a:pPr>
            <a:r>
              <a:rPr kumimoji="0" lang="tr-TR" altLang="zh-CN" sz="2400" b="1" i="0" u="none" strike="noStrike" kern="0" cap="none" spc="0" normalizeH="0" baseline="0" noProof="0" dirty="0">
                <a:ln>
                  <a:noFill/>
                </a:ln>
                <a:effectLst/>
                <a:uLnTx/>
                <a:uFillTx/>
                <a:latin typeface="+mn-lt"/>
                <a:ea typeface="+mn-ea"/>
                <a:cs typeface="+mn-cs"/>
              </a:rPr>
              <a:t>e) Yakalama-Tutanak düzenleme</a:t>
            </a:r>
            <a:endParaRPr kumimoji="0" lang="tr-TR" sz="2400" b="1" i="0" u="none" strike="noStrike" kern="0" cap="none" spc="0" normalizeH="0" baseline="0" noProof="0" dirty="0">
              <a:ln>
                <a:noFill/>
              </a:ln>
              <a:effectLst/>
              <a:uLnTx/>
              <a:uFillTx/>
              <a:latin typeface="+mn-lt"/>
              <a:ea typeface="+mn-ea"/>
              <a:cs typeface="+mn-cs"/>
            </a:endParaRPr>
          </a:p>
        </p:txBody>
      </p:sp>
    </p:spTree>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243840" y="280106"/>
            <a:ext cx="7071360" cy="3323987"/>
          </a:xfrm>
          <a:prstGeom prst="rect">
            <a:avLst/>
          </a:prstGeom>
        </p:spPr>
        <p:txBody>
          <a:bodyPr wrap="square" lIns="0" tIns="0" rIns="0" bIns="0">
            <a:spAutoFit/>
          </a:bodyPr>
          <a:lstStyle/>
          <a:p>
            <a:pPr marL="353050" marR="0" lvl="0" indent="-353050" defTabSz="914400" eaLnBrk="1" fontAlgn="auto" latinLnBrk="0" hangingPunct="1">
              <a:lnSpc>
                <a:spcPct val="100000"/>
              </a:lnSpc>
              <a:spcBef>
                <a:spcPts val="0"/>
              </a:spcBef>
              <a:spcAft>
                <a:spcPts val="0"/>
              </a:spcAft>
              <a:buClrTx/>
              <a:buSzTx/>
              <a:buFontTx/>
              <a:buNone/>
              <a:tabLst/>
              <a:defRPr/>
            </a:pPr>
            <a:r>
              <a:rPr kumimoji="0" lang="tr-TR" sz="2400" b="1" i="0" u="none" strike="noStrike" kern="0" cap="none" spc="0" normalizeH="0" baseline="0" noProof="0">
                <a:ln>
                  <a:noFill/>
                </a:ln>
                <a:effectLst/>
                <a:uLnTx/>
                <a:uFillTx/>
                <a:latin typeface="+mn-lt"/>
                <a:ea typeface="+mn-ea"/>
                <a:cs typeface="+mn-cs"/>
              </a:rPr>
              <a:t>56.Görev,yetki ve haklar açısından Polis memuru ile Özel güvenlik görevlisi arasındaki fark hangi şıkta belirtilmiştir.</a:t>
            </a:r>
          </a:p>
          <a:p>
            <a:pPr marL="353050" marR="0" lvl="0" indent="-353050" defTabSz="914400" eaLnBrk="1" fontAlgn="auto" latinLnBrk="0" hangingPunct="1">
              <a:lnSpc>
                <a:spcPct val="100000"/>
              </a:lnSpc>
              <a:spcBef>
                <a:spcPts val="0"/>
              </a:spcBef>
              <a:spcAft>
                <a:spcPts val="0"/>
              </a:spcAft>
              <a:buClrTx/>
              <a:buSzTx/>
              <a:buFontTx/>
              <a:buNone/>
              <a:tabLst/>
              <a:defRPr/>
            </a:pPr>
            <a:endParaRPr kumimoji="0" lang="tr-TR" sz="2400" b="1" i="0" u="none" strike="noStrike" kern="0" cap="none" spc="0" normalizeH="0" baseline="0" noProof="0">
              <a:ln>
                <a:noFill/>
              </a:ln>
              <a:effectLst/>
              <a:uLnTx/>
              <a:uFillTx/>
              <a:latin typeface="+mn-lt"/>
              <a:ea typeface="+mn-ea"/>
              <a:cs typeface="+mn-cs"/>
            </a:endParaRPr>
          </a:p>
          <a:p>
            <a:pPr marL="353050" marR="0" lvl="0" indent="-353050" defTabSz="914400" eaLnBrk="1" fontAlgn="auto" latinLnBrk="0" hangingPunct="1">
              <a:lnSpc>
                <a:spcPct val="100000"/>
              </a:lnSpc>
              <a:spcBef>
                <a:spcPts val="0"/>
              </a:spcBef>
              <a:spcAft>
                <a:spcPts val="0"/>
              </a:spcAft>
              <a:buClrTx/>
              <a:buSzTx/>
              <a:buFontTx/>
              <a:buNone/>
              <a:tabLst/>
              <a:defRPr/>
            </a:pPr>
            <a:r>
              <a:rPr kumimoji="0" lang="tr-TR" sz="2400" b="1" i="0" u="none" strike="noStrike" kern="0" cap="none" spc="0" normalizeH="0" baseline="0" noProof="0">
                <a:ln>
                  <a:noFill/>
                </a:ln>
                <a:effectLst/>
                <a:uLnTx/>
                <a:uFillTx/>
                <a:latin typeface="+mn-lt"/>
                <a:ea typeface="+mn-ea"/>
                <a:cs typeface="+mn-cs"/>
              </a:rPr>
              <a:t>a) Üniformalı görev yapma	             </a:t>
            </a:r>
          </a:p>
          <a:p>
            <a:pPr marL="353050" marR="0" lvl="0" indent="-353050" defTabSz="914400" eaLnBrk="1" fontAlgn="auto" latinLnBrk="0" hangingPunct="1">
              <a:lnSpc>
                <a:spcPct val="100000"/>
              </a:lnSpc>
              <a:spcBef>
                <a:spcPts val="0"/>
              </a:spcBef>
              <a:spcAft>
                <a:spcPts val="0"/>
              </a:spcAft>
              <a:buClrTx/>
              <a:buSzTx/>
              <a:buFontTx/>
              <a:buNone/>
              <a:tabLst/>
              <a:defRPr/>
            </a:pPr>
            <a:r>
              <a:rPr kumimoji="0" lang="tr-TR" sz="2400" b="1" i="0" u="none" strike="noStrike" kern="0" cap="none" spc="0" normalizeH="0" baseline="0" noProof="0">
                <a:ln>
                  <a:noFill/>
                </a:ln>
                <a:effectLst/>
                <a:uLnTx/>
                <a:uFillTx/>
                <a:latin typeface="+mn-lt"/>
                <a:ea typeface="+mn-ea"/>
                <a:cs typeface="+mn-cs"/>
              </a:rPr>
              <a:t>b) Görevi ile ilgili eğitim alma                 </a:t>
            </a:r>
          </a:p>
          <a:p>
            <a:pPr marL="353050" marR="0" lvl="0" indent="-353050" defTabSz="914400" eaLnBrk="1" fontAlgn="auto" latinLnBrk="0" hangingPunct="1">
              <a:lnSpc>
                <a:spcPct val="100000"/>
              </a:lnSpc>
              <a:spcBef>
                <a:spcPts val="0"/>
              </a:spcBef>
              <a:spcAft>
                <a:spcPts val="0"/>
              </a:spcAft>
              <a:buClrTx/>
              <a:buSzTx/>
              <a:buFontTx/>
              <a:buNone/>
              <a:tabLst/>
              <a:defRPr/>
            </a:pPr>
            <a:r>
              <a:rPr kumimoji="0" lang="tr-TR" sz="2400" b="1" i="0" u="none" strike="noStrike" kern="0" cap="none" spc="0" normalizeH="0" baseline="0" noProof="0">
                <a:ln>
                  <a:noFill/>
                </a:ln>
                <a:effectLst/>
                <a:uLnTx/>
                <a:uFillTx/>
                <a:latin typeface="+mn-lt"/>
                <a:ea typeface="+mn-ea"/>
                <a:cs typeface="+mn-cs"/>
              </a:rPr>
              <a:t>c) Görev alanı ve yetkileri</a:t>
            </a:r>
          </a:p>
          <a:p>
            <a:pPr marL="353050" marR="0" lvl="0" indent="-353050" defTabSz="914400" eaLnBrk="1" fontAlgn="auto" latinLnBrk="0" hangingPunct="1">
              <a:lnSpc>
                <a:spcPct val="100000"/>
              </a:lnSpc>
              <a:spcBef>
                <a:spcPts val="0"/>
              </a:spcBef>
              <a:spcAft>
                <a:spcPts val="0"/>
              </a:spcAft>
              <a:buClrTx/>
              <a:buSzTx/>
              <a:buFontTx/>
              <a:buNone/>
              <a:tabLst/>
              <a:defRPr/>
            </a:pPr>
            <a:r>
              <a:rPr kumimoji="0" lang="tr-TR" sz="2400" b="1" i="0" u="none" strike="noStrike" kern="0" cap="none" spc="0" normalizeH="0" baseline="0" noProof="0">
                <a:ln>
                  <a:noFill/>
                </a:ln>
                <a:effectLst/>
                <a:uLnTx/>
                <a:uFillTx/>
                <a:latin typeface="+mn-lt"/>
                <a:ea typeface="+mn-ea"/>
                <a:cs typeface="+mn-cs"/>
              </a:rPr>
              <a:t>d) Şartlar oluştuğunda tazminat alabilme                   </a:t>
            </a:r>
          </a:p>
          <a:p>
            <a:pPr marL="353050" marR="0" lvl="0" indent="-353050" defTabSz="914400" eaLnBrk="1" fontAlgn="auto" latinLnBrk="0" hangingPunct="1">
              <a:lnSpc>
                <a:spcPct val="100000"/>
              </a:lnSpc>
              <a:spcBef>
                <a:spcPts val="0"/>
              </a:spcBef>
              <a:spcAft>
                <a:spcPts val="0"/>
              </a:spcAft>
              <a:buClrTx/>
              <a:buSzTx/>
              <a:buFontTx/>
              <a:buNone/>
              <a:tabLst/>
              <a:defRPr/>
            </a:pPr>
            <a:r>
              <a:rPr kumimoji="0" lang="tr-TR" sz="2400" b="1" i="0" u="none" strike="noStrike" kern="0" cap="none" spc="0" normalizeH="0" baseline="0" noProof="0">
                <a:ln>
                  <a:noFill/>
                </a:ln>
                <a:effectLst/>
                <a:uLnTx/>
                <a:uFillTx/>
                <a:latin typeface="+mn-lt"/>
                <a:ea typeface="+mn-ea"/>
                <a:cs typeface="+mn-cs"/>
              </a:rPr>
              <a:t>e) Konusu suç teşkil eden emri yapmama 	</a:t>
            </a:r>
            <a:endParaRPr kumimoji="0" lang="tr-TR" sz="2400" b="1" i="0" u="none" strike="noStrike" kern="0" cap="none" spc="0" normalizeH="0" baseline="0" noProof="0" dirty="0">
              <a:ln>
                <a:noFill/>
              </a:ln>
              <a:effectLst/>
              <a:uLnTx/>
              <a:uFillTx/>
              <a:latin typeface="+mn-lt"/>
              <a:ea typeface="+mn-ea"/>
              <a:cs typeface="+mn-cs"/>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object 3"/>
          <p:cNvSpPr txBox="1"/>
          <p:nvPr/>
        </p:nvSpPr>
        <p:spPr>
          <a:xfrm>
            <a:off x="585766" y="449248"/>
            <a:ext cx="6357982" cy="3398366"/>
          </a:xfrm>
          <a:prstGeom prst="rect">
            <a:avLst/>
          </a:prstGeom>
        </p:spPr>
        <p:txBody>
          <a:bodyPr vert="horz" wrap="square" lIns="0" tIns="12700" rIns="0" bIns="0" rtlCol="0">
            <a:spAutoFit/>
          </a:bodyPr>
          <a:lstStyle/>
          <a:p>
            <a:pPr algn="just"/>
            <a:r>
              <a:rPr lang="tr-TR" sz="2000" dirty="0"/>
              <a:t>f) Para ve değerli eşya nakli veya cenaze töreni gibi kamuya açık ya da umumi mahallerde sağlanan özel güvenlik hizmetlerinde kamu hürriyetlerinin korunması amacıyla gerektiğinde sınırlandırıcı kararlar almak, </a:t>
            </a:r>
          </a:p>
          <a:p>
            <a:pPr algn="just"/>
            <a:r>
              <a:rPr lang="tr-TR" sz="2000" dirty="0"/>
              <a:t>g) Özel güvenlik uygulamasının sona erdirilmesine ilişkin talepleri karara bağlamak, </a:t>
            </a:r>
          </a:p>
          <a:p>
            <a:pPr algn="just"/>
            <a:r>
              <a:rPr lang="tr-TR" sz="2000" dirty="0"/>
              <a:t>h) Özel güvenlik faaliyetleriyle ilgili denetim sonucunda, valinin talebi üzerine alınacak tedbirleri kararlaştırmak, </a:t>
            </a:r>
          </a:p>
          <a:p>
            <a:pPr algn="just"/>
            <a:r>
              <a:rPr lang="tr-TR" sz="2000" dirty="0"/>
              <a:t>i) Kanun ve Yönetmelikte belirtilen diğer hususlar ile </a:t>
            </a:r>
            <a:r>
              <a:rPr lang="tr-TR" sz="2000" dirty="0">
                <a:solidFill>
                  <a:srgbClr val="FF0000"/>
                </a:solidFill>
              </a:rPr>
              <a:t>vali tarafından görüşülmesi istenen konuları görüşüp karara bağlamak. </a:t>
            </a:r>
            <a:endParaRPr sz="2000">
              <a:solidFill>
                <a:srgbClr val="FF0000"/>
              </a:solidFill>
              <a:latin typeface="Arial"/>
              <a:cs typeface="Arial"/>
            </a:endParaRPr>
          </a:p>
        </p:txBody>
      </p:sp>
    </p:spTree>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Rectangle 2"/>
          <p:cNvSpPr txBox="1">
            <a:spLocks noChangeArrowheads="1"/>
          </p:cNvSpPr>
          <p:nvPr/>
        </p:nvSpPr>
        <p:spPr>
          <a:xfrm>
            <a:off x="243840" y="280106"/>
            <a:ext cx="7071360" cy="3323987"/>
          </a:xfrm>
          <a:prstGeom prst="rect">
            <a:avLst/>
          </a:prstGeom>
        </p:spPr>
        <p:txBody>
          <a:bodyPr wrap="square" lIns="0" tIns="0" rIns="0" bIns="0">
            <a:spAutoFit/>
          </a:bodyPr>
          <a:lstStyle/>
          <a:p>
            <a:pPr marL="353050" marR="0" lvl="0" indent="-353050" defTabSz="914400" eaLnBrk="1" fontAlgn="auto" latinLnBrk="0" hangingPunct="1">
              <a:lnSpc>
                <a:spcPct val="10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56.Görev,yetki ve haklar açısından Polis memuru ile Özel güvenlik görevlisi arasındaki fark hangi şıkta belirtilmiştir.</a:t>
            </a:r>
          </a:p>
          <a:p>
            <a:pPr marL="353050" marR="0" lvl="0" indent="-353050" defTabSz="914400" eaLnBrk="1" fontAlgn="auto" latinLnBrk="0" hangingPunct="1">
              <a:lnSpc>
                <a:spcPct val="100000"/>
              </a:lnSpc>
              <a:spcBef>
                <a:spcPts val="0"/>
              </a:spcBef>
              <a:spcAft>
                <a:spcPts val="0"/>
              </a:spcAft>
              <a:buClrTx/>
              <a:buSzTx/>
              <a:buFontTx/>
              <a:buNone/>
              <a:tabLst/>
              <a:defRPr/>
            </a:pPr>
            <a:endParaRPr kumimoji="0" lang="tr-TR" sz="2400" b="1" i="0" u="none" strike="noStrike" kern="0" cap="none" spc="0" normalizeH="0" baseline="0" noProof="0" dirty="0">
              <a:ln>
                <a:noFill/>
              </a:ln>
              <a:effectLst/>
              <a:uLnTx/>
              <a:uFillTx/>
              <a:latin typeface="+mn-lt"/>
              <a:ea typeface="+mn-ea"/>
              <a:cs typeface="+mn-cs"/>
            </a:endParaRPr>
          </a:p>
          <a:p>
            <a:pPr marL="353050" marR="0" lvl="0" indent="-353050" defTabSz="914400" eaLnBrk="1" fontAlgn="auto" latinLnBrk="0" hangingPunct="1">
              <a:lnSpc>
                <a:spcPct val="10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a) Üniformalı görev yapma	             </a:t>
            </a:r>
          </a:p>
          <a:p>
            <a:pPr marL="353050" marR="0" lvl="0" indent="-353050" defTabSz="914400" eaLnBrk="1" fontAlgn="auto" latinLnBrk="0" hangingPunct="1">
              <a:lnSpc>
                <a:spcPct val="10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b) Görevi ile ilgili eğitim alma                 </a:t>
            </a:r>
          </a:p>
          <a:p>
            <a:pPr marL="353050" marR="0" lvl="0" indent="-353050" defTabSz="914400" eaLnBrk="1" fontAlgn="auto" latinLnBrk="0" hangingPunct="1">
              <a:lnSpc>
                <a:spcPct val="100000"/>
              </a:lnSpc>
              <a:spcBef>
                <a:spcPts val="0"/>
              </a:spcBef>
              <a:spcAft>
                <a:spcPts val="0"/>
              </a:spcAft>
              <a:buClrTx/>
              <a:buSzTx/>
              <a:buFontTx/>
              <a:buNone/>
              <a:tabLst/>
              <a:defRPr/>
            </a:pPr>
            <a:r>
              <a:rPr kumimoji="0" lang="tr-TR" sz="2400" b="1" i="0" u="none" strike="noStrike" kern="0" cap="none" spc="0" normalizeH="0" baseline="0" noProof="0" dirty="0">
                <a:ln>
                  <a:noFill/>
                </a:ln>
                <a:solidFill>
                  <a:srgbClr val="FF0000"/>
                </a:solidFill>
                <a:effectLst/>
                <a:uLnTx/>
                <a:uFillTx/>
                <a:latin typeface="+mn-lt"/>
                <a:ea typeface="+mn-ea"/>
                <a:cs typeface="+mn-cs"/>
              </a:rPr>
              <a:t>c) Görev alanı ve yetkileri</a:t>
            </a:r>
          </a:p>
          <a:p>
            <a:pPr marL="353050" marR="0" lvl="0" indent="-353050" defTabSz="914400" eaLnBrk="1" fontAlgn="auto" latinLnBrk="0" hangingPunct="1">
              <a:lnSpc>
                <a:spcPct val="10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d) Şartlar oluştuğunda tazminat alabilme                   </a:t>
            </a:r>
          </a:p>
          <a:p>
            <a:pPr marL="353050" marR="0" lvl="0" indent="-353050" defTabSz="914400" eaLnBrk="1" fontAlgn="auto" latinLnBrk="0" hangingPunct="1">
              <a:lnSpc>
                <a:spcPct val="100000"/>
              </a:lnSpc>
              <a:spcBef>
                <a:spcPts val="0"/>
              </a:spcBef>
              <a:spcAft>
                <a:spcPts val="0"/>
              </a:spcAft>
              <a:buClrTx/>
              <a:buSzTx/>
              <a:buFontTx/>
              <a:buNone/>
              <a:tabLst/>
              <a:defRPr/>
            </a:pPr>
            <a:r>
              <a:rPr kumimoji="0" lang="tr-TR" sz="2400" b="1" i="0" u="none" strike="noStrike" kern="0" cap="none" spc="0" normalizeH="0" baseline="0" noProof="0" dirty="0">
                <a:ln>
                  <a:noFill/>
                </a:ln>
                <a:effectLst/>
                <a:uLnTx/>
                <a:uFillTx/>
                <a:latin typeface="+mn-lt"/>
                <a:ea typeface="+mn-ea"/>
                <a:cs typeface="+mn-cs"/>
              </a:rPr>
              <a:t>e) Konusu suç teşkil eden emri yapmama 	</a:t>
            </a:r>
          </a:p>
        </p:txBody>
      </p:sp>
    </p:spTree>
  </p:cSld>
  <p:clrMapOvr>
    <a:masterClrMapping/>
  </p:clrMapOvr>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1"/>
          <p:cNvSpPr txBox="1">
            <a:spLocks noChangeArrowheads="1"/>
          </p:cNvSpPr>
          <p:nvPr/>
        </p:nvSpPr>
        <p:spPr bwMode="auto">
          <a:xfrm>
            <a:off x="301652" y="448169"/>
            <a:ext cx="7213600" cy="3764618"/>
          </a:xfrm>
          <a:prstGeom prst="rect">
            <a:avLst/>
          </a:prstGeom>
          <a:noFill/>
          <a:ln w="9525">
            <a:noFill/>
            <a:miter lim="800000"/>
            <a:headEnd/>
            <a:tailEnd/>
          </a:ln>
        </p:spPr>
        <p:txBody>
          <a:bodyPr lIns="70610" tIns="35305" rIns="70610" bIns="35305">
            <a:spAutoFit/>
          </a:bodyPr>
          <a:lstStyle/>
          <a:p>
            <a:pPr eaLnBrk="1" hangingPunct="1"/>
            <a:r>
              <a:rPr lang="tr-TR" altLang="tr-TR" sz="2400" b="1" dirty="0"/>
              <a:t>57- Görevin ve işyerinin özelliği nedeniyle gerekli görülen hallerde Özel Güvenlik Görevlilerinin sivil kıyafetle  görev yapmalarına kim izin verir</a:t>
            </a:r>
          </a:p>
          <a:p>
            <a:pPr eaLnBrk="1" hangingPunct="1"/>
            <a:endParaRPr lang="tr-TR" altLang="tr-TR" sz="2400" b="1" dirty="0"/>
          </a:p>
          <a:p>
            <a:pPr eaLnBrk="1" hangingPunct="1"/>
            <a:r>
              <a:rPr lang="tr-TR" altLang="tr-TR" sz="2400" b="1" dirty="0"/>
              <a:t>A)İl Jandarma Komutanı</a:t>
            </a:r>
          </a:p>
          <a:p>
            <a:pPr eaLnBrk="1" hangingPunct="1"/>
            <a:r>
              <a:rPr lang="tr-TR" altLang="tr-TR" sz="2400" b="1" dirty="0"/>
              <a:t>B)İl Emniyet Müdürü</a:t>
            </a:r>
          </a:p>
          <a:p>
            <a:pPr eaLnBrk="1" hangingPunct="1"/>
            <a:r>
              <a:rPr lang="tr-TR" altLang="tr-TR" sz="2400" b="1" dirty="0"/>
              <a:t>C)Vali yardımcısı</a:t>
            </a:r>
          </a:p>
          <a:p>
            <a:pPr eaLnBrk="1" hangingPunct="1"/>
            <a:r>
              <a:rPr lang="tr-TR" altLang="tr-TR" sz="2400" b="1" dirty="0"/>
              <a:t>D)Özel Güvenlik Komisyonu</a:t>
            </a:r>
          </a:p>
          <a:p>
            <a:pPr eaLnBrk="1" hangingPunct="1"/>
            <a:r>
              <a:rPr lang="tr-TR" altLang="tr-TR" sz="2400" b="1" dirty="0"/>
              <a:t>E)İçişleri Bakanı</a:t>
            </a:r>
          </a:p>
          <a:p>
            <a:pPr eaLnBrk="1" hangingPunct="1"/>
            <a:endParaRPr lang="tr-TR" altLang="tr-TR" sz="2400" b="1" dirty="0"/>
          </a:p>
        </p:txBody>
      </p:sp>
    </p:spTree>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1"/>
          <p:cNvSpPr txBox="1">
            <a:spLocks noChangeArrowheads="1"/>
          </p:cNvSpPr>
          <p:nvPr/>
        </p:nvSpPr>
        <p:spPr bwMode="auto">
          <a:xfrm>
            <a:off x="301652" y="448169"/>
            <a:ext cx="7213600" cy="3764618"/>
          </a:xfrm>
          <a:prstGeom prst="rect">
            <a:avLst/>
          </a:prstGeom>
          <a:noFill/>
          <a:ln w="9525">
            <a:noFill/>
            <a:miter lim="800000"/>
            <a:headEnd/>
            <a:tailEnd/>
          </a:ln>
        </p:spPr>
        <p:txBody>
          <a:bodyPr lIns="70610" tIns="35305" rIns="70610" bIns="35305">
            <a:spAutoFit/>
          </a:bodyPr>
          <a:lstStyle/>
          <a:p>
            <a:pPr eaLnBrk="1" hangingPunct="1"/>
            <a:r>
              <a:rPr lang="tr-TR" altLang="tr-TR" sz="2400" b="1" dirty="0"/>
              <a:t>57- Görevin ve işyerinin özelliği nedeniyle gerekli görülen hallerde Özel Güvenlik Görevlilerinin sivil kıyafetle  görev yapmalarına kim izin verir</a:t>
            </a:r>
          </a:p>
          <a:p>
            <a:pPr eaLnBrk="1" hangingPunct="1"/>
            <a:endParaRPr lang="tr-TR" altLang="tr-TR" sz="2400" b="1" dirty="0"/>
          </a:p>
          <a:p>
            <a:pPr eaLnBrk="1" hangingPunct="1"/>
            <a:r>
              <a:rPr lang="tr-TR" altLang="tr-TR" sz="2400" b="1" dirty="0"/>
              <a:t>A)İl Jandarma Komutanı</a:t>
            </a:r>
          </a:p>
          <a:p>
            <a:pPr eaLnBrk="1" hangingPunct="1"/>
            <a:r>
              <a:rPr lang="tr-TR" altLang="tr-TR" sz="2400" b="1" dirty="0"/>
              <a:t>B)İl Emniyet Müdürü</a:t>
            </a:r>
          </a:p>
          <a:p>
            <a:pPr eaLnBrk="1" hangingPunct="1"/>
            <a:r>
              <a:rPr lang="tr-TR" altLang="tr-TR" sz="2400" b="1" dirty="0"/>
              <a:t>C)Vali yardımcısı</a:t>
            </a:r>
          </a:p>
          <a:p>
            <a:pPr eaLnBrk="1" hangingPunct="1"/>
            <a:r>
              <a:rPr lang="tr-TR" altLang="tr-TR" sz="2400" b="1" dirty="0">
                <a:solidFill>
                  <a:srgbClr val="FF0000"/>
                </a:solidFill>
              </a:rPr>
              <a:t>D)Özel Güvenlik Komisyonu</a:t>
            </a:r>
          </a:p>
          <a:p>
            <a:pPr eaLnBrk="1" hangingPunct="1"/>
            <a:r>
              <a:rPr lang="tr-TR" altLang="tr-TR" sz="2400" b="1" dirty="0"/>
              <a:t>E)İçişleri Bakanı</a:t>
            </a:r>
          </a:p>
          <a:p>
            <a:pPr eaLnBrk="1" hangingPunct="1"/>
            <a:endParaRPr lang="tr-TR" altLang="tr-TR" sz="2400" b="1" dirty="0"/>
          </a:p>
        </p:txBody>
      </p:sp>
    </p:spTree>
  </p:cSld>
  <p:clrMapOvr>
    <a:masterClrMapping/>
  </p:clrMapOvr>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1"/>
          <p:cNvSpPr txBox="1">
            <a:spLocks noChangeArrowheads="1"/>
          </p:cNvSpPr>
          <p:nvPr/>
        </p:nvSpPr>
        <p:spPr bwMode="auto">
          <a:xfrm>
            <a:off x="426720" y="376976"/>
            <a:ext cx="6659904" cy="3149065"/>
          </a:xfrm>
          <a:prstGeom prst="rect">
            <a:avLst/>
          </a:prstGeom>
          <a:noFill/>
          <a:ln w="9525">
            <a:noFill/>
            <a:miter lim="800000"/>
            <a:headEnd/>
            <a:tailEnd/>
          </a:ln>
        </p:spPr>
        <p:txBody>
          <a:bodyPr wrap="square" lIns="70610" tIns="35305" rIns="70610" bIns="35305">
            <a:spAutoFit/>
          </a:bodyPr>
          <a:lstStyle/>
          <a:p>
            <a:pPr eaLnBrk="1" hangingPunct="1"/>
            <a:r>
              <a:rPr lang="tr-TR" altLang="tr-TR" sz="2000" b="1" dirty="0"/>
              <a:t>58-PVSK.ya göre durdurulan ve kimliği sorulan Kişi belgesinin bulunmaması,açıklamada bulunmaktan kaçınması veya gerçeğe aykırı beyanda Bulunması Yada sair surette kimliği belirlenemeyen kişi tutularak,durumdan kim haberdar edilir.?</a:t>
            </a:r>
          </a:p>
          <a:p>
            <a:pPr eaLnBrk="1" hangingPunct="1"/>
            <a:endParaRPr lang="tr-TR" altLang="tr-TR" sz="2000" b="1" dirty="0"/>
          </a:p>
          <a:p>
            <a:pPr eaLnBrk="1" hangingPunct="1"/>
            <a:r>
              <a:rPr lang="tr-TR" altLang="tr-TR" sz="2000" b="1" dirty="0"/>
              <a:t>A)Kolluk Amiri</a:t>
            </a:r>
          </a:p>
          <a:p>
            <a:pPr eaLnBrk="1" hangingPunct="1"/>
            <a:r>
              <a:rPr lang="tr-TR" altLang="tr-TR" sz="2000" b="1" dirty="0"/>
              <a:t>B)Mülki Amir</a:t>
            </a:r>
          </a:p>
          <a:p>
            <a:pPr eaLnBrk="1" hangingPunct="1"/>
            <a:r>
              <a:rPr lang="tr-TR" altLang="tr-TR" sz="2000" b="1" dirty="0"/>
              <a:t>C)Sulh Ceza Hakimi</a:t>
            </a:r>
          </a:p>
          <a:p>
            <a:pPr eaLnBrk="1" hangingPunct="1"/>
            <a:r>
              <a:rPr lang="tr-TR" altLang="tr-TR" sz="2000" b="1" dirty="0"/>
              <a:t>D)Cumhuriyet Savcısı</a:t>
            </a:r>
          </a:p>
          <a:p>
            <a:pPr eaLnBrk="1" hangingPunct="1"/>
            <a:r>
              <a:rPr lang="tr-TR" altLang="tr-TR" sz="2000" b="1" dirty="0"/>
              <a:t>E)Adli Kolluk Amiri</a:t>
            </a:r>
          </a:p>
        </p:txBody>
      </p:sp>
    </p:spTree>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1"/>
          <p:cNvSpPr txBox="1">
            <a:spLocks noChangeArrowheads="1"/>
          </p:cNvSpPr>
          <p:nvPr/>
        </p:nvSpPr>
        <p:spPr bwMode="auto">
          <a:xfrm>
            <a:off x="426720" y="376976"/>
            <a:ext cx="6659904" cy="3149065"/>
          </a:xfrm>
          <a:prstGeom prst="rect">
            <a:avLst/>
          </a:prstGeom>
          <a:noFill/>
          <a:ln w="9525">
            <a:noFill/>
            <a:miter lim="800000"/>
            <a:headEnd/>
            <a:tailEnd/>
          </a:ln>
        </p:spPr>
        <p:txBody>
          <a:bodyPr wrap="square" lIns="70610" tIns="35305" rIns="70610" bIns="35305">
            <a:spAutoFit/>
          </a:bodyPr>
          <a:lstStyle/>
          <a:p>
            <a:pPr eaLnBrk="1" hangingPunct="1"/>
            <a:r>
              <a:rPr lang="tr-TR" altLang="tr-TR" sz="2000" b="1" dirty="0"/>
              <a:t>58-PVSK.ya göre durdurulan ve kimliği sorulan Kişi belgesinin bulunmaması,açıklamada bulunmaktan kaçınması veya gerçeğe aykırı beyanda Bulunması Yada sair surette kimliği belirlenemeyen kişi tutularak,durumdan kim haberdar edilir.?</a:t>
            </a:r>
          </a:p>
          <a:p>
            <a:pPr eaLnBrk="1" hangingPunct="1"/>
            <a:endParaRPr lang="tr-TR" altLang="tr-TR" sz="2000" b="1" dirty="0"/>
          </a:p>
          <a:p>
            <a:pPr eaLnBrk="1" hangingPunct="1"/>
            <a:r>
              <a:rPr lang="tr-TR" altLang="tr-TR" sz="2000" b="1" dirty="0"/>
              <a:t>A)Kolluk Amiri</a:t>
            </a:r>
          </a:p>
          <a:p>
            <a:pPr eaLnBrk="1" hangingPunct="1"/>
            <a:r>
              <a:rPr lang="tr-TR" altLang="tr-TR" sz="2000" b="1" dirty="0"/>
              <a:t>B)Mülki Amir</a:t>
            </a:r>
          </a:p>
          <a:p>
            <a:pPr eaLnBrk="1" hangingPunct="1"/>
            <a:r>
              <a:rPr lang="tr-TR" altLang="tr-TR" sz="2000" b="1" dirty="0"/>
              <a:t>C)Sulh Ceza Hakimi</a:t>
            </a:r>
          </a:p>
          <a:p>
            <a:pPr eaLnBrk="1" hangingPunct="1"/>
            <a:r>
              <a:rPr lang="tr-TR" altLang="tr-TR" sz="2000" b="1" dirty="0">
                <a:solidFill>
                  <a:srgbClr val="FF0000"/>
                </a:solidFill>
              </a:rPr>
              <a:t>D)Cumhuriyet Savcısı</a:t>
            </a:r>
          </a:p>
          <a:p>
            <a:pPr eaLnBrk="1" hangingPunct="1"/>
            <a:r>
              <a:rPr lang="tr-TR" altLang="tr-TR" sz="2000" b="1" dirty="0"/>
              <a:t>E)Adli Kolluk Amiri</a:t>
            </a:r>
          </a:p>
        </p:txBody>
      </p:sp>
    </p:spTree>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1"/>
          <p:cNvSpPr txBox="1">
            <a:spLocks noChangeArrowheads="1"/>
          </p:cNvSpPr>
          <p:nvPr/>
        </p:nvSpPr>
        <p:spPr bwMode="auto">
          <a:xfrm>
            <a:off x="182880" y="336127"/>
            <a:ext cx="6878289" cy="3949284"/>
          </a:xfrm>
          <a:prstGeom prst="rect">
            <a:avLst/>
          </a:prstGeom>
          <a:noFill/>
          <a:ln w="9525">
            <a:noFill/>
            <a:miter lim="800000"/>
            <a:headEnd/>
            <a:tailEnd/>
          </a:ln>
        </p:spPr>
        <p:txBody>
          <a:bodyPr wrap="none" lIns="70610" tIns="35305" rIns="70610" bIns="35305">
            <a:spAutoFit/>
          </a:bodyPr>
          <a:lstStyle/>
          <a:p>
            <a:pPr eaLnBrk="1" hangingPunct="1"/>
            <a:r>
              <a:rPr lang="tr-TR" altLang="tr-TR" sz="2800" b="1" dirty="0"/>
              <a:t>59-Aşağıdakilerden Hangisi Kişi Özgürlüğü ve </a:t>
            </a:r>
          </a:p>
          <a:p>
            <a:pPr eaLnBrk="1" hangingPunct="1"/>
            <a:r>
              <a:rPr lang="tr-TR" altLang="tr-TR" sz="2800" b="1" dirty="0"/>
              <a:t>Güvenliği Hakkının sınırlandırma şekli olarak</a:t>
            </a:r>
          </a:p>
          <a:p>
            <a:pPr eaLnBrk="1" hangingPunct="1"/>
            <a:r>
              <a:rPr lang="tr-TR" altLang="tr-TR" sz="2800" b="1" dirty="0"/>
              <a:t>görülemez.?</a:t>
            </a:r>
          </a:p>
          <a:p>
            <a:pPr eaLnBrk="1" hangingPunct="1"/>
            <a:endParaRPr lang="tr-TR" altLang="tr-TR" sz="2800" b="1" dirty="0"/>
          </a:p>
          <a:p>
            <a:pPr eaLnBrk="1" hangingPunct="1"/>
            <a:r>
              <a:rPr lang="tr-TR" altLang="tr-TR" sz="2800" b="1" dirty="0"/>
              <a:t>A)Yakalama</a:t>
            </a:r>
          </a:p>
          <a:p>
            <a:pPr eaLnBrk="1" hangingPunct="1"/>
            <a:r>
              <a:rPr lang="tr-TR" altLang="tr-TR" sz="2800" b="1" dirty="0"/>
              <a:t>B)Tutuklama</a:t>
            </a:r>
          </a:p>
          <a:p>
            <a:pPr eaLnBrk="1" hangingPunct="1"/>
            <a:r>
              <a:rPr lang="tr-TR" altLang="tr-TR" sz="2800" b="1" dirty="0"/>
              <a:t>C)Mahkumiyet</a:t>
            </a:r>
          </a:p>
          <a:p>
            <a:pPr eaLnBrk="1" hangingPunct="1"/>
            <a:r>
              <a:rPr lang="tr-TR" altLang="tr-TR" sz="2800" b="1" dirty="0"/>
              <a:t>D)Adli Kontrol</a:t>
            </a:r>
          </a:p>
          <a:p>
            <a:pPr eaLnBrk="1" hangingPunct="1"/>
            <a:r>
              <a:rPr lang="tr-TR" altLang="tr-TR" sz="2800" b="1" dirty="0"/>
              <a:t>E)Gözaltı</a:t>
            </a:r>
          </a:p>
        </p:txBody>
      </p:sp>
    </p:spTree>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1"/>
          <p:cNvSpPr txBox="1">
            <a:spLocks noChangeArrowheads="1"/>
          </p:cNvSpPr>
          <p:nvPr/>
        </p:nvSpPr>
        <p:spPr bwMode="auto">
          <a:xfrm>
            <a:off x="182880" y="336127"/>
            <a:ext cx="6878289" cy="3949284"/>
          </a:xfrm>
          <a:prstGeom prst="rect">
            <a:avLst/>
          </a:prstGeom>
          <a:noFill/>
          <a:ln w="9525">
            <a:noFill/>
            <a:miter lim="800000"/>
            <a:headEnd/>
            <a:tailEnd/>
          </a:ln>
        </p:spPr>
        <p:txBody>
          <a:bodyPr wrap="none" lIns="70610" tIns="35305" rIns="70610" bIns="35305">
            <a:spAutoFit/>
          </a:bodyPr>
          <a:lstStyle/>
          <a:p>
            <a:pPr eaLnBrk="1" hangingPunct="1"/>
            <a:r>
              <a:rPr lang="tr-TR" altLang="tr-TR" sz="2800" b="1" dirty="0"/>
              <a:t>59-Aşağıdakilerden Hangisi Kişi Özgürlüğü ve </a:t>
            </a:r>
          </a:p>
          <a:p>
            <a:pPr eaLnBrk="1" hangingPunct="1"/>
            <a:r>
              <a:rPr lang="tr-TR" altLang="tr-TR" sz="2800" b="1" dirty="0"/>
              <a:t>Güvenliği Hakkının sınırlandırma şekli olarak</a:t>
            </a:r>
          </a:p>
          <a:p>
            <a:pPr eaLnBrk="1" hangingPunct="1"/>
            <a:r>
              <a:rPr lang="tr-TR" altLang="tr-TR" sz="2800" b="1" dirty="0"/>
              <a:t>görülemez.?</a:t>
            </a:r>
          </a:p>
          <a:p>
            <a:pPr eaLnBrk="1" hangingPunct="1"/>
            <a:endParaRPr lang="tr-TR" altLang="tr-TR" sz="2800" b="1" dirty="0"/>
          </a:p>
          <a:p>
            <a:pPr eaLnBrk="1" hangingPunct="1"/>
            <a:r>
              <a:rPr lang="tr-TR" altLang="tr-TR" sz="2800" b="1" dirty="0"/>
              <a:t>A)Yakalama</a:t>
            </a:r>
          </a:p>
          <a:p>
            <a:pPr eaLnBrk="1" hangingPunct="1"/>
            <a:r>
              <a:rPr lang="tr-TR" altLang="tr-TR" sz="2800" b="1" dirty="0"/>
              <a:t>B)Tutuklama</a:t>
            </a:r>
          </a:p>
          <a:p>
            <a:pPr eaLnBrk="1" hangingPunct="1"/>
            <a:r>
              <a:rPr lang="tr-TR" altLang="tr-TR" sz="2800" b="1" dirty="0"/>
              <a:t>C)Mahkumiyet</a:t>
            </a:r>
          </a:p>
          <a:p>
            <a:pPr eaLnBrk="1" hangingPunct="1"/>
            <a:r>
              <a:rPr lang="tr-TR" altLang="tr-TR" sz="2800" b="1" dirty="0">
                <a:solidFill>
                  <a:srgbClr val="FF0000"/>
                </a:solidFill>
              </a:rPr>
              <a:t>D)Adli Kontrol</a:t>
            </a:r>
          </a:p>
          <a:p>
            <a:pPr eaLnBrk="1" hangingPunct="1"/>
            <a:r>
              <a:rPr lang="tr-TR" altLang="tr-TR" sz="2800" b="1" dirty="0"/>
              <a:t>E)Gözaltı</a:t>
            </a:r>
          </a:p>
        </p:txBody>
      </p:sp>
    </p:spTree>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1"/>
          <p:cNvSpPr txBox="1">
            <a:spLocks noChangeArrowheads="1"/>
          </p:cNvSpPr>
          <p:nvPr/>
        </p:nvSpPr>
        <p:spPr bwMode="auto">
          <a:xfrm>
            <a:off x="182880" y="448169"/>
            <a:ext cx="7010400" cy="3518397"/>
          </a:xfrm>
          <a:prstGeom prst="rect">
            <a:avLst/>
          </a:prstGeom>
          <a:noFill/>
          <a:ln w="9525">
            <a:noFill/>
            <a:miter lim="800000"/>
            <a:headEnd/>
            <a:tailEnd/>
          </a:ln>
        </p:spPr>
        <p:txBody>
          <a:bodyPr lIns="70610" tIns="35305" rIns="70610" bIns="35305">
            <a:spAutoFit/>
          </a:bodyPr>
          <a:lstStyle/>
          <a:p>
            <a:pPr eaLnBrk="1" hangingPunct="1"/>
            <a:r>
              <a:rPr lang="tr-TR" altLang="tr-TR" sz="2800" b="1" dirty="0"/>
              <a:t>60-Anayasamıza göre ‘Kişisel veriler’ Hangi Hakkın/ Özgürlüğün koruması altındadır.?</a:t>
            </a:r>
          </a:p>
          <a:p>
            <a:pPr eaLnBrk="1" hangingPunct="1"/>
            <a:endParaRPr lang="tr-TR" altLang="tr-TR" sz="2800" dirty="0"/>
          </a:p>
          <a:p>
            <a:pPr eaLnBrk="1" hangingPunct="1"/>
            <a:r>
              <a:rPr lang="tr-TR" altLang="tr-TR" sz="2800" b="1" dirty="0"/>
              <a:t>A)Haberleşme Hürriyeti</a:t>
            </a:r>
          </a:p>
          <a:p>
            <a:pPr eaLnBrk="1" hangingPunct="1"/>
            <a:r>
              <a:rPr lang="tr-TR" altLang="tr-TR" sz="2800" b="1" dirty="0"/>
              <a:t>B)Konut Dokunulmazlığı</a:t>
            </a:r>
          </a:p>
          <a:p>
            <a:pPr eaLnBrk="1" hangingPunct="1"/>
            <a:r>
              <a:rPr lang="tr-TR" altLang="tr-TR" sz="2800" b="1" dirty="0"/>
              <a:t>C)Düşünce ve Kanaat Hürriyeti</a:t>
            </a:r>
          </a:p>
          <a:p>
            <a:pPr eaLnBrk="1" hangingPunct="1"/>
            <a:r>
              <a:rPr lang="tr-TR" altLang="tr-TR" sz="2800" b="1" dirty="0"/>
              <a:t>D)Özel Hayatın Gizliliği</a:t>
            </a:r>
          </a:p>
          <a:p>
            <a:pPr eaLnBrk="1" hangingPunct="1"/>
            <a:r>
              <a:rPr lang="tr-TR" altLang="tr-TR" sz="2800" b="1" dirty="0"/>
              <a:t>E)Din ve Vicdan Hürriyeti</a:t>
            </a:r>
          </a:p>
        </p:txBody>
      </p:sp>
    </p:spTree>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1"/>
          <p:cNvSpPr txBox="1">
            <a:spLocks noChangeArrowheads="1"/>
          </p:cNvSpPr>
          <p:nvPr/>
        </p:nvSpPr>
        <p:spPr bwMode="auto">
          <a:xfrm>
            <a:off x="182880" y="448169"/>
            <a:ext cx="7010400" cy="3518397"/>
          </a:xfrm>
          <a:prstGeom prst="rect">
            <a:avLst/>
          </a:prstGeom>
          <a:noFill/>
          <a:ln w="9525">
            <a:noFill/>
            <a:miter lim="800000"/>
            <a:headEnd/>
            <a:tailEnd/>
          </a:ln>
        </p:spPr>
        <p:txBody>
          <a:bodyPr lIns="70610" tIns="35305" rIns="70610" bIns="35305">
            <a:spAutoFit/>
          </a:bodyPr>
          <a:lstStyle/>
          <a:p>
            <a:pPr eaLnBrk="1" hangingPunct="1"/>
            <a:r>
              <a:rPr lang="tr-TR" altLang="tr-TR" sz="2800" b="1" dirty="0"/>
              <a:t>60-Anayasamıza göre ‘Kişisel veriler’ Hangi Hakkın/ Özgürlüğün koruması altındadır.?</a:t>
            </a:r>
          </a:p>
          <a:p>
            <a:pPr eaLnBrk="1" hangingPunct="1"/>
            <a:endParaRPr lang="tr-TR" altLang="tr-TR" sz="2800" dirty="0"/>
          </a:p>
          <a:p>
            <a:pPr eaLnBrk="1" hangingPunct="1"/>
            <a:r>
              <a:rPr lang="tr-TR" altLang="tr-TR" sz="2800" b="1" dirty="0"/>
              <a:t>A)Haberleşme Hürriyeti</a:t>
            </a:r>
          </a:p>
          <a:p>
            <a:pPr eaLnBrk="1" hangingPunct="1"/>
            <a:r>
              <a:rPr lang="tr-TR" altLang="tr-TR" sz="2800" b="1" dirty="0"/>
              <a:t>B)Konut Dokunulmazlığı</a:t>
            </a:r>
          </a:p>
          <a:p>
            <a:pPr eaLnBrk="1" hangingPunct="1"/>
            <a:r>
              <a:rPr lang="tr-TR" altLang="tr-TR" sz="2800" b="1" dirty="0"/>
              <a:t>C)Düşünce ve Kanaat Hürriyeti</a:t>
            </a:r>
          </a:p>
          <a:p>
            <a:pPr eaLnBrk="1" hangingPunct="1"/>
            <a:r>
              <a:rPr lang="tr-TR" altLang="tr-TR" sz="2800" b="1" dirty="0">
                <a:solidFill>
                  <a:srgbClr val="FF0000"/>
                </a:solidFill>
              </a:rPr>
              <a:t>D)Özel Hayatın Gizliliği</a:t>
            </a:r>
          </a:p>
          <a:p>
            <a:pPr eaLnBrk="1" hangingPunct="1"/>
            <a:r>
              <a:rPr lang="tr-TR" altLang="tr-TR" sz="2800" b="1" dirty="0"/>
              <a:t>E)Din ve Vicdan Hürriyeti</a:t>
            </a:r>
          </a:p>
        </p:txBody>
      </p:sp>
    </p:spTree>
  </p:cSld>
  <p:clrMapOvr>
    <a:masterClrMapping/>
  </p:clrMapOvr>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4087784"/>
          </a:xfrm>
          <a:prstGeom prst="rect">
            <a:avLst/>
          </a:prstGeom>
          <a:noFill/>
          <a:ln w="9525">
            <a:noFill/>
            <a:miter lim="800000"/>
            <a:headEnd/>
            <a:tailEnd/>
          </a:ln>
        </p:spPr>
        <p:txBody>
          <a:bodyPr lIns="70610" tIns="35305" rIns="70610" bIns="35305">
            <a:spAutoFit/>
          </a:bodyPr>
          <a:lstStyle/>
          <a:p>
            <a:pPr eaLnBrk="1" hangingPunct="1"/>
            <a:r>
              <a:rPr lang="tr-TR" altLang="tr-TR" sz="2800" b="1" dirty="0"/>
              <a:t>61-Genel kolluk ile Özel Güvenlik birimleri, birçok alanda birlikte görev yapabilmektedir Aşağıdakilerden hangisi birlikte görev yapılabilecek alanlardan değildir ?</a:t>
            </a:r>
            <a:endParaRPr lang="tr-TR" altLang="tr-TR" sz="1900" b="1" dirty="0"/>
          </a:p>
          <a:p>
            <a:pPr eaLnBrk="1" hangingPunct="1"/>
            <a:endParaRPr lang="tr-TR" altLang="tr-TR" sz="1900" b="1" dirty="0"/>
          </a:p>
          <a:p>
            <a:pPr eaLnBrk="1" hangingPunct="1"/>
            <a:r>
              <a:rPr lang="tr-TR" altLang="tr-TR" sz="2600" b="1" dirty="0"/>
              <a:t>A)Sınır kapıları</a:t>
            </a:r>
          </a:p>
          <a:p>
            <a:pPr eaLnBrk="1" hangingPunct="1"/>
            <a:r>
              <a:rPr lang="tr-TR" altLang="tr-TR" sz="2600" b="1" dirty="0"/>
              <a:t>B)Suç soruşturması</a:t>
            </a:r>
          </a:p>
          <a:p>
            <a:pPr eaLnBrk="1" hangingPunct="1"/>
            <a:r>
              <a:rPr lang="tr-TR" altLang="tr-TR" sz="2600" b="1" dirty="0"/>
              <a:t>C)Spor alanları</a:t>
            </a:r>
          </a:p>
          <a:p>
            <a:pPr eaLnBrk="1" hangingPunct="1"/>
            <a:r>
              <a:rPr lang="tr-TR" altLang="tr-TR" sz="2600" b="1" dirty="0"/>
              <a:t>D)Havalimanları</a:t>
            </a:r>
          </a:p>
          <a:p>
            <a:pPr eaLnBrk="1" hangingPunct="1"/>
            <a:r>
              <a:rPr lang="tr-TR" altLang="tr-TR" sz="2600" b="1" dirty="0"/>
              <a:t>E)Otogar ve Tren Garları</a:t>
            </a: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object 2"/>
          <p:cNvSpPr txBox="1"/>
          <p:nvPr/>
        </p:nvSpPr>
        <p:spPr>
          <a:xfrm>
            <a:off x="766970" y="424185"/>
            <a:ext cx="6105339" cy="4088299"/>
          </a:xfrm>
          <a:prstGeom prst="rect">
            <a:avLst/>
          </a:prstGeom>
        </p:spPr>
        <p:txBody>
          <a:bodyPr vert="horz" wrap="square" lIns="0" tIns="12700" rIns="0" bIns="0" rtlCol="0">
            <a:spAutoFit/>
          </a:bodyPr>
          <a:lstStyle/>
          <a:p>
            <a:pPr marL="12700" algn="just">
              <a:spcBef>
                <a:spcPts val="60"/>
              </a:spcBef>
            </a:pPr>
            <a:r>
              <a:rPr sz="2400" b="1" spc="-120">
                <a:solidFill>
                  <a:srgbClr val="FF0000"/>
                </a:solidFill>
                <a:latin typeface="Arial"/>
                <a:cs typeface="Arial"/>
              </a:rPr>
              <a:t>ÜÇÜNCÜ </a:t>
            </a:r>
            <a:r>
              <a:rPr sz="2400" b="1" spc="-125">
                <a:solidFill>
                  <a:srgbClr val="FF0000"/>
                </a:solidFill>
                <a:latin typeface="Arial"/>
                <a:cs typeface="Arial"/>
              </a:rPr>
              <a:t>BÖLÜM </a:t>
            </a:r>
            <a:endParaRPr lang="tr-TR" sz="2400" b="1" spc="-125" dirty="0">
              <a:solidFill>
                <a:srgbClr val="FF0000"/>
              </a:solidFill>
              <a:latin typeface="Arial"/>
              <a:cs typeface="Arial"/>
            </a:endParaRPr>
          </a:p>
          <a:p>
            <a:pPr marL="12700" algn="just">
              <a:spcBef>
                <a:spcPts val="60"/>
              </a:spcBef>
            </a:pPr>
            <a:r>
              <a:rPr sz="2400" b="1" spc="-105">
                <a:solidFill>
                  <a:srgbClr val="FF0000"/>
                </a:solidFill>
                <a:latin typeface="Arial"/>
                <a:cs typeface="Arial"/>
              </a:rPr>
              <a:t>Madde </a:t>
            </a:r>
            <a:r>
              <a:rPr sz="2400" b="1" spc="-70" dirty="0">
                <a:solidFill>
                  <a:srgbClr val="FF0000"/>
                </a:solidFill>
                <a:latin typeface="Arial"/>
                <a:cs typeface="Arial"/>
              </a:rPr>
              <a:t>7- </a:t>
            </a:r>
            <a:r>
              <a:rPr sz="2400" b="1" spc="-110" dirty="0">
                <a:solidFill>
                  <a:srgbClr val="FF0000"/>
                </a:solidFill>
                <a:latin typeface="Arial"/>
                <a:cs typeface="Arial"/>
              </a:rPr>
              <a:t>ÖZEL GÜVENLİKLE </a:t>
            </a:r>
            <a:r>
              <a:rPr sz="2400" b="1" spc="-80" dirty="0">
                <a:solidFill>
                  <a:srgbClr val="FF0000"/>
                </a:solidFill>
                <a:latin typeface="Arial"/>
                <a:cs typeface="Arial"/>
              </a:rPr>
              <a:t>İLGİLİ </a:t>
            </a:r>
            <a:r>
              <a:rPr sz="2400" b="1" spc="-95" dirty="0">
                <a:solidFill>
                  <a:srgbClr val="FF0000"/>
                </a:solidFill>
                <a:latin typeface="Arial"/>
                <a:cs typeface="Arial"/>
              </a:rPr>
              <a:t>İZİNLERİN</a:t>
            </a:r>
            <a:r>
              <a:rPr sz="2400" b="1" spc="-180" dirty="0">
                <a:solidFill>
                  <a:srgbClr val="FF0000"/>
                </a:solidFill>
                <a:latin typeface="Arial"/>
                <a:cs typeface="Arial"/>
              </a:rPr>
              <a:t> </a:t>
            </a:r>
            <a:r>
              <a:rPr sz="2400" b="1" spc="-100" dirty="0">
                <a:solidFill>
                  <a:srgbClr val="FF0000"/>
                </a:solidFill>
                <a:latin typeface="Arial"/>
                <a:cs typeface="Arial"/>
              </a:rPr>
              <a:t>VERİLMESİ</a:t>
            </a:r>
            <a:endParaRPr sz="2400">
              <a:solidFill>
                <a:srgbClr val="FF0000"/>
              </a:solidFill>
              <a:latin typeface="Arial"/>
              <a:cs typeface="Arial"/>
            </a:endParaRPr>
          </a:p>
          <a:p>
            <a:pPr marL="12700" marR="5715" indent="449580" algn="just"/>
            <a:r>
              <a:rPr sz="2400" spc="-100" dirty="0">
                <a:latin typeface="Arial"/>
                <a:cs typeface="Arial"/>
              </a:rPr>
              <a:t>Kanun </a:t>
            </a:r>
            <a:r>
              <a:rPr sz="2400" spc="-90" dirty="0">
                <a:latin typeface="Arial"/>
                <a:cs typeface="Arial"/>
              </a:rPr>
              <a:t>kapsamında </a:t>
            </a:r>
            <a:r>
              <a:rPr sz="2400" spc="-80" dirty="0">
                <a:latin typeface="Arial"/>
                <a:cs typeface="Arial"/>
              </a:rPr>
              <a:t>özel </a:t>
            </a:r>
            <a:r>
              <a:rPr sz="2400" spc="-75" dirty="0">
                <a:latin typeface="Arial"/>
                <a:cs typeface="Arial"/>
              </a:rPr>
              <a:t>güvenlik, </a:t>
            </a:r>
            <a:r>
              <a:rPr sz="2400" spc="-60" dirty="0">
                <a:latin typeface="Arial"/>
                <a:cs typeface="Arial"/>
              </a:rPr>
              <a:t>kişiler </a:t>
            </a:r>
            <a:r>
              <a:rPr sz="2400" spc="-75" dirty="0">
                <a:latin typeface="Arial"/>
                <a:cs typeface="Arial"/>
              </a:rPr>
              <a:t>tarafından </a:t>
            </a:r>
            <a:r>
              <a:rPr sz="2400" spc="-80" dirty="0">
                <a:latin typeface="Arial"/>
                <a:cs typeface="Arial"/>
              </a:rPr>
              <a:t>özel güvenlik </a:t>
            </a:r>
            <a:r>
              <a:rPr sz="2400" spc="-70" dirty="0">
                <a:latin typeface="Arial"/>
                <a:cs typeface="Arial"/>
              </a:rPr>
              <a:t>görevlisi </a:t>
            </a:r>
            <a:r>
              <a:rPr sz="2400" spc="-80" dirty="0">
                <a:latin typeface="Arial"/>
                <a:cs typeface="Arial"/>
              </a:rPr>
              <a:t>istihdam  </a:t>
            </a:r>
            <a:r>
              <a:rPr sz="2400" spc="-75" dirty="0">
                <a:latin typeface="Arial"/>
                <a:cs typeface="Arial"/>
              </a:rPr>
              <a:t>edilerek; </a:t>
            </a:r>
            <a:r>
              <a:rPr sz="2400" spc="-90" dirty="0">
                <a:latin typeface="Arial"/>
                <a:cs typeface="Arial"/>
              </a:rPr>
              <a:t>kurum veya </a:t>
            </a:r>
            <a:r>
              <a:rPr sz="2400" spc="-80" dirty="0">
                <a:latin typeface="Arial"/>
                <a:cs typeface="Arial"/>
              </a:rPr>
              <a:t>kuruluş </a:t>
            </a:r>
            <a:r>
              <a:rPr sz="2400" spc="-85" dirty="0">
                <a:latin typeface="Arial"/>
                <a:cs typeface="Arial"/>
              </a:rPr>
              <a:t>bünyesinde </a:t>
            </a:r>
            <a:r>
              <a:rPr sz="2400" spc="-80" dirty="0">
                <a:latin typeface="Arial"/>
                <a:cs typeface="Arial"/>
              </a:rPr>
              <a:t>özel güvenlik </a:t>
            </a:r>
            <a:r>
              <a:rPr sz="2400" spc="-70" dirty="0">
                <a:latin typeface="Arial"/>
                <a:cs typeface="Arial"/>
              </a:rPr>
              <a:t>birimi </a:t>
            </a:r>
            <a:r>
              <a:rPr sz="2400" spc="-80" dirty="0">
                <a:latin typeface="Arial"/>
                <a:cs typeface="Arial"/>
              </a:rPr>
              <a:t>kurularak </a:t>
            </a:r>
            <a:r>
              <a:rPr sz="2400" spc="-90" dirty="0">
                <a:latin typeface="Arial"/>
                <a:cs typeface="Arial"/>
              </a:rPr>
              <a:t>veya </a:t>
            </a:r>
            <a:r>
              <a:rPr sz="2400" spc="-80" dirty="0">
                <a:latin typeface="Arial"/>
                <a:cs typeface="Arial"/>
              </a:rPr>
              <a:t>özel güvenlik  </a:t>
            </a:r>
            <a:r>
              <a:rPr sz="2400" spc="-75" dirty="0">
                <a:latin typeface="Arial"/>
                <a:cs typeface="Arial"/>
              </a:rPr>
              <a:t>şirketlerinden </a:t>
            </a:r>
            <a:r>
              <a:rPr sz="2400" spc="-85" dirty="0">
                <a:latin typeface="Arial"/>
                <a:cs typeface="Arial"/>
              </a:rPr>
              <a:t>hizmet </a:t>
            </a:r>
            <a:r>
              <a:rPr sz="2400" spc="-75" dirty="0">
                <a:latin typeface="Arial"/>
                <a:cs typeface="Arial"/>
              </a:rPr>
              <a:t>satın </a:t>
            </a:r>
            <a:r>
              <a:rPr sz="2400" spc="-85" dirty="0">
                <a:latin typeface="Arial"/>
                <a:cs typeface="Arial"/>
              </a:rPr>
              <a:t>alınmak </a:t>
            </a:r>
            <a:r>
              <a:rPr sz="2400" spc="-70" dirty="0">
                <a:latin typeface="Arial"/>
                <a:cs typeface="Arial"/>
              </a:rPr>
              <a:t>suretiyle sağlanabilir. </a:t>
            </a:r>
            <a:r>
              <a:rPr sz="2400" spc="-90" dirty="0">
                <a:latin typeface="Arial"/>
                <a:cs typeface="Arial"/>
              </a:rPr>
              <a:t>Özel </a:t>
            </a:r>
            <a:r>
              <a:rPr sz="2400" spc="-75" dirty="0">
                <a:latin typeface="Arial"/>
                <a:cs typeface="Arial"/>
              </a:rPr>
              <a:t>güvenlik hizmetinin </a:t>
            </a:r>
            <a:r>
              <a:rPr sz="2400" spc="-95" dirty="0">
                <a:latin typeface="Arial"/>
                <a:cs typeface="Arial"/>
              </a:rPr>
              <a:t>ne </a:t>
            </a:r>
            <a:r>
              <a:rPr sz="2400" spc="-75" dirty="0">
                <a:latin typeface="Arial"/>
                <a:cs typeface="Arial"/>
              </a:rPr>
              <a:t>şekilde  </a:t>
            </a:r>
            <a:r>
              <a:rPr sz="2400" spc="-85" dirty="0">
                <a:latin typeface="Arial"/>
                <a:cs typeface="Arial"/>
              </a:rPr>
              <a:t>sağlanacağı </a:t>
            </a:r>
            <a:r>
              <a:rPr sz="2400" spc="-60" dirty="0">
                <a:latin typeface="Arial"/>
                <a:cs typeface="Arial"/>
              </a:rPr>
              <a:t>kişi </a:t>
            </a:r>
            <a:r>
              <a:rPr sz="2400" spc="-90" dirty="0">
                <a:latin typeface="Arial"/>
                <a:cs typeface="Arial"/>
              </a:rPr>
              <a:t>veya </a:t>
            </a:r>
            <a:r>
              <a:rPr sz="2400" spc="-75" dirty="0">
                <a:latin typeface="Arial"/>
                <a:cs typeface="Arial"/>
              </a:rPr>
              <a:t>kuruluşlar tarafından</a:t>
            </a:r>
            <a:r>
              <a:rPr sz="2400" spc="65" dirty="0">
                <a:latin typeface="Arial"/>
                <a:cs typeface="Arial"/>
              </a:rPr>
              <a:t> </a:t>
            </a:r>
            <a:r>
              <a:rPr sz="2400" spc="-65">
                <a:latin typeface="Arial"/>
                <a:cs typeface="Arial"/>
              </a:rPr>
              <a:t>belirlenir.</a:t>
            </a:r>
            <a:endParaRPr sz="2400">
              <a:latin typeface="Arial"/>
              <a:cs typeface="Arial"/>
            </a:endParaRPr>
          </a:p>
        </p:txBody>
      </p:sp>
    </p:spTree>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4087784"/>
          </a:xfrm>
          <a:prstGeom prst="rect">
            <a:avLst/>
          </a:prstGeom>
          <a:noFill/>
          <a:ln w="9525">
            <a:noFill/>
            <a:miter lim="800000"/>
            <a:headEnd/>
            <a:tailEnd/>
          </a:ln>
        </p:spPr>
        <p:txBody>
          <a:bodyPr lIns="70610" tIns="35305" rIns="70610" bIns="35305">
            <a:spAutoFit/>
          </a:bodyPr>
          <a:lstStyle/>
          <a:p>
            <a:pPr eaLnBrk="1" hangingPunct="1"/>
            <a:r>
              <a:rPr lang="tr-TR" altLang="tr-TR" sz="2800" b="1" dirty="0"/>
              <a:t>61-Genel kolluk ile Özel Güvenlik birimleri, birçok alanda birlikte görev yapabilmektedir Aşağıdakilerden hangisi birlikte görev yapılabilecek alanlardan değildir ?</a:t>
            </a:r>
            <a:endParaRPr lang="tr-TR" altLang="tr-TR" sz="1900" b="1" dirty="0"/>
          </a:p>
          <a:p>
            <a:pPr eaLnBrk="1" hangingPunct="1"/>
            <a:endParaRPr lang="tr-TR" altLang="tr-TR" sz="1900" b="1" dirty="0"/>
          </a:p>
          <a:p>
            <a:pPr eaLnBrk="1" hangingPunct="1"/>
            <a:r>
              <a:rPr lang="tr-TR" altLang="tr-TR" sz="2600" b="1" dirty="0"/>
              <a:t>A)Sınır kapıları</a:t>
            </a:r>
          </a:p>
          <a:p>
            <a:pPr eaLnBrk="1" hangingPunct="1"/>
            <a:r>
              <a:rPr lang="tr-TR" altLang="tr-TR" sz="2600" b="1" dirty="0">
                <a:solidFill>
                  <a:srgbClr val="FF0000"/>
                </a:solidFill>
              </a:rPr>
              <a:t>B)Suç soruşturması</a:t>
            </a:r>
          </a:p>
          <a:p>
            <a:pPr eaLnBrk="1" hangingPunct="1"/>
            <a:r>
              <a:rPr lang="tr-TR" altLang="tr-TR" sz="2600" b="1" dirty="0"/>
              <a:t>C)Spor alanları</a:t>
            </a:r>
          </a:p>
          <a:p>
            <a:pPr eaLnBrk="1" hangingPunct="1"/>
            <a:r>
              <a:rPr lang="tr-TR" altLang="tr-TR" sz="2600" b="1" dirty="0"/>
              <a:t>D)Havalimanları</a:t>
            </a:r>
          </a:p>
          <a:p>
            <a:pPr eaLnBrk="1" hangingPunct="1"/>
            <a:r>
              <a:rPr lang="tr-TR" altLang="tr-TR" sz="2600" b="1" dirty="0"/>
              <a:t>E)Otogar ve Tren Garları</a:t>
            </a:r>
          </a:p>
        </p:txBody>
      </p:sp>
    </p:spTree>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285752" y="411548"/>
            <a:ext cx="6872310" cy="3395286"/>
          </a:xfrm>
          <a:prstGeom prst="rect">
            <a:avLst/>
          </a:prstGeom>
          <a:noFill/>
          <a:ln w="9525">
            <a:noFill/>
            <a:miter lim="800000"/>
            <a:headEnd/>
            <a:tailEnd/>
          </a:ln>
        </p:spPr>
        <p:txBody>
          <a:bodyPr wrap="square" lIns="70610" tIns="35305" rIns="70610" bIns="35305">
            <a:spAutoFit/>
          </a:bodyPr>
          <a:lstStyle/>
          <a:p>
            <a:pPr eaLnBrk="1" hangingPunct="1"/>
            <a:r>
              <a:rPr lang="tr-TR" altLang="tr-TR" sz="2400" b="1" dirty="0"/>
              <a:t>62-Özel Güvenlik görevlileri görev alanı ve süresi içerisinde hangi işte çalıştırılmalıdır?</a:t>
            </a:r>
          </a:p>
          <a:p>
            <a:pPr eaLnBrk="1" hangingPunct="1"/>
            <a:endParaRPr lang="tr-TR" altLang="tr-TR" sz="2400" b="1" dirty="0"/>
          </a:p>
          <a:p>
            <a:pPr eaLnBrk="1" hangingPunct="1"/>
            <a:endParaRPr lang="tr-TR" altLang="tr-TR" sz="2400" b="1" dirty="0"/>
          </a:p>
          <a:p>
            <a:pPr eaLnBrk="1" hangingPunct="1"/>
            <a:r>
              <a:rPr lang="tr-TR" altLang="tr-TR" sz="2400" b="1" dirty="0"/>
              <a:t>a)Bağlı bulundukları amirin vereceği her türlü işlerde</a:t>
            </a:r>
          </a:p>
          <a:p>
            <a:pPr eaLnBrk="1" hangingPunct="1"/>
            <a:r>
              <a:rPr lang="tr-TR" altLang="tr-TR" sz="2400" b="1" dirty="0"/>
              <a:t>b)Koruma ve güvenlik hizmetlerinde</a:t>
            </a:r>
          </a:p>
          <a:p>
            <a:pPr eaLnBrk="1" hangingPunct="1"/>
            <a:r>
              <a:rPr lang="tr-TR" altLang="tr-TR" sz="2400" b="1" dirty="0"/>
              <a:t>c)İşverenin vereceği her türlü işlerde</a:t>
            </a:r>
          </a:p>
          <a:p>
            <a:pPr eaLnBrk="1" hangingPunct="1"/>
            <a:r>
              <a:rPr lang="tr-TR" altLang="tr-TR" sz="2400" b="1" dirty="0"/>
              <a:t>d)İş yoğun olan birimlerde verilen işlerde</a:t>
            </a:r>
          </a:p>
          <a:p>
            <a:pPr eaLnBrk="1" hangingPunct="1"/>
            <a:r>
              <a:rPr lang="tr-TR" altLang="tr-TR" sz="2400" b="1" dirty="0"/>
              <a:t>e)Hepsi</a:t>
            </a:r>
          </a:p>
        </p:txBody>
      </p:sp>
    </p:spTree>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285752" y="411548"/>
            <a:ext cx="6872310" cy="3395286"/>
          </a:xfrm>
          <a:prstGeom prst="rect">
            <a:avLst/>
          </a:prstGeom>
          <a:noFill/>
          <a:ln w="9525">
            <a:noFill/>
            <a:miter lim="800000"/>
            <a:headEnd/>
            <a:tailEnd/>
          </a:ln>
        </p:spPr>
        <p:txBody>
          <a:bodyPr wrap="square" lIns="70610" tIns="35305" rIns="70610" bIns="35305">
            <a:spAutoFit/>
          </a:bodyPr>
          <a:lstStyle/>
          <a:p>
            <a:pPr eaLnBrk="1" hangingPunct="1"/>
            <a:r>
              <a:rPr lang="tr-TR" altLang="tr-TR" sz="2400" b="1" dirty="0"/>
              <a:t>62-Özel Güvenlik görevlileri görev alanı ve süresi içerisinde hangi işte çalıştırılmalıdır?</a:t>
            </a:r>
          </a:p>
          <a:p>
            <a:pPr eaLnBrk="1" hangingPunct="1"/>
            <a:endParaRPr lang="tr-TR" altLang="tr-TR" sz="2400" b="1" dirty="0"/>
          </a:p>
          <a:p>
            <a:pPr eaLnBrk="1" hangingPunct="1"/>
            <a:endParaRPr lang="tr-TR" altLang="tr-TR" sz="2400" b="1" dirty="0"/>
          </a:p>
          <a:p>
            <a:pPr eaLnBrk="1" hangingPunct="1"/>
            <a:r>
              <a:rPr lang="tr-TR" altLang="tr-TR" sz="2400" b="1" dirty="0"/>
              <a:t>a)Bağlı bulundukları amirin vereceği her türlü işlerde</a:t>
            </a:r>
          </a:p>
          <a:p>
            <a:pPr eaLnBrk="1" hangingPunct="1"/>
            <a:r>
              <a:rPr lang="tr-TR" altLang="tr-TR" sz="2400" b="1" dirty="0">
                <a:solidFill>
                  <a:srgbClr val="FF0000"/>
                </a:solidFill>
              </a:rPr>
              <a:t>b)Koruma ve güvenlik hizmetlerinde</a:t>
            </a:r>
          </a:p>
          <a:p>
            <a:pPr eaLnBrk="1" hangingPunct="1"/>
            <a:r>
              <a:rPr lang="tr-TR" altLang="tr-TR" sz="2400" b="1" dirty="0"/>
              <a:t>c)İşverenin vereceği her türlü işlerde</a:t>
            </a:r>
          </a:p>
          <a:p>
            <a:pPr eaLnBrk="1" hangingPunct="1"/>
            <a:r>
              <a:rPr lang="tr-TR" altLang="tr-TR" sz="2400" b="1" dirty="0"/>
              <a:t>d)İş yoğun olan birimlerde verilen işlerde</a:t>
            </a:r>
          </a:p>
          <a:p>
            <a:pPr eaLnBrk="1" hangingPunct="1"/>
            <a:r>
              <a:rPr lang="tr-TR" altLang="tr-TR" sz="2400" b="1" dirty="0"/>
              <a:t>e)Hepsi</a:t>
            </a:r>
          </a:p>
        </p:txBody>
      </p:sp>
    </p:spTree>
  </p:cSld>
  <p:clrMapOvr>
    <a:masterClrMapping/>
  </p:clrMapOvr>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397194" y="336127"/>
            <a:ext cx="6332240" cy="3518397"/>
          </a:xfrm>
          <a:prstGeom prst="rect">
            <a:avLst/>
          </a:prstGeom>
          <a:noFill/>
          <a:ln w="9525">
            <a:noFill/>
            <a:miter lim="800000"/>
            <a:headEnd/>
            <a:tailEnd/>
          </a:ln>
        </p:spPr>
        <p:txBody>
          <a:bodyPr wrap="square" lIns="70610" tIns="35305" rIns="70610" bIns="35305">
            <a:spAutoFit/>
          </a:bodyPr>
          <a:lstStyle/>
          <a:p>
            <a:pPr eaLnBrk="1" hangingPunct="1"/>
            <a:r>
              <a:rPr lang="tr-TR" altLang="tr-TR" sz="2800" b="1" dirty="0"/>
              <a:t>63-Arama talep kararında aşağıdakilerden hangisi belirtilmez?</a:t>
            </a:r>
          </a:p>
          <a:p>
            <a:pPr eaLnBrk="1" hangingPunct="1"/>
            <a:endParaRPr lang="tr-TR" altLang="tr-TR" sz="2800" b="1" dirty="0"/>
          </a:p>
          <a:p>
            <a:pPr eaLnBrk="1" hangingPunct="1"/>
            <a:r>
              <a:rPr lang="tr-TR" altLang="tr-TR" sz="2800" b="1" dirty="0"/>
              <a:t>A)Aramanın konusu</a:t>
            </a:r>
          </a:p>
          <a:p>
            <a:pPr eaLnBrk="1" hangingPunct="1"/>
            <a:r>
              <a:rPr lang="tr-TR" altLang="tr-TR" sz="2800" b="1" dirty="0"/>
              <a:t>B)Aramanın sebebi</a:t>
            </a:r>
          </a:p>
          <a:p>
            <a:pPr eaLnBrk="1" hangingPunct="1"/>
            <a:r>
              <a:rPr lang="tr-TR" altLang="tr-TR" sz="2800" b="1" dirty="0"/>
              <a:t>C)Aramanın zamanı</a:t>
            </a:r>
          </a:p>
          <a:p>
            <a:pPr eaLnBrk="1" hangingPunct="1"/>
            <a:r>
              <a:rPr lang="tr-TR" altLang="tr-TR" sz="2800" b="1" dirty="0"/>
              <a:t>D)Aramanın yapılacağı yer</a:t>
            </a:r>
          </a:p>
          <a:p>
            <a:pPr eaLnBrk="1" hangingPunct="1"/>
            <a:r>
              <a:rPr lang="tr-TR" altLang="tr-TR" sz="2800" b="1" dirty="0"/>
              <a:t>E)Aramanın şekli</a:t>
            </a:r>
          </a:p>
        </p:txBody>
      </p:sp>
    </p:spTree>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397194" y="336127"/>
            <a:ext cx="6332240" cy="3518397"/>
          </a:xfrm>
          <a:prstGeom prst="rect">
            <a:avLst/>
          </a:prstGeom>
          <a:noFill/>
          <a:ln w="9525">
            <a:noFill/>
            <a:miter lim="800000"/>
            <a:headEnd/>
            <a:tailEnd/>
          </a:ln>
        </p:spPr>
        <p:txBody>
          <a:bodyPr wrap="square" lIns="70610" tIns="35305" rIns="70610" bIns="35305">
            <a:spAutoFit/>
          </a:bodyPr>
          <a:lstStyle/>
          <a:p>
            <a:pPr eaLnBrk="1" hangingPunct="1"/>
            <a:r>
              <a:rPr lang="tr-TR" altLang="tr-TR" sz="2800" b="1" dirty="0"/>
              <a:t>63-Arama talep kararında aşağıdakilerden hangisi belirtilmez?</a:t>
            </a:r>
          </a:p>
          <a:p>
            <a:pPr eaLnBrk="1" hangingPunct="1"/>
            <a:endParaRPr lang="tr-TR" altLang="tr-TR" sz="2800" b="1" dirty="0"/>
          </a:p>
          <a:p>
            <a:pPr eaLnBrk="1" hangingPunct="1"/>
            <a:r>
              <a:rPr lang="tr-TR" altLang="tr-TR" sz="2800" b="1" dirty="0"/>
              <a:t>A)Aramanın konusu</a:t>
            </a:r>
          </a:p>
          <a:p>
            <a:pPr eaLnBrk="1" hangingPunct="1"/>
            <a:r>
              <a:rPr lang="tr-TR" altLang="tr-TR" sz="2800" b="1" dirty="0"/>
              <a:t>B)Aramanın sebebi</a:t>
            </a:r>
          </a:p>
          <a:p>
            <a:pPr eaLnBrk="1" hangingPunct="1"/>
            <a:r>
              <a:rPr lang="tr-TR" altLang="tr-TR" sz="2800" b="1" dirty="0"/>
              <a:t>C)Aramanın zamanı</a:t>
            </a:r>
          </a:p>
          <a:p>
            <a:pPr eaLnBrk="1" hangingPunct="1"/>
            <a:r>
              <a:rPr lang="tr-TR" altLang="tr-TR" sz="2800" b="1" dirty="0"/>
              <a:t>D)Aramanın yapılacağı yer</a:t>
            </a:r>
          </a:p>
          <a:p>
            <a:pPr eaLnBrk="1" hangingPunct="1"/>
            <a:r>
              <a:rPr lang="tr-TR" altLang="tr-TR" sz="2800" b="1" dirty="0">
                <a:solidFill>
                  <a:srgbClr val="FF0000"/>
                </a:solidFill>
              </a:rPr>
              <a:t>E)Aramanın şekli</a:t>
            </a:r>
          </a:p>
        </p:txBody>
      </p:sp>
    </p:spTree>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764618"/>
          </a:xfrm>
          <a:prstGeom prst="rect">
            <a:avLst/>
          </a:prstGeom>
          <a:noFill/>
          <a:ln w="9525">
            <a:noFill/>
            <a:miter lim="800000"/>
            <a:headEnd/>
            <a:tailEnd/>
          </a:ln>
        </p:spPr>
        <p:txBody>
          <a:bodyPr lIns="70610" tIns="35305" rIns="70610" bIns="35305">
            <a:spAutoFit/>
          </a:bodyPr>
          <a:lstStyle/>
          <a:p>
            <a:pPr eaLnBrk="1" hangingPunct="1"/>
            <a:r>
              <a:rPr lang="tr-TR" altLang="tr-TR" sz="2400" b="1" dirty="0"/>
              <a:t>64- PVSK’ ya göre, nüfusa  kayıtlı olmadığı için kimliği tespit edilemeyen kişiler gözaltından serbest bırakılmadan önce yapılması gereken son bir işlem nedir.?</a:t>
            </a:r>
          </a:p>
          <a:p>
            <a:pPr eaLnBrk="1" hangingPunct="1"/>
            <a:endParaRPr lang="tr-TR" altLang="tr-TR" sz="2400" b="1" dirty="0"/>
          </a:p>
          <a:p>
            <a:pPr eaLnBrk="1" hangingPunct="1"/>
            <a:r>
              <a:rPr lang="tr-TR" altLang="tr-TR" sz="2400" b="1" dirty="0"/>
              <a:t>A)Teşhis</a:t>
            </a:r>
          </a:p>
          <a:p>
            <a:pPr eaLnBrk="1" hangingPunct="1"/>
            <a:r>
              <a:rPr lang="tr-TR" altLang="tr-TR" sz="2400" b="1" dirty="0"/>
              <a:t>B)Yer gösterme</a:t>
            </a:r>
          </a:p>
          <a:p>
            <a:pPr eaLnBrk="1" hangingPunct="1"/>
            <a:r>
              <a:rPr lang="tr-TR" altLang="tr-TR" sz="2400" b="1" dirty="0"/>
              <a:t>C)Keşif yaptırma</a:t>
            </a:r>
          </a:p>
          <a:p>
            <a:pPr eaLnBrk="1" hangingPunct="1"/>
            <a:r>
              <a:rPr lang="tr-TR" altLang="tr-TR" sz="2400" b="1" dirty="0"/>
              <a:t>D)İfade alma</a:t>
            </a:r>
          </a:p>
          <a:p>
            <a:pPr eaLnBrk="1" hangingPunct="1"/>
            <a:r>
              <a:rPr lang="tr-TR" altLang="tr-TR" sz="2400" b="1" dirty="0"/>
              <a:t>E)Fotoğraf ve parmak izi alma</a:t>
            </a:r>
          </a:p>
        </p:txBody>
      </p:sp>
    </p:spTree>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764618"/>
          </a:xfrm>
          <a:prstGeom prst="rect">
            <a:avLst/>
          </a:prstGeom>
          <a:noFill/>
          <a:ln w="9525">
            <a:noFill/>
            <a:miter lim="800000"/>
            <a:headEnd/>
            <a:tailEnd/>
          </a:ln>
        </p:spPr>
        <p:txBody>
          <a:bodyPr lIns="70610" tIns="35305" rIns="70610" bIns="35305">
            <a:spAutoFit/>
          </a:bodyPr>
          <a:lstStyle/>
          <a:p>
            <a:pPr eaLnBrk="1" hangingPunct="1"/>
            <a:r>
              <a:rPr lang="tr-TR" altLang="tr-TR" sz="2400" b="1" dirty="0"/>
              <a:t>64- PVSK’ ya göre, nüfusa  kayıtlı olmadığı için kimliği tespit edilemeyen kişiler gözaltından serbest bırakılmadan önce yapılması gereken son bir işlem nedir.?</a:t>
            </a:r>
          </a:p>
          <a:p>
            <a:pPr eaLnBrk="1" hangingPunct="1"/>
            <a:endParaRPr lang="tr-TR" altLang="tr-TR" sz="2400" b="1" dirty="0"/>
          </a:p>
          <a:p>
            <a:pPr eaLnBrk="1" hangingPunct="1"/>
            <a:r>
              <a:rPr lang="tr-TR" altLang="tr-TR" sz="2400" b="1" dirty="0"/>
              <a:t>A)Teşhis</a:t>
            </a:r>
          </a:p>
          <a:p>
            <a:pPr eaLnBrk="1" hangingPunct="1"/>
            <a:r>
              <a:rPr lang="tr-TR" altLang="tr-TR" sz="2400" b="1" dirty="0"/>
              <a:t>B)Yer gösterme</a:t>
            </a:r>
          </a:p>
          <a:p>
            <a:pPr eaLnBrk="1" hangingPunct="1"/>
            <a:r>
              <a:rPr lang="tr-TR" altLang="tr-TR" sz="2400" b="1" dirty="0"/>
              <a:t>C)Keşif yaptırma</a:t>
            </a:r>
          </a:p>
          <a:p>
            <a:pPr eaLnBrk="1" hangingPunct="1"/>
            <a:r>
              <a:rPr lang="tr-TR" altLang="tr-TR" sz="2400" b="1" dirty="0"/>
              <a:t>D)İfade alma</a:t>
            </a:r>
          </a:p>
          <a:p>
            <a:pPr eaLnBrk="1" hangingPunct="1"/>
            <a:r>
              <a:rPr lang="tr-TR" altLang="tr-TR" sz="2400" b="1" dirty="0">
                <a:solidFill>
                  <a:srgbClr val="FF0000"/>
                </a:solidFill>
              </a:rPr>
              <a:t>E)Fotoğraf ve parmak izi alma</a:t>
            </a:r>
          </a:p>
        </p:txBody>
      </p:sp>
    </p:spTree>
  </p:cSld>
  <p:clrMapOvr>
    <a:masterClrMapping/>
  </p:clrMapOvr>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395286"/>
          </a:xfrm>
          <a:prstGeom prst="rect">
            <a:avLst/>
          </a:prstGeom>
          <a:noFill/>
          <a:ln w="9525">
            <a:noFill/>
            <a:miter lim="800000"/>
            <a:headEnd/>
            <a:tailEnd/>
          </a:ln>
        </p:spPr>
        <p:txBody>
          <a:bodyPr lIns="70610" tIns="35305" rIns="70610" bIns="35305">
            <a:spAutoFit/>
          </a:bodyPr>
          <a:lstStyle/>
          <a:p>
            <a:pPr eaLnBrk="1" hangingPunct="1"/>
            <a:r>
              <a:rPr lang="tr-TR" altLang="tr-TR" sz="2400" b="1" dirty="0"/>
              <a:t>65-Meşru savunma halinin var olması için aşağıdaki şartlardan  hangisi olmalıdır?</a:t>
            </a:r>
          </a:p>
          <a:p>
            <a:pPr eaLnBrk="1" hangingPunct="1"/>
            <a:endParaRPr lang="tr-TR" altLang="tr-TR" sz="2400" b="1" dirty="0"/>
          </a:p>
          <a:p>
            <a:pPr eaLnBrk="1" hangingPunct="1"/>
            <a:endParaRPr lang="tr-TR" altLang="tr-TR" sz="2400" b="1" dirty="0"/>
          </a:p>
          <a:p>
            <a:pPr eaLnBrk="1" hangingPunct="1"/>
            <a:r>
              <a:rPr lang="tr-TR" altLang="tr-TR" sz="2400" b="1" dirty="0"/>
              <a:t>a)Haksız bir saldırı</a:t>
            </a:r>
          </a:p>
          <a:p>
            <a:pPr eaLnBrk="1" hangingPunct="1"/>
            <a:r>
              <a:rPr lang="tr-TR" altLang="tr-TR" sz="2400" b="1" dirty="0"/>
              <a:t>b)Defetme zorunluluğu</a:t>
            </a:r>
          </a:p>
          <a:p>
            <a:pPr eaLnBrk="1" hangingPunct="1"/>
            <a:r>
              <a:rPr lang="tr-TR" altLang="tr-TR" sz="2400" b="1" dirty="0"/>
              <a:t>c)Tekrarlanması kesin</a:t>
            </a:r>
          </a:p>
          <a:p>
            <a:pPr eaLnBrk="1" hangingPunct="1"/>
            <a:r>
              <a:rPr lang="tr-TR" altLang="tr-TR" sz="2400" b="1" dirty="0"/>
              <a:t>d)Orantılık</a:t>
            </a:r>
          </a:p>
          <a:p>
            <a:pPr eaLnBrk="1" hangingPunct="1"/>
            <a:r>
              <a:rPr lang="tr-TR" altLang="tr-TR" sz="2400" b="1" dirty="0"/>
              <a:t>e)Hepsi</a:t>
            </a:r>
          </a:p>
        </p:txBody>
      </p:sp>
    </p:spTree>
  </p:cSld>
  <p:clrMapOvr>
    <a:masterClrMapping/>
  </p:clrMapOvr>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395286"/>
          </a:xfrm>
          <a:prstGeom prst="rect">
            <a:avLst/>
          </a:prstGeom>
          <a:noFill/>
          <a:ln w="9525">
            <a:noFill/>
            <a:miter lim="800000"/>
            <a:headEnd/>
            <a:tailEnd/>
          </a:ln>
        </p:spPr>
        <p:txBody>
          <a:bodyPr lIns="70610" tIns="35305" rIns="70610" bIns="35305">
            <a:spAutoFit/>
          </a:bodyPr>
          <a:lstStyle/>
          <a:p>
            <a:pPr eaLnBrk="1" hangingPunct="1"/>
            <a:r>
              <a:rPr lang="tr-TR" altLang="tr-TR" sz="2400" b="1" dirty="0"/>
              <a:t>65-Meşru savunma halinin var olması için aşağıdaki şartlardan  hangisi olmalıdır?</a:t>
            </a:r>
          </a:p>
          <a:p>
            <a:pPr eaLnBrk="1" hangingPunct="1"/>
            <a:endParaRPr lang="tr-TR" altLang="tr-TR" sz="2400" b="1" dirty="0"/>
          </a:p>
          <a:p>
            <a:pPr eaLnBrk="1" hangingPunct="1"/>
            <a:endParaRPr lang="tr-TR" altLang="tr-TR" sz="2400" b="1" dirty="0"/>
          </a:p>
          <a:p>
            <a:pPr eaLnBrk="1" hangingPunct="1"/>
            <a:r>
              <a:rPr lang="tr-TR" altLang="tr-TR" sz="2400" b="1" dirty="0"/>
              <a:t>a)Haksız bir saldırı</a:t>
            </a:r>
          </a:p>
          <a:p>
            <a:pPr eaLnBrk="1" hangingPunct="1"/>
            <a:r>
              <a:rPr lang="tr-TR" altLang="tr-TR" sz="2400" b="1" dirty="0"/>
              <a:t>b)Defetme zorunluluğu</a:t>
            </a:r>
          </a:p>
          <a:p>
            <a:pPr eaLnBrk="1" hangingPunct="1"/>
            <a:r>
              <a:rPr lang="tr-TR" altLang="tr-TR" sz="2400" b="1" dirty="0"/>
              <a:t>c)Tekrarlanması kesin</a:t>
            </a:r>
          </a:p>
          <a:p>
            <a:pPr eaLnBrk="1" hangingPunct="1"/>
            <a:r>
              <a:rPr lang="tr-TR" altLang="tr-TR" sz="2400" b="1" dirty="0"/>
              <a:t>d)Orantılık</a:t>
            </a:r>
          </a:p>
          <a:p>
            <a:pPr eaLnBrk="1" hangingPunct="1"/>
            <a:r>
              <a:rPr lang="tr-TR" altLang="tr-TR" sz="2400" b="1" dirty="0">
                <a:solidFill>
                  <a:srgbClr val="FF0000"/>
                </a:solidFill>
              </a:rPr>
              <a:t>e)Hepsi</a:t>
            </a:r>
          </a:p>
        </p:txBody>
      </p:sp>
    </p:spTree>
  </p:cSld>
  <p:clrMapOvr>
    <a:masterClrMapping/>
  </p:clrMapOvr>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227330" y="377810"/>
            <a:ext cx="7087870" cy="3518397"/>
          </a:xfrm>
          <a:prstGeom prst="rect">
            <a:avLst/>
          </a:prstGeom>
          <a:noFill/>
          <a:ln w="9525">
            <a:noFill/>
            <a:miter lim="800000"/>
            <a:headEnd/>
            <a:tailEnd/>
          </a:ln>
        </p:spPr>
        <p:txBody>
          <a:bodyPr lIns="70610" tIns="35305" rIns="70610" bIns="35305">
            <a:spAutoFit/>
          </a:bodyPr>
          <a:lstStyle/>
          <a:p>
            <a:pPr eaLnBrk="1" hangingPunct="1"/>
            <a:r>
              <a:rPr lang="tr-TR" altLang="tr-TR" sz="2800" b="1" dirty="0"/>
              <a:t>66-Aşağıdakilerden hangisinde mutlaka</a:t>
            </a:r>
          </a:p>
          <a:p>
            <a:pPr eaLnBrk="1" hangingPunct="1"/>
            <a:r>
              <a:rPr lang="tr-TR" altLang="tr-TR" sz="2800" b="1" dirty="0"/>
              <a:t>Özel Güvenlik Komisyonunun kararı gerekir ?</a:t>
            </a:r>
          </a:p>
          <a:p>
            <a:pPr eaLnBrk="1" hangingPunct="1"/>
            <a:endParaRPr lang="tr-TR" altLang="tr-TR" sz="2800" b="1" dirty="0"/>
          </a:p>
          <a:p>
            <a:pPr eaLnBrk="1" hangingPunct="1"/>
            <a:r>
              <a:rPr lang="tr-TR" altLang="tr-TR" sz="2800" b="1" dirty="0"/>
              <a:t>A)Sahne gösterileri </a:t>
            </a:r>
          </a:p>
          <a:p>
            <a:pPr eaLnBrk="1" hangingPunct="1"/>
            <a:r>
              <a:rPr lang="tr-TR" altLang="tr-TR" sz="2800" b="1" dirty="0"/>
              <a:t>B)Toplantı</a:t>
            </a:r>
          </a:p>
          <a:p>
            <a:pPr eaLnBrk="1" hangingPunct="1"/>
            <a:r>
              <a:rPr lang="tr-TR" altLang="tr-TR" sz="2800" b="1" dirty="0"/>
              <a:t>C)Kişi koruma </a:t>
            </a:r>
          </a:p>
          <a:p>
            <a:pPr eaLnBrk="1" hangingPunct="1"/>
            <a:r>
              <a:rPr lang="tr-TR" altLang="tr-TR" sz="2800" b="1" dirty="0"/>
              <a:t>D)Para ve Değerli eşya nakli</a:t>
            </a:r>
          </a:p>
          <a:p>
            <a:pPr eaLnBrk="1" hangingPunct="1"/>
            <a:r>
              <a:rPr lang="tr-TR" altLang="tr-TR" sz="2800" b="1" dirty="0"/>
              <a:t>E)Cenaze töreni</a:t>
            </a: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object 2"/>
          <p:cNvSpPr txBox="1"/>
          <p:nvPr/>
        </p:nvSpPr>
        <p:spPr>
          <a:xfrm>
            <a:off x="766970" y="424185"/>
            <a:ext cx="6105339" cy="4444807"/>
          </a:xfrm>
          <a:prstGeom prst="rect">
            <a:avLst/>
          </a:prstGeom>
        </p:spPr>
        <p:txBody>
          <a:bodyPr vert="horz" wrap="square" lIns="0" tIns="12700" rIns="0" bIns="0" rtlCol="0">
            <a:spAutoFit/>
          </a:bodyPr>
          <a:lstStyle/>
          <a:p>
            <a:pPr marL="12700" marR="5080" algn="just"/>
            <a:r>
              <a:rPr sz="1600" b="1" spc="-105">
                <a:solidFill>
                  <a:srgbClr val="FF0000"/>
                </a:solidFill>
                <a:latin typeface="Arial"/>
                <a:cs typeface="Arial"/>
              </a:rPr>
              <a:t>Madde </a:t>
            </a:r>
            <a:r>
              <a:rPr sz="1600" b="1" spc="-75" dirty="0">
                <a:solidFill>
                  <a:srgbClr val="FF0000"/>
                </a:solidFill>
                <a:latin typeface="Arial"/>
                <a:cs typeface="Arial"/>
              </a:rPr>
              <a:t>8- </a:t>
            </a:r>
            <a:r>
              <a:rPr sz="1600" b="1" spc="-110" dirty="0">
                <a:solidFill>
                  <a:srgbClr val="FF0000"/>
                </a:solidFill>
                <a:latin typeface="Arial"/>
                <a:cs typeface="Arial"/>
              </a:rPr>
              <a:t>ÖZEL GÜVENLİK </a:t>
            </a:r>
            <a:r>
              <a:rPr sz="1600" b="1" spc="-80" dirty="0">
                <a:solidFill>
                  <a:srgbClr val="FF0000"/>
                </a:solidFill>
                <a:latin typeface="Arial"/>
                <a:cs typeface="Arial"/>
              </a:rPr>
              <a:t>İZNİ </a:t>
            </a:r>
            <a:r>
              <a:rPr sz="1600" b="1" spc="-55" dirty="0">
                <a:solidFill>
                  <a:srgbClr val="FF0000"/>
                </a:solidFill>
                <a:latin typeface="Arial"/>
                <a:cs typeface="Arial"/>
              </a:rPr>
              <a:t>: </a:t>
            </a:r>
            <a:r>
              <a:rPr sz="1600" spc="-65" dirty="0">
                <a:latin typeface="Arial"/>
                <a:cs typeface="Arial"/>
              </a:rPr>
              <a:t>Kişi </a:t>
            </a:r>
            <a:r>
              <a:rPr sz="1600" spc="-90" dirty="0">
                <a:latin typeface="Arial"/>
                <a:cs typeface="Arial"/>
              </a:rPr>
              <a:t>ve </a:t>
            </a:r>
            <a:r>
              <a:rPr sz="1600" spc="-70" dirty="0">
                <a:latin typeface="Arial"/>
                <a:cs typeface="Arial"/>
              </a:rPr>
              <a:t>kuruluşlar, </a:t>
            </a:r>
            <a:r>
              <a:rPr sz="1600" spc="-80" dirty="0">
                <a:latin typeface="Arial"/>
                <a:cs typeface="Arial"/>
              </a:rPr>
              <a:t>özel </a:t>
            </a:r>
            <a:r>
              <a:rPr sz="1600" spc="-75" dirty="0">
                <a:latin typeface="Arial"/>
                <a:cs typeface="Arial"/>
              </a:rPr>
              <a:t>güvenlik </a:t>
            </a:r>
            <a:r>
              <a:rPr sz="1600" spc="-65" dirty="0">
                <a:latin typeface="Arial"/>
                <a:cs typeface="Arial"/>
              </a:rPr>
              <a:t>izni için valiliğe </a:t>
            </a:r>
            <a:r>
              <a:rPr sz="1600" spc="-80" dirty="0">
                <a:latin typeface="Arial"/>
                <a:cs typeface="Arial"/>
              </a:rPr>
              <a:t>yapacakları  </a:t>
            </a:r>
            <a:r>
              <a:rPr sz="1600" spc="-90" dirty="0">
                <a:latin typeface="Arial"/>
                <a:cs typeface="Arial"/>
              </a:rPr>
              <a:t>başvuruda </a:t>
            </a:r>
            <a:r>
              <a:rPr sz="1600" spc="-80" dirty="0">
                <a:latin typeface="Arial"/>
                <a:cs typeface="Arial"/>
              </a:rPr>
              <a:t>özel güvenlik </a:t>
            </a:r>
            <a:r>
              <a:rPr sz="1600" spc="-75" dirty="0">
                <a:latin typeface="Arial"/>
                <a:cs typeface="Arial"/>
              </a:rPr>
              <a:t>hizmetinin </a:t>
            </a:r>
            <a:r>
              <a:rPr sz="1600" spc="-85" dirty="0">
                <a:latin typeface="Arial"/>
                <a:cs typeface="Arial"/>
              </a:rPr>
              <a:t>konusunu, </a:t>
            </a:r>
            <a:r>
              <a:rPr sz="1600" b="1" spc="-80" dirty="0">
                <a:latin typeface="Arial"/>
                <a:cs typeface="Arial"/>
              </a:rPr>
              <a:t>özel </a:t>
            </a:r>
            <a:r>
              <a:rPr sz="1600" b="1" spc="-85" dirty="0">
                <a:latin typeface="Arial"/>
                <a:cs typeface="Arial"/>
              </a:rPr>
              <a:t>güvenlik hizmetinin </a:t>
            </a:r>
            <a:r>
              <a:rPr sz="1600" b="1" spc="-95" dirty="0">
                <a:latin typeface="Arial"/>
                <a:cs typeface="Arial"/>
              </a:rPr>
              <a:t>ne </a:t>
            </a:r>
            <a:r>
              <a:rPr sz="1600" b="1" spc="-80" dirty="0">
                <a:latin typeface="Arial"/>
                <a:cs typeface="Arial"/>
              </a:rPr>
              <a:t>şekilde </a:t>
            </a:r>
            <a:r>
              <a:rPr sz="1600" b="1" spc="-85" dirty="0">
                <a:latin typeface="Arial"/>
                <a:cs typeface="Arial"/>
              </a:rPr>
              <a:t>yerine  </a:t>
            </a:r>
            <a:r>
              <a:rPr sz="1600" b="1" spc="-75" dirty="0">
                <a:latin typeface="Arial"/>
                <a:cs typeface="Arial"/>
              </a:rPr>
              <a:t>getirileceğini, </a:t>
            </a:r>
            <a:r>
              <a:rPr sz="1600" spc="-80" dirty="0">
                <a:latin typeface="Arial"/>
                <a:cs typeface="Arial"/>
              </a:rPr>
              <a:t>hizmetin </a:t>
            </a:r>
            <a:r>
              <a:rPr sz="1600" b="1" u="sng" spc="-90" dirty="0">
                <a:uFill>
                  <a:solidFill>
                    <a:srgbClr val="000000"/>
                  </a:solidFill>
                </a:uFill>
                <a:latin typeface="Arial"/>
                <a:cs typeface="Arial"/>
              </a:rPr>
              <a:t>azami</a:t>
            </a:r>
            <a:r>
              <a:rPr sz="1600" b="1" spc="-90" dirty="0">
                <a:latin typeface="Arial"/>
                <a:cs typeface="Arial"/>
              </a:rPr>
              <a:t> </a:t>
            </a:r>
            <a:r>
              <a:rPr sz="1600" spc="-75" dirty="0">
                <a:latin typeface="Arial"/>
                <a:cs typeface="Arial"/>
              </a:rPr>
              <a:t>olarak </a:t>
            </a:r>
            <a:r>
              <a:rPr sz="1600" b="1" u="sng" spc="-95" dirty="0">
                <a:uFill>
                  <a:solidFill>
                    <a:srgbClr val="000000"/>
                  </a:solidFill>
                </a:uFill>
                <a:latin typeface="Arial"/>
                <a:cs typeface="Arial"/>
              </a:rPr>
              <a:t>kaç </a:t>
            </a:r>
            <a:r>
              <a:rPr sz="1600" b="1" u="sng" spc="-85" dirty="0">
                <a:uFill>
                  <a:solidFill>
                    <a:srgbClr val="000000"/>
                  </a:solidFill>
                </a:uFill>
                <a:latin typeface="Arial"/>
                <a:cs typeface="Arial"/>
              </a:rPr>
              <a:t>personel</a:t>
            </a:r>
            <a:r>
              <a:rPr sz="1600" b="1" spc="-85" dirty="0">
                <a:latin typeface="Arial"/>
                <a:cs typeface="Arial"/>
              </a:rPr>
              <a:t>  </a:t>
            </a:r>
            <a:r>
              <a:rPr sz="1600" spc="-65" dirty="0">
                <a:latin typeface="Arial"/>
                <a:cs typeface="Arial"/>
              </a:rPr>
              <a:t>eliyle </a:t>
            </a:r>
            <a:r>
              <a:rPr sz="1600" spc="-75" dirty="0">
                <a:latin typeface="Arial"/>
                <a:cs typeface="Arial"/>
              </a:rPr>
              <a:t>yürütüleceğini, </a:t>
            </a:r>
            <a:r>
              <a:rPr sz="1600" spc="-70" dirty="0">
                <a:latin typeface="Arial"/>
                <a:cs typeface="Arial"/>
              </a:rPr>
              <a:t>ihtiyaç </a:t>
            </a:r>
            <a:r>
              <a:rPr sz="1600" spc="-85" dirty="0">
                <a:latin typeface="Arial"/>
                <a:cs typeface="Arial"/>
              </a:rPr>
              <a:t>duyulacak  </a:t>
            </a:r>
            <a:r>
              <a:rPr sz="1600" b="1" u="sng" spc="-80" dirty="0">
                <a:uFill>
                  <a:solidFill>
                    <a:srgbClr val="000000"/>
                  </a:solidFill>
                </a:uFill>
                <a:latin typeface="Arial"/>
                <a:cs typeface="Arial"/>
              </a:rPr>
              <a:t>silah </a:t>
            </a:r>
            <a:r>
              <a:rPr sz="1600" b="1" u="sng" spc="-95" dirty="0">
                <a:uFill>
                  <a:solidFill>
                    <a:srgbClr val="000000"/>
                  </a:solidFill>
                </a:uFill>
                <a:latin typeface="Arial"/>
                <a:cs typeface="Arial"/>
              </a:rPr>
              <a:t>ve </a:t>
            </a:r>
            <a:r>
              <a:rPr sz="1600" b="1" u="sng" spc="-80" dirty="0">
                <a:uFill>
                  <a:solidFill>
                    <a:srgbClr val="000000"/>
                  </a:solidFill>
                </a:uFill>
                <a:latin typeface="Arial"/>
                <a:cs typeface="Arial"/>
              </a:rPr>
              <a:t>teçhizatın</a:t>
            </a:r>
            <a:r>
              <a:rPr sz="1600" b="1" spc="-80" dirty="0">
                <a:latin typeface="Arial"/>
                <a:cs typeface="Arial"/>
              </a:rPr>
              <a:t> </a:t>
            </a:r>
            <a:r>
              <a:rPr sz="1600" spc="-80" dirty="0">
                <a:latin typeface="Arial"/>
                <a:cs typeface="Arial"/>
              </a:rPr>
              <a:t>miktar </a:t>
            </a:r>
            <a:r>
              <a:rPr sz="1600" spc="-90" dirty="0">
                <a:latin typeface="Arial"/>
                <a:cs typeface="Arial"/>
              </a:rPr>
              <a:t>ve </a:t>
            </a:r>
            <a:r>
              <a:rPr sz="1600" spc="-60">
                <a:latin typeface="Arial"/>
                <a:cs typeface="Arial"/>
              </a:rPr>
              <a:t>niteliğini</a:t>
            </a:r>
            <a:r>
              <a:rPr sz="1600" spc="-55">
                <a:latin typeface="Arial"/>
                <a:cs typeface="Arial"/>
              </a:rPr>
              <a:t> </a:t>
            </a:r>
            <a:r>
              <a:rPr sz="1600" spc="-60">
                <a:latin typeface="Arial"/>
                <a:cs typeface="Arial"/>
              </a:rPr>
              <a:t>belirtir</a:t>
            </a:r>
            <a:r>
              <a:rPr lang="tr-TR" sz="1600" spc="-60" dirty="0">
                <a:latin typeface="Arial"/>
                <a:cs typeface="Arial"/>
              </a:rPr>
              <a:t> </a:t>
            </a:r>
            <a:r>
              <a:rPr sz="1600" spc="-65">
                <a:latin typeface="Arial"/>
                <a:cs typeface="Arial"/>
              </a:rPr>
              <a:t>Valilik </a:t>
            </a:r>
            <a:r>
              <a:rPr sz="1600" spc="-80" dirty="0">
                <a:latin typeface="Arial"/>
                <a:cs typeface="Arial"/>
              </a:rPr>
              <a:t>tarafından özel güvenlik </a:t>
            </a:r>
            <a:r>
              <a:rPr sz="1600" spc="-75" dirty="0">
                <a:latin typeface="Arial"/>
                <a:cs typeface="Arial"/>
              </a:rPr>
              <a:t>talebine </a:t>
            </a:r>
            <a:r>
              <a:rPr sz="1600" spc="-60" dirty="0">
                <a:latin typeface="Arial"/>
                <a:cs typeface="Arial"/>
              </a:rPr>
              <a:t>ilişkin   </a:t>
            </a:r>
            <a:r>
              <a:rPr sz="1600" spc="-75" dirty="0">
                <a:latin typeface="Arial"/>
                <a:cs typeface="Arial"/>
              </a:rPr>
              <a:t>gerekli </a:t>
            </a:r>
            <a:r>
              <a:rPr sz="1600" spc="-85" dirty="0">
                <a:latin typeface="Arial"/>
                <a:cs typeface="Arial"/>
              </a:rPr>
              <a:t>inceleme </a:t>
            </a:r>
            <a:r>
              <a:rPr sz="1600" spc="-75" dirty="0">
                <a:latin typeface="Arial"/>
                <a:cs typeface="Arial"/>
              </a:rPr>
              <a:t>yapıldıktan </a:t>
            </a:r>
            <a:r>
              <a:rPr sz="1600" spc="-85" dirty="0">
                <a:latin typeface="Arial"/>
                <a:cs typeface="Arial"/>
              </a:rPr>
              <a:t>sonra Komisyon, </a:t>
            </a:r>
            <a:r>
              <a:rPr sz="1600" spc="-80" dirty="0">
                <a:latin typeface="Arial"/>
                <a:cs typeface="Arial"/>
              </a:rPr>
              <a:t>özel güvenlik </a:t>
            </a:r>
            <a:r>
              <a:rPr sz="1600" spc="-70" dirty="0">
                <a:latin typeface="Arial"/>
                <a:cs typeface="Arial"/>
              </a:rPr>
              <a:t>izninin </a:t>
            </a:r>
            <a:r>
              <a:rPr sz="1600" spc="-65" dirty="0">
                <a:latin typeface="Arial"/>
                <a:cs typeface="Arial"/>
              </a:rPr>
              <a:t>verilip </a:t>
            </a:r>
            <a:r>
              <a:rPr sz="1600" spc="-80" dirty="0">
                <a:latin typeface="Arial"/>
                <a:cs typeface="Arial"/>
              </a:rPr>
              <a:t>verilmemesine, özel  </a:t>
            </a:r>
            <a:r>
              <a:rPr sz="1600" spc="-75" dirty="0">
                <a:latin typeface="Arial"/>
                <a:cs typeface="Arial"/>
              </a:rPr>
              <a:t>güvenliğin </a:t>
            </a:r>
            <a:r>
              <a:rPr sz="1600" spc="-90" dirty="0">
                <a:latin typeface="Arial"/>
                <a:cs typeface="Arial"/>
              </a:rPr>
              <a:t>sağlanmasına </a:t>
            </a:r>
            <a:r>
              <a:rPr sz="1600" spc="-60" dirty="0">
                <a:latin typeface="Arial"/>
                <a:cs typeface="Arial"/>
              </a:rPr>
              <a:t>ilişkin </a:t>
            </a:r>
            <a:r>
              <a:rPr sz="1600" spc="-95" dirty="0">
                <a:latin typeface="Arial"/>
                <a:cs typeface="Arial"/>
              </a:rPr>
              <a:t>yönteme </a:t>
            </a:r>
            <a:r>
              <a:rPr sz="1600" spc="-90" dirty="0">
                <a:latin typeface="Arial"/>
                <a:cs typeface="Arial"/>
              </a:rPr>
              <a:t>ve </a:t>
            </a:r>
            <a:r>
              <a:rPr sz="1600" spc="-80" dirty="0">
                <a:latin typeface="Arial"/>
                <a:cs typeface="Arial"/>
              </a:rPr>
              <a:t>özel güvenlik </a:t>
            </a:r>
            <a:r>
              <a:rPr sz="1600" spc="-75" dirty="0">
                <a:latin typeface="Arial"/>
                <a:cs typeface="Arial"/>
              </a:rPr>
              <a:t>hizmetini yerine </a:t>
            </a:r>
            <a:r>
              <a:rPr sz="1600" spc="-80" dirty="0">
                <a:latin typeface="Arial"/>
                <a:cs typeface="Arial"/>
              </a:rPr>
              <a:t>getirecek </a:t>
            </a:r>
            <a:r>
              <a:rPr sz="1600" b="1" u="sng" spc="-90" dirty="0">
                <a:uFill>
                  <a:solidFill>
                    <a:srgbClr val="000000"/>
                  </a:solidFill>
                </a:uFill>
                <a:latin typeface="Arial"/>
                <a:cs typeface="Arial"/>
              </a:rPr>
              <a:t>azam</a:t>
            </a:r>
            <a:r>
              <a:rPr sz="1600" spc="-90" dirty="0">
                <a:latin typeface="Arial"/>
                <a:cs typeface="Arial"/>
              </a:rPr>
              <a:t>i  </a:t>
            </a:r>
            <a:r>
              <a:rPr sz="1600" b="1" u="sng" spc="-85" dirty="0">
                <a:uFill>
                  <a:solidFill>
                    <a:srgbClr val="000000"/>
                  </a:solidFill>
                </a:uFill>
                <a:latin typeface="Arial"/>
                <a:cs typeface="Arial"/>
              </a:rPr>
              <a:t>personel </a:t>
            </a:r>
            <a:r>
              <a:rPr sz="1600" spc="-75" dirty="0">
                <a:latin typeface="Arial"/>
                <a:cs typeface="Arial"/>
              </a:rPr>
              <a:t>sayısına, </a:t>
            </a:r>
            <a:r>
              <a:rPr sz="1600" spc="-95" dirty="0">
                <a:latin typeface="Arial"/>
                <a:cs typeface="Arial"/>
              </a:rPr>
              <a:t>bu </a:t>
            </a:r>
            <a:r>
              <a:rPr sz="1600" spc="-90" dirty="0">
                <a:latin typeface="Arial"/>
                <a:cs typeface="Arial"/>
              </a:rPr>
              <a:t>amaçla </a:t>
            </a:r>
            <a:r>
              <a:rPr sz="1600" b="1" spc="-90" dirty="0">
                <a:latin typeface="Arial"/>
                <a:cs typeface="Arial"/>
              </a:rPr>
              <a:t>bulundurulacak </a:t>
            </a:r>
            <a:r>
              <a:rPr sz="1600" b="1" spc="-95" dirty="0">
                <a:latin typeface="Arial"/>
                <a:cs typeface="Arial"/>
              </a:rPr>
              <a:t>veya </a:t>
            </a:r>
            <a:r>
              <a:rPr sz="1600" b="1" spc="-85" dirty="0">
                <a:latin typeface="Arial"/>
                <a:cs typeface="Arial"/>
              </a:rPr>
              <a:t>taşınacak </a:t>
            </a:r>
            <a:r>
              <a:rPr sz="1600" b="1" spc="-75" dirty="0">
                <a:latin typeface="Arial"/>
                <a:cs typeface="Arial"/>
              </a:rPr>
              <a:t>silahların </a:t>
            </a:r>
            <a:r>
              <a:rPr sz="1600" b="1" spc="-95" dirty="0">
                <a:latin typeface="Arial"/>
                <a:cs typeface="Arial"/>
              </a:rPr>
              <a:t>azami </a:t>
            </a:r>
            <a:r>
              <a:rPr sz="1600" b="1" spc="-85" dirty="0">
                <a:latin typeface="Arial"/>
                <a:cs typeface="Arial"/>
              </a:rPr>
              <a:t>sayısına  karar </a:t>
            </a:r>
            <a:r>
              <a:rPr sz="1600" b="1" spc="80" dirty="0">
                <a:latin typeface="Arial"/>
                <a:cs typeface="Arial"/>
              </a:rPr>
              <a:t> </a:t>
            </a:r>
            <a:r>
              <a:rPr sz="1600" b="1" spc="-70" dirty="0">
                <a:latin typeface="Arial"/>
                <a:cs typeface="Arial"/>
              </a:rPr>
              <a:t>verir.   </a:t>
            </a:r>
            <a:r>
              <a:rPr sz="1600" spc="-90" dirty="0">
                <a:latin typeface="Arial"/>
                <a:cs typeface="Arial"/>
              </a:rPr>
              <a:t>Özel   </a:t>
            </a:r>
            <a:r>
              <a:rPr sz="1600" spc="-80" dirty="0">
                <a:latin typeface="Arial"/>
                <a:cs typeface="Arial"/>
              </a:rPr>
              <a:t>güvenlik   </a:t>
            </a:r>
            <a:r>
              <a:rPr sz="1600" spc="-65" dirty="0">
                <a:latin typeface="Arial"/>
                <a:cs typeface="Arial"/>
              </a:rPr>
              <a:t>izni  </a:t>
            </a:r>
            <a:r>
              <a:rPr sz="1600" spc="-70" dirty="0">
                <a:latin typeface="Arial"/>
                <a:cs typeface="Arial"/>
              </a:rPr>
              <a:t>verilen  </a:t>
            </a:r>
            <a:r>
              <a:rPr sz="1600" spc="-95" dirty="0">
                <a:latin typeface="Arial"/>
                <a:cs typeface="Arial"/>
              </a:rPr>
              <a:t>kurum   </a:t>
            </a:r>
            <a:r>
              <a:rPr sz="1600" spc="-90" dirty="0">
                <a:latin typeface="Arial"/>
                <a:cs typeface="Arial"/>
              </a:rPr>
              <a:t>veya   </a:t>
            </a:r>
            <a:r>
              <a:rPr sz="1600" spc="-80" dirty="0">
                <a:latin typeface="Arial"/>
                <a:cs typeface="Arial"/>
              </a:rPr>
              <a:t>kuruluşun   </a:t>
            </a:r>
            <a:r>
              <a:rPr sz="1600" spc="-70" dirty="0">
                <a:latin typeface="Arial"/>
                <a:cs typeface="Arial"/>
              </a:rPr>
              <a:t>talebi   </a:t>
            </a:r>
            <a:r>
              <a:rPr sz="1600" spc="-85" dirty="0">
                <a:latin typeface="Arial"/>
                <a:cs typeface="Arial"/>
              </a:rPr>
              <a:t>olması   </a:t>
            </a:r>
            <a:r>
              <a:rPr sz="1600" spc="-75" dirty="0">
                <a:latin typeface="Arial"/>
                <a:cs typeface="Arial"/>
              </a:rPr>
              <a:t>halinde</a:t>
            </a:r>
            <a:r>
              <a:rPr sz="1600" spc="-75">
                <a:latin typeface="Arial"/>
                <a:cs typeface="Arial"/>
              </a:rPr>
              <a:t>;</a:t>
            </a:r>
            <a:r>
              <a:rPr sz="1600" spc="-45">
                <a:latin typeface="Arial"/>
                <a:cs typeface="Arial"/>
              </a:rPr>
              <a:t> </a:t>
            </a:r>
            <a:r>
              <a:rPr sz="1600" spc="-80">
                <a:latin typeface="Arial"/>
                <a:cs typeface="Arial"/>
              </a:rPr>
              <a:t>özel</a:t>
            </a:r>
            <a:r>
              <a:rPr lang="tr-TR" sz="1600" spc="-80" dirty="0">
                <a:latin typeface="Arial"/>
                <a:cs typeface="Arial"/>
              </a:rPr>
              <a:t> </a:t>
            </a:r>
            <a:r>
              <a:rPr sz="1600" spc="-80">
                <a:latin typeface="Arial"/>
                <a:cs typeface="Arial"/>
              </a:rPr>
              <a:t>güvenlik </a:t>
            </a:r>
            <a:r>
              <a:rPr sz="1600" spc="-70" dirty="0">
                <a:latin typeface="Arial"/>
                <a:cs typeface="Arial"/>
              </a:rPr>
              <a:t>görevlilerinin </a:t>
            </a:r>
            <a:r>
              <a:rPr sz="1600" spc="-65" dirty="0">
                <a:latin typeface="Arial"/>
                <a:cs typeface="Arial"/>
              </a:rPr>
              <a:t>izin </a:t>
            </a:r>
            <a:r>
              <a:rPr sz="1600" spc="-90" dirty="0">
                <a:latin typeface="Arial"/>
                <a:cs typeface="Arial"/>
              </a:rPr>
              <a:t>veya </a:t>
            </a:r>
            <a:r>
              <a:rPr sz="1600" spc="-65" dirty="0">
                <a:latin typeface="Arial"/>
                <a:cs typeface="Arial"/>
              </a:rPr>
              <a:t>istirahat gibi </a:t>
            </a:r>
            <a:r>
              <a:rPr sz="1600" spc="-85" dirty="0">
                <a:latin typeface="Arial"/>
                <a:cs typeface="Arial"/>
              </a:rPr>
              <a:t>durumlarda </a:t>
            </a:r>
            <a:r>
              <a:rPr sz="1600" spc="-75" dirty="0">
                <a:latin typeface="Arial"/>
                <a:cs typeface="Arial"/>
              </a:rPr>
              <a:t>yerine </a:t>
            </a:r>
            <a:r>
              <a:rPr sz="1600" spc="-70" dirty="0">
                <a:latin typeface="Arial"/>
                <a:cs typeface="Arial"/>
              </a:rPr>
              <a:t>geçici </a:t>
            </a:r>
            <a:r>
              <a:rPr sz="1600" spc="-85" dirty="0">
                <a:latin typeface="Arial"/>
                <a:cs typeface="Arial"/>
              </a:rPr>
              <a:t>personel  </a:t>
            </a:r>
            <a:r>
              <a:rPr sz="1600" spc="-75" dirty="0">
                <a:latin typeface="Arial"/>
                <a:cs typeface="Arial"/>
              </a:rPr>
              <a:t>görevlendirilebilmesi, </a:t>
            </a:r>
            <a:r>
              <a:rPr sz="1600" spc="-80" dirty="0">
                <a:latin typeface="Arial"/>
                <a:cs typeface="Arial"/>
              </a:rPr>
              <a:t>hizmette </a:t>
            </a:r>
            <a:r>
              <a:rPr sz="1600" spc="-95" dirty="0">
                <a:latin typeface="Arial"/>
                <a:cs typeface="Arial"/>
              </a:rPr>
              <a:t>aksama </a:t>
            </a:r>
            <a:r>
              <a:rPr sz="1600" spc="-90" dirty="0">
                <a:latin typeface="Arial"/>
                <a:cs typeface="Arial"/>
              </a:rPr>
              <a:t>veya </a:t>
            </a:r>
            <a:r>
              <a:rPr sz="1600" spc="-75" dirty="0">
                <a:latin typeface="Arial"/>
                <a:cs typeface="Arial"/>
              </a:rPr>
              <a:t>zafiyete </a:t>
            </a:r>
            <a:r>
              <a:rPr sz="1600" spc="-80" dirty="0">
                <a:latin typeface="Arial"/>
                <a:cs typeface="Arial"/>
              </a:rPr>
              <a:t>düşülmesinin </a:t>
            </a:r>
            <a:r>
              <a:rPr sz="1600" spc="-95" dirty="0">
                <a:latin typeface="Arial"/>
                <a:cs typeface="Arial"/>
              </a:rPr>
              <a:t>önüne </a:t>
            </a:r>
            <a:r>
              <a:rPr sz="1600" spc="-75" dirty="0">
                <a:latin typeface="Arial"/>
                <a:cs typeface="Arial"/>
              </a:rPr>
              <a:t>geçilebilmesini </a:t>
            </a:r>
            <a:r>
              <a:rPr sz="1600" spc="-85" dirty="0">
                <a:latin typeface="Arial"/>
                <a:cs typeface="Arial"/>
              </a:rPr>
              <a:t>temin  </a:t>
            </a:r>
            <a:r>
              <a:rPr sz="1600" spc="-95" dirty="0">
                <a:latin typeface="Arial"/>
                <a:cs typeface="Arial"/>
              </a:rPr>
              <a:t>etmek   </a:t>
            </a:r>
            <a:r>
              <a:rPr sz="1600" spc="-90" dirty="0">
                <a:latin typeface="Arial"/>
                <a:cs typeface="Arial"/>
              </a:rPr>
              <a:t>ve   </a:t>
            </a:r>
            <a:r>
              <a:rPr sz="1600" spc="-70" dirty="0">
                <a:latin typeface="Arial"/>
                <a:cs typeface="Arial"/>
              </a:rPr>
              <a:t>geçici   </a:t>
            </a:r>
            <a:r>
              <a:rPr sz="1600" spc="-80" dirty="0">
                <a:latin typeface="Arial"/>
                <a:cs typeface="Arial"/>
              </a:rPr>
              <a:t>özel   güvenlik   </a:t>
            </a:r>
            <a:r>
              <a:rPr sz="1600" spc="-75" dirty="0">
                <a:latin typeface="Arial"/>
                <a:cs typeface="Arial"/>
              </a:rPr>
              <a:t>hizmetleri   </a:t>
            </a:r>
            <a:r>
              <a:rPr sz="1600" spc="-95" dirty="0">
                <a:latin typeface="Arial"/>
                <a:cs typeface="Arial"/>
              </a:rPr>
              <a:t>de   </a:t>
            </a:r>
            <a:r>
              <a:rPr sz="1600" spc="-70" dirty="0">
                <a:latin typeface="Arial"/>
                <a:cs typeface="Arial"/>
              </a:rPr>
              <a:t>dahil   </a:t>
            </a:r>
            <a:r>
              <a:rPr sz="1600" spc="-90" dirty="0">
                <a:latin typeface="Arial"/>
                <a:cs typeface="Arial"/>
              </a:rPr>
              <a:t>olmak   </a:t>
            </a:r>
            <a:r>
              <a:rPr sz="1600" spc="-85" dirty="0">
                <a:latin typeface="Arial"/>
                <a:cs typeface="Arial"/>
              </a:rPr>
              <a:t>üzere </a:t>
            </a:r>
            <a:r>
              <a:rPr sz="1600" spc="80" dirty="0">
                <a:latin typeface="Arial"/>
                <a:cs typeface="Arial"/>
              </a:rPr>
              <a:t> </a:t>
            </a:r>
            <a:r>
              <a:rPr sz="1600" spc="-70" dirty="0">
                <a:latin typeface="Arial"/>
                <a:cs typeface="Arial"/>
              </a:rPr>
              <a:t>ihtiyaç   </a:t>
            </a:r>
            <a:r>
              <a:rPr sz="1600" spc="-85">
                <a:latin typeface="Arial"/>
                <a:cs typeface="Arial"/>
              </a:rPr>
              <a:t>duyulan</a:t>
            </a:r>
            <a:r>
              <a:rPr sz="1600" spc="35">
                <a:latin typeface="Arial"/>
                <a:cs typeface="Arial"/>
              </a:rPr>
              <a:t> </a:t>
            </a:r>
            <a:r>
              <a:rPr sz="1600" spc="-80">
                <a:latin typeface="Arial"/>
                <a:cs typeface="Arial"/>
              </a:rPr>
              <a:t>yerlerde</a:t>
            </a:r>
            <a:r>
              <a:rPr lang="tr-TR" sz="1600" spc="-80" dirty="0">
                <a:latin typeface="Arial"/>
                <a:cs typeface="Arial"/>
              </a:rPr>
              <a:t> </a:t>
            </a:r>
            <a:r>
              <a:rPr lang="tr-TR" sz="1600" spc="-85" dirty="0">
                <a:latin typeface="Arial"/>
                <a:cs typeface="Arial"/>
              </a:rPr>
              <a:t>görevlendirmek </a:t>
            </a:r>
            <a:r>
              <a:rPr lang="tr-TR" sz="1600" spc="-80" dirty="0">
                <a:latin typeface="Arial"/>
                <a:cs typeface="Arial"/>
              </a:rPr>
              <a:t>amacıyla, </a:t>
            </a:r>
            <a:r>
              <a:rPr lang="tr-TR" sz="1600" spc="-95" dirty="0">
                <a:latin typeface="Arial"/>
                <a:cs typeface="Arial"/>
              </a:rPr>
              <a:t>Komisyonca </a:t>
            </a:r>
            <a:r>
              <a:rPr lang="tr-TR" sz="1600" spc="-40" dirty="0">
                <a:latin typeface="Arial"/>
                <a:cs typeface="Arial"/>
              </a:rPr>
              <a:t>il </a:t>
            </a:r>
            <a:r>
              <a:rPr lang="tr-TR" sz="1600" spc="-80" dirty="0">
                <a:latin typeface="Arial"/>
                <a:cs typeface="Arial"/>
              </a:rPr>
              <a:t>genelinde </a:t>
            </a:r>
            <a:r>
              <a:rPr lang="tr-TR" sz="1600" spc="-70" dirty="0">
                <a:latin typeface="Arial"/>
                <a:cs typeface="Arial"/>
              </a:rPr>
              <a:t>verilen </a:t>
            </a:r>
            <a:r>
              <a:rPr lang="tr-TR" sz="1600" spc="-75" dirty="0">
                <a:latin typeface="Arial"/>
                <a:cs typeface="Arial"/>
              </a:rPr>
              <a:t>özel </a:t>
            </a:r>
            <a:r>
              <a:rPr lang="tr-TR" sz="1600" spc="-80" dirty="0">
                <a:latin typeface="Arial"/>
                <a:cs typeface="Arial"/>
              </a:rPr>
              <a:t>güvenlik </a:t>
            </a:r>
            <a:r>
              <a:rPr lang="tr-TR" sz="1600" spc="-70" dirty="0">
                <a:latin typeface="Arial"/>
                <a:cs typeface="Arial"/>
              </a:rPr>
              <a:t>görevlisi  </a:t>
            </a:r>
            <a:r>
              <a:rPr lang="tr-TR" sz="1600" spc="-90" dirty="0">
                <a:latin typeface="Arial"/>
                <a:cs typeface="Arial"/>
              </a:rPr>
              <a:t>kadrosunun</a:t>
            </a:r>
            <a:r>
              <a:rPr lang="tr-TR" sz="1600" spc="-40" dirty="0">
                <a:latin typeface="Arial"/>
                <a:cs typeface="Arial"/>
              </a:rPr>
              <a:t> </a:t>
            </a:r>
            <a:r>
              <a:rPr lang="tr-TR" sz="1600" spc="-95" dirty="0">
                <a:latin typeface="Arial"/>
                <a:cs typeface="Arial"/>
              </a:rPr>
              <a:t>%10’unu</a:t>
            </a:r>
            <a:r>
              <a:rPr lang="tr-TR" sz="1600" spc="-45" dirty="0">
                <a:latin typeface="Arial"/>
                <a:cs typeface="Arial"/>
              </a:rPr>
              <a:t> </a:t>
            </a:r>
            <a:r>
              <a:rPr lang="tr-TR" sz="1600" spc="-95" dirty="0">
                <a:latin typeface="Arial"/>
                <a:cs typeface="Arial"/>
              </a:rPr>
              <a:t>aşmayacak</a:t>
            </a:r>
            <a:r>
              <a:rPr lang="tr-TR" sz="1600" spc="-45" dirty="0">
                <a:latin typeface="Arial"/>
                <a:cs typeface="Arial"/>
              </a:rPr>
              <a:t> </a:t>
            </a:r>
            <a:r>
              <a:rPr lang="tr-TR" sz="1600" spc="-75" dirty="0">
                <a:latin typeface="Arial"/>
                <a:cs typeface="Arial"/>
              </a:rPr>
              <a:t>şekilde</a:t>
            </a:r>
            <a:r>
              <a:rPr lang="tr-TR" sz="1600" spc="-45" dirty="0">
                <a:latin typeface="Arial"/>
                <a:cs typeface="Arial"/>
              </a:rPr>
              <a:t> </a:t>
            </a:r>
            <a:r>
              <a:rPr lang="tr-TR" sz="1600" spc="-85" dirty="0">
                <a:latin typeface="Arial"/>
                <a:cs typeface="Arial"/>
              </a:rPr>
              <a:t>personel</a:t>
            </a:r>
            <a:r>
              <a:rPr lang="tr-TR" sz="1600" spc="-40" dirty="0">
                <a:latin typeface="Arial"/>
                <a:cs typeface="Arial"/>
              </a:rPr>
              <a:t> </a:t>
            </a:r>
            <a:r>
              <a:rPr lang="tr-TR" sz="1600" spc="-80" dirty="0">
                <a:latin typeface="Arial"/>
                <a:cs typeface="Arial"/>
              </a:rPr>
              <a:t>istihdam</a:t>
            </a:r>
            <a:r>
              <a:rPr lang="tr-TR" sz="1600" spc="-55" dirty="0">
                <a:latin typeface="Arial"/>
                <a:cs typeface="Arial"/>
              </a:rPr>
              <a:t> </a:t>
            </a:r>
            <a:r>
              <a:rPr lang="tr-TR" sz="1600" spc="-95" dirty="0">
                <a:latin typeface="Arial"/>
                <a:cs typeface="Arial"/>
              </a:rPr>
              <a:t>etme</a:t>
            </a:r>
            <a:r>
              <a:rPr lang="tr-TR" sz="1600" spc="-45" dirty="0">
                <a:latin typeface="Arial"/>
                <a:cs typeface="Arial"/>
              </a:rPr>
              <a:t> </a:t>
            </a:r>
            <a:r>
              <a:rPr lang="tr-TR" sz="1600" spc="-65" dirty="0">
                <a:latin typeface="Arial"/>
                <a:cs typeface="Arial"/>
              </a:rPr>
              <a:t>izni</a:t>
            </a:r>
            <a:r>
              <a:rPr lang="tr-TR" sz="1600" spc="-45" dirty="0">
                <a:latin typeface="Arial"/>
                <a:cs typeface="Arial"/>
              </a:rPr>
              <a:t> </a:t>
            </a:r>
            <a:r>
              <a:rPr lang="tr-TR" sz="1600" spc="-60" dirty="0">
                <a:latin typeface="Arial"/>
                <a:cs typeface="Arial"/>
              </a:rPr>
              <a:t>verilebilir.</a:t>
            </a:r>
            <a:endParaRPr lang="tr-TR" sz="1600" dirty="0">
              <a:latin typeface="Arial"/>
              <a:cs typeface="Arial"/>
            </a:endParaRPr>
          </a:p>
          <a:p>
            <a:pPr marL="12700" marR="5080" algn="just"/>
            <a:endParaRPr sz="1600">
              <a:latin typeface="Arial"/>
              <a:cs typeface="Arial"/>
            </a:endParaRPr>
          </a:p>
        </p:txBody>
      </p:sp>
    </p:spTree>
  </p:cSld>
  <p:clrMapOvr>
    <a:masterClrMapping/>
  </p:clrMapOvr>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227330" y="377810"/>
            <a:ext cx="7087870" cy="3518397"/>
          </a:xfrm>
          <a:prstGeom prst="rect">
            <a:avLst/>
          </a:prstGeom>
          <a:noFill/>
          <a:ln w="9525">
            <a:noFill/>
            <a:miter lim="800000"/>
            <a:headEnd/>
            <a:tailEnd/>
          </a:ln>
        </p:spPr>
        <p:txBody>
          <a:bodyPr lIns="70610" tIns="35305" rIns="70610" bIns="35305">
            <a:spAutoFit/>
          </a:bodyPr>
          <a:lstStyle/>
          <a:p>
            <a:pPr eaLnBrk="1" hangingPunct="1"/>
            <a:r>
              <a:rPr lang="tr-TR" altLang="tr-TR" sz="2800" b="1" dirty="0"/>
              <a:t>66-Aşağıdakilerden hangisinde mutlaka</a:t>
            </a:r>
          </a:p>
          <a:p>
            <a:pPr eaLnBrk="1" hangingPunct="1"/>
            <a:r>
              <a:rPr lang="tr-TR" altLang="tr-TR" sz="2800" b="1" dirty="0"/>
              <a:t>Özel Güvenlik Komisyonunun kararı gerekir ?</a:t>
            </a:r>
          </a:p>
          <a:p>
            <a:pPr eaLnBrk="1" hangingPunct="1"/>
            <a:endParaRPr lang="tr-TR" altLang="tr-TR" sz="2800" b="1" dirty="0"/>
          </a:p>
          <a:p>
            <a:pPr eaLnBrk="1" hangingPunct="1"/>
            <a:r>
              <a:rPr lang="tr-TR" altLang="tr-TR" sz="2800" b="1" dirty="0"/>
              <a:t>A)Sahne gösterileri </a:t>
            </a:r>
          </a:p>
          <a:p>
            <a:pPr eaLnBrk="1" hangingPunct="1"/>
            <a:r>
              <a:rPr lang="tr-TR" altLang="tr-TR" sz="2800" b="1" dirty="0"/>
              <a:t>B)Toplantı</a:t>
            </a:r>
          </a:p>
          <a:p>
            <a:pPr eaLnBrk="1" hangingPunct="1"/>
            <a:r>
              <a:rPr lang="tr-TR" altLang="tr-TR" sz="2800" b="1" dirty="0">
                <a:solidFill>
                  <a:srgbClr val="FF0000"/>
                </a:solidFill>
              </a:rPr>
              <a:t>C)Kişi koruma </a:t>
            </a:r>
          </a:p>
          <a:p>
            <a:pPr eaLnBrk="1" hangingPunct="1"/>
            <a:r>
              <a:rPr lang="tr-TR" altLang="tr-TR" sz="2800" b="1" dirty="0"/>
              <a:t>D)Para ve Değerli eşya nakli</a:t>
            </a:r>
          </a:p>
          <a:p>
            <a:pPr eaLnBrk="1" hangingPunct="1"/>
            <a:r>
              <a:rPr lang="tr-TR" altLang="tr-TR" sz="2800" b="1" dirty="0"/>
              <a:t>E)Cenaze töreni</a:t>
            </a:r>
          </a:p>
        </p:txBody>
      </p:sp>
    </p:spTree>
  </p:cSld>
  <p:clrMapOvr>
    <a:masterClrMapping/>
  </p:clrMapOvr>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41630" y="336127"/>
            <a:ext cx="7087870" cy="3518397"/>
          </a:xfrm>
          <a:prstGeom prst="rect">
            <a:avLst/>
          </a:prstGeom>
          <a:noFill/>
          <a:ln w="9525">
            <a:noFill/>
            <a:miter lim="800000"/>
            <a:headEnd/>
            <a:tailEnd/>
          </a:ln>
        </p:spPr>
        <p:txBody>
          <a:bodyPr lIns="70610" tIns="35305" rIns="70610" bIns="35305">
            <a:spAutoFit/>
          </a:bodyPr>
          <a:lstStyle/>
          <a:p>
            <a:pPr eaLnBrk="1" hangingPunct="1"/>
            <a:r>
              <a:rPr lang="tr-TR" altLang="tr-TR" sz="2800" b="1" dirty="0"/>
              <a:t>67-Aşağıdakilerden hangisi Özel Güvenliğin görev alanlarından birisi değildir?</a:t>
            </a:r>
          </a:p>
          <a:p>
            <a:pPr eaLnBrk="1" hangingPunct="1"/>
            <a:endParaRPr lang="tr-TR" altLang="tr-TR" sz="2800" b="1" dirty="0"/>
          </a:p>
          <a:p>
            <a:pPr eaLnBrk="1" hangingPunct="1"/>
            <a:r>
              <a:rPr lang="tr-TR" altLang="tr-TR" sz="2800" b="1" dirty="0"/>
              <a:t>A)Endüstri güvenliği</a:t>
            </a:r>
          </a:p>
          <a:p>
            <a:pPr eaLnBrk="1" hangingPunct="1"/>
            <a:r>
              <a:rPr lang="tr-TR" altLang="tr-TR" sz="2800" b="1" dirty="0"/>
              <a:t>B)Eğitim kurumları güvenliği</a:t>
            </a:r>
          </a:p>
          <a:p>
            <a:pPr eaLnBrk="1" hangingPunct="1"/>
            <a:r>
              <a:rPr lang="tr-TR" altLang="tr-TR" sz="2800" b="1" dirty="0"/>
              <a:t>C)Enerji güvenliği</a:t>
            </a:r>
          </a:p>
          <a:p>
            <a:pPr eaLnBrk="1" hangingPunct="1"/>
            <a:r>
              <a:rPr lang="tr-TR" altLang="tr-TR" sz="2800" b="1" dirty="0"/>
              <a:t>D)Yol güvenliği</a:t>
            </a:r>
          </a:p>
          <a:p>
            <a:pPr eaLnBrk="1" hangingPunct="1"/>
            <a:r>
              <a:rPr lang="tr-TR" altLang="tr-TR" sz="2800" b="1" dirty="0"/>
              <a:t>E)Hastane güvenliği</a:t>
            </a:r>
          </a:p>
        </p:txBody>
      </p:sp>
    </p:spTree>
  </p:cSld>
  <p:clrMapOvr>
    <a:masterClrMapping/>
  </p:clrMapOvr>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41630" y="336127"/>
            <a:ext cx="7087870" cy="3518397"/>
          </a:xfrm>
          <a:prstGeom prst="rect">
            <a:avLst/>
          </a:prstGeom>
          <a:noFill/>
          <a:ln w="9525">
            <a:noFill/>
            <a:miter lim="800000"/>
            <a:headEnd/>
            <a:tailEnd/>
          </a:ln>
        </p:spPr>
        <p:txBody>
          <a:bodyPr lIns="70610" tIns="35305" rIns="70610" bIns="35305">
            <a:spAutoFit/>
          </a:bodyPr>
          <a:lstStyle/>
          <a:p>
            <a:pPr eaLnBrk="1" hangingPunct="1"/>
            <a:r>
              <a:rPr lang="tr-TR" altLang="tr-TR" sz="2800" b="1" dirty="0"/>
              <a:t>67-Aşağıdakilerden hangisi Özel Güvenliğin görev alanlarından birisi değildir?</a:t>
            </a:r>
          </a:p>
          <a:p>
            <a:pPr eaLnBrk="1" hangingPunct="1"/>
            <a:endParaRPr lang="tr-TR" altLang="tr-TR" sz="2800" b="1" dirty="0"/>
          </a:p>
          <a:p>
            <a:pPr eaLnBrk="1" hangingPunct="1"/>
            <a:r>
              <a:rPr lang="tr-TR" altLang="tr-TR" sz="2800" b="1" dirty="0"/>
              <a:t>A)Endüstri güvenliği</a:t>
            </a:r>
          </a:p>
          <a:p>
            <a:pPr eaLnBrk="1" hangingPunct="1"/>
            <a:r>
              <a:rPr lang="tr-TR" altLang="tr-TR" sz="2800" b="1" dirty="0"/>
              <a:t>B)Eğitim kurumları güvenliği</a:t>
            </a:r>
          </a:p>
          <a:p>
            <a:pPr eaLnBrk="1" hangingPunct="1"/>
            <a:r>
              <a:rPr lang="tr-TR" altLang="tr-TR" sz="2800" b="1" dirty="0"/>
              <a:t>C)Enerji güvenliği</a:t>
            </a:r>
          </a:p>
          <a:p>
            <a:pPr eaLnBrk="1" hangingPunct="1"/>
            <a:r>
              <a:rPr lang="tr-TR" altLang="tr-TR" sz="2800" b="1" dirty="0">
                <a:solidFill>
                  <a:srgbClr val="FF0000"/>
                </a:solidFill>
              </a:rPr>
              <a:t>D)Yol güvenliği</a:t>
            </a:r>
          </a:p>
          <a:p>
            <a:pPr eaLnBrk="1" hangingPunct="1"/>
            <a:r>
              <a:rPr lang="tr-TR" altLang="tr-TR" sz="2800" b="1" dirty="0"/>
              <a:t>E)Hastane güvenliği</a:t>
            </a:r>
          </a:p>
        </p:txBody>
      </p:sp>
    </p:spTree>
  </p:cSld>
  <p:clrMapOvr>
    <a:masterClrMapping/>
  </p:clrMapOvr>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28271" y="346631"/>
            <a:ext cx="7087870" cy="3518397"/>
          </a:xfrm>
          <a:prstGeom prst="rect">
            <a:avLst/>
          </a:prstGeom>
          <a:noFill/>
          <a:ln w="9525">
            <a:noFill/>
            <a:miter lim="800000"/>
            <a:headEnd/>
            <a:tailEnd/>
          </a:ln>
        </p:spPr>
        <p:txBody>
          <a:bodyPr lIns="70610" tIns="35305" rIns="70610" bIns="35305">
            <a:spAutoFit/>
          </a:bodyPr>
          <a:lstStyle/>
          <a:p>
            <a:pPr eaLnBrk="1" hangingPunct="1"/>
            <a:r>
              <a:rPr lang="tr-TR" altLang="tr-TR" sz="2800" b="1" dirty="0"/>
              <a:t>68-Alarm izleme merkezi kurma ve işletme için</a:t>
            </a:r>
          </a:p>
          <a:p>
            <a:pPr eaLnBrk="1" hangingPunct="1"/>
            <a:r>
              <a:rPr lang="tr-TR" altLang="tr-TR" sz="2800" b="1" dirty="0"/>
              <a:t>      yeterlilik belgesi hangi makamdan  verilir?</a:t>
            </a:r>
          </a:p>
          <a:p>
            <a:pPr eaLnBrk="1" hangingPunct="1"/>
            <a:endParaRPr lang="tr-TR" altLang="tr-TR" sz="2800" b="1" dirty="0"/>
          </a:p>
          <a:p>
            <a:pPr eaLnBrk="1" hangingPunct="1"/>
            <a:r>
              <a:rPr lang="tr-TR" altLang="tr-TR" sz="2800" b="1" dirty="0"/>
              <a:t>A)İçişleri bakanlığınca</a:t>
            </a:r>
          </a:p>
          <a:p>
            <a:pPr eaLnBrk="1" hangingPunct="1"/>
            <a:r>
              <a:rPr lang="tr-TR" altLang="tr-TR" sz="2800" b="1" dirty="0"/>
              <a:t>B)İçişleri Bakanlığı Müsteşarlığınca </a:t>
            </a:r>
          </a:p>
          <a:p>
            <a:pPr eaLnBrk="1" hangingPunct="1"/>
            <a:r>
              <a:rPr lang="tr-TR" altLang="tr-TR" sz="2800" b="1" dirty="0"/>
              <a:t>C)Emniyet  Genel Müdürlüğünce</a:t>
            </a:r>
          </a:p>
          <a:p>
            <a:pPr eaLnBrk="1" hangingPunct="1"/>
            <a:r>
              <a:rPr lang="tr-TR" altLang="tr-TR" sz="2800" b="1" dirty="0"/>
              <a:t>D)Valiliklerce</a:t>
            </a:r>
          </a:p>
          <a:p>
            <a:pPr eaLnBrk="1" hangingPunct="1"/>
            <a:r>
              <a:rPr lang="tr-TR" altLang="tr-TR" sz="2800" b="1" dirty="0"/>
              <a:t>E)Kaymakamlıklarca</a:t>
            </a:r>
          </a:p>
        </p:txBody>
      </p:sp>
    </p:spTree>
  </p:cSld>
  <p:clrMapOvr>
    <a:masterClrMapping/>
  </p:clrMapOvr>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28271" y="346631"/>
            <a:ext cx="7087870" cy="3518397"/>
          </a:xfrm>
          <a:prstGeom prst="rect">
            <a:avLst/>
          </a:prstGeom>
          <a:noFill/>
          <a:ln w="9525">
            <a:noFill/>
            <a:miter lim="800000"/>
            <a:headEnd/>
            <a:tailEnd/>
          </a:ln>
        </p:spPr>
        <p:txBody>
          <a:bodyPr lIns="70610" tIns="35305" rIns="70610" bIns="35305">
            <a:spAutoFit/>
          </a:bodyPr>
          <a:lstStyle/>
          <a:p>
            <a:pPr eaLnBrk="1" hangingPunct="1"/>
            <a:r>
              <a:rPr lang="tr-TR" altLang="tr-TR" sz="2800" b="1" dirty="0"/>
              <a:t>68-Alarm izleme merkezi kurma ve işletme için</a:t>
            </a:r>
          </a:p>
          <a:p>
            <a:pPr eaLnBrk="1" hangingPunct="1"/>
            <a:r>
              <a:rPr lang="tr-TR" altLang="tr-TR" sz="2800" b="1" dirty="0"/>
              <a:t>      yeterlilik belgesi hangi makamdan  verilir?</a:t>
            </a:r>
          </a:p>
          <a:p>
            <a:pPr eaLnBrk="1" hangingPunct="1"/>
            <a:endParaRPr lang="tr-TR" altLang="tr-TR" sz="2800" b="1" dirty="0"/>
          </a:p>
          <a:p>
            <a:pPr eaLnBrk="1" hangingPunct="1"/>
            <a:r>
              <a:rPr lang="tr-TR" altLang="tr-TR" sz="2800" b="1" dirty="0"/>
              <a:t>A)İçişleri bakanlığınca</a:t>
            </a:r>
          </a:p>
          <a:p>
            <a:pPr eaLnBrk="1" hangingPunct="1"/>
            <a:r>
              <a:rPr lang="tr-TR" altLang="tr-TR" sz="2800" b="1" dirty="0"/>
              <a:t>B)İçişleri Bakanlığı Müsteşarlığınca </a:t>
            </a:r>
          </a:p>
          <a:p>
            <a:pPr eaLnBrk="1" hangingPunct="1"/>
            <a:r>
              <a:rPr lang="tr-TR" altLang="tr-TR" sz="2800" b="1" dirty="0"/>
              <a:t>C)Emniyet  Genel Müdürlüğünce</a:t>
            </a:r>
          </a:p>
          <a:p>
            <a:pPr eaLnBrk="1" hangingPunct="1"/>
            <a:r>
              <a:rPr lang="tr-TR" altLang="tr-TR" sz="2800" b="1" dirty="0">
                <a:solidFill>
                  <a:srgbClr val="FF0000"/>
                </a:solidFill>
              </a:rPr>
              <a:t>D)Valiliklerce</a:t>
            </a:r>
          </a:p>
          <a:p>
            <a:pPr eaLnBrk="1" hangingPunct="1"/>
            <a:r>
              <a:rPr lang="tr-TR" altLang="tr-TR" sz="2800" b="1" dirty="0"/>
              <a:t>E)Kaymakamlıklarca</a:t>
            </a:r>
          </a:p>
        </p:txBody>
      </p:sp>
    </p:spTree>
  </p:cSld>
  <p:clrMapOvr>
    <a:masterClrMapping/>
  </p:clrMapOvr>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687674"/>
          </a:xfrm>
          <a:prstGeom prst="rect">
            <a:avLst/>
          </a:prstGeom>
          <a:noFill/>
          <a:ln w="9525">
            <a:noFill/>
            <a:miter lim="800000"/>
            <a:headEnd/>
            <a:tailEnd/>
          </a:ln>
        </p:spPr>
        <p:txBody>
          <a:bodyPr lIns="70610" tIns="35305" rIns="70610" bIns="35305">
            <a:spAutoFit/>
          </a:bodyPr>
          <a:lstStyle/>
          <a:p>
            <a:pPr eaLnBrk="1" hangingPunct="1"/>
            <a:r>
              <a:rPr lang="tr-TR" altLang="tr-TR" sz="2500" b="1" dirty="0"/>
              <a:t>69-Özel bir Şirkette ÖGG olarak çalışan Osman, 4857 sayılı İş Kanununa göre fazla mesai ücreti işleyebilmesi için bir haftada kaç saati aşan çalışma yapmalıdır?</a:t>
            </a:r>
          </a:p>
          <a:p>
            <a:pPr eaLnBrk="1" hangingPunct="1"/>
            <a:endParaRPr lang="tr-TR" altLang="tr-TR" sz="2500" b="1" dirty="0"/>
          </a:p>
          <a:p>
            <a:pPr eaLnBrk="1" hangingPunct="1"/>
            <a:r>
              <a:rPr lang="tr-TR" altLang="tr-TR" sz="2200" b="1" dirty="0"/>
              <a:t>A)35 saati aşan</a:t>
            </a:r>
          </a:p>
          <a:p>
            <a:pPr eaLnBrk="1" hangingPunct="1"/>
            <a:r>
              <a:rPr lang="tr-TR" altLang="tr-TR" sz="2200" b="1" dirty="0"/>
              <a:t>B)40 saati aşan</a:t>
            </a:r>
          </a:p>
          <a:p>
            <a:pPr eaLnBrk="1" hangingPunct="1"/>
            <a:r>
              <a:rPr lang="tr-TR" altLang="tr-TR" sz="2200" b="1" dirty="0"/>
              <a:t>C)48 saati aşan</a:t>
            </a:r>
          </a:p>
          <a:p>
            <a:pPr eaLnBrk="1" hangingPunct="1"/>
            <a:r>
              <a:rPr lang="tr-TR" altLang="tr-TR" sz="2200" b="1" dirty="0"/>
              <a:t>D)45 saati aşan</a:t>
            </a:r>
          </a:p>
          <a:p>
            <a:pPr eaLnBrk="1" hangingPunct="1"/>
            <a:r>
              <a:rPr lang="tr-TR" altLang="tr-TR" sz="2200" b="1" dirty="0"/>
              <a:t>E)50 saati aşan</a:t>
            </a:r>
          </a:p>
        </p:txBody>
      </p:sp>
    </p:spTree>
  </p:cSld>
  <p:clrMapOvr>
    <a:masterClrMapping/>
  </p:clrMapOvr>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687674"/>
          </a:xfrm>
          <a:prstGeom prst="rect">
            <a:avLst/>
          </a:prstGeom>
          <a:noFill/>
          <a:ln w="9525">
            <a:noFill/>
            <a:miter lim="800000"/>
            <a:headEnd/>
            <a:tailEnd/>
          </a:ln>
        </p:spPr>
        <p:txBody>
          <a:bodyPr lIns="70610" tIns="35305" rIns="70610" bIns="35305">
            <a:spAutoFit/>
          </a:bodyPr>
          <a:lstStyle/>
          <a:p>
            <a:pPr eaLnBrk="1" hangingPunct="1"/>
            <a:r>
              <a:rPr lang="tr-TR" altLang="tr-TR" sz="2500" b="1" dirty="0"/>
              <a:t>69-Özel bir Şirkette ÖGG olarak çalışan Osman, 4857 sayılı İş Kanununa göre fazla mesai ücreti işleyebilmesi için bir haftada kaç saati aşan çalışma yapmalıdır?</a:t>
            </a:r>
          </a:p>
          <a:p>
            <a:pPr eaLnBrk="1" hangingPunct="1"/>
            <a:endParaRPr lang="tr-TR" altLang="tr-TR" sz="2500" b="1" dirty="0"/>
          </a:p>
          <a:p>
            <a:pPr eaLnBrk="1" hangingPunct="1"/>
            <a:r>
              <a:rPr lang="tr-TR" altLang="tr-TR" sz="2200" b="1" dirty="0"/>
              <a:t>A)35 saati aşan</a:t>
            </a:r>
          </a:p>
          <a:p>
            <a:pPr eaLnBrk="1" hangingPunct="1"/>
            <a:r>
              <a:rPr lang="tr-TR" altLang="tr-TR" sz="2200" b="1" dirty="0"/>
              <a:t>B)40 saati aşan</a:t>
            </a:r>
          </a:p>
          <a:p>
            <a:pPr eaLnBrk="1" hangingPunct="1"/>
            <a:r>
              <a:rPr lang="tr-TR" altLang="tr-TR" sz="2200" b="1" dirty="0"/>
              <a:t>C)48 saati aşan</a:t>
            </a:r>
          </a:p>
          <a:p>
            <a:pPr eaLnBrk="1" hangingPunct="1"/>
            <a:r>
              <a:rPr lang="tr-TR" altLang="tr-TR" sz="2200" b="1" dirty="0">
                <a:solidFill>
                  <a:srgbClr val="FF0000"/>
                </a:solidFill>
              </a:rPr>
              <a:t>D)45 saati aşan</a:t>
            </a:r>
          </a:p>
          <a:p>
            <a:pPr eaLnBrk="1" hangingPunct="1"/>
            <a:r>
              <a:rPr lang="tr-TR" altLang="tr-TR" sz="2200" b="1" dirty="0"/>
              <a:t>E)50 saati aşan</a:t>
            </a:r>
          </a:p>
        </p:txBody>
      </p:sp>
    </p:spTree>
  </p:cSld>
  <p:clrMapOvr>
    <a:masterClrMapping/>
  </p:clrMapOvr>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42876" y="336127"/>
            <a:ext cx="6800872" cy="3949284"/>
          </a:xfrm>
          <a:prstGeom prst="rect">
            <a:avLst/>
          </a:prstGeom>
          <a:noFill/>
          <a:ln w="9525">
            <a:noFill/>
            <a:miter lim="800000"/>
            <a:headEnd/>
            <a:tailEnd/>
          </a:ln>
        </p:spPr>
        <p:txBody>
          <a:bodyPr wrap="square" lIns="70610" tIns="35305" rIns="70610" bIns="35305">
            <a:spAutoFit/>
          </a:bodyPr>
          <a:lstStyle/>
          <a:p>
            <a:pPr eaLnBrk="1" hangingPunct="1"/>
            <a:r>
              <a:rPr lang="tr-TR" altLang="tr-TR" sz="2800" b="1" dirty="0"/>
              <a:t>70-Aşağıdakilerden hangisi Genel kolluk ile Özel Kolluk arasındaki benzerliklerden değildir?</a:t>
            </a:r>
          </a:p>
          <a:p>
            <a:pPr eaLnBrk="1" hangingPunct="1"/>
            <a:endParaRPr lang="tr-TR" altLang="tr-TR" sz="2800" b="1" dirty="0"/>
          </a:p>
          <a:p>
            <a:pPr eaLnBrk="1" hangingPunct="1"/>
            <a:r>
              <a:rPr lang="tr-TR" altLang="tr-TR" sz="2800" b="1" dirty="0"/>
              <a:t>A)Suçları önleme</a:t>
            </a:r>
          </a:p>
          <a:p>
            <a:pPr eaLnBrk="1" hangingPunct="1"/>
            <a:r>
              <a:rPr lang="tr-TR" altLang="tr-TR" sz="2800" b="1" dirty="0"/>
              <a:t>B)Görev alanları</a:t>
            </a:r>
          </a:p>
          <a:p>
            <a:pPr eaLnBrk="1" hangingPunct="1"/>
            <a:r>
              <a:rPr lang="tr-TR" altLang="tr-TR" sz="2800" b="1" dirty="0"/>
              <a:t>C)Suçluları yakalama</a:t>
            </a:r>
          </a:p>
          <a:p>
            <a:pPr eaLnBrk="1" hangingPunct="1"/>
            <a:r>
              <a:rPr lang="tr-TR" altLang="tr-TR" sz="2800" b="1" dirty="0"/>
              <a:t>D)Arma takmaları</a:t>
            </a:r>
          </a:p>
          <a:p>
            <a:pPr eaLnBrk="1" hangingPunct="1"/>
            <a:r>
              <a:rPr lang="tr-TR" altLang="tr-TR" sz="2800" b="1" dirty="0"/>
              <a:t>E)Üniforma giymeleri</a:t>
            </a:r>
          </a:p>
        </p:txBody>
      </p:sp>
    </p:spTree>
  </p:cSld>
  <p:clrMapOvr>
    <a:masterClrMapping/>
  </p:clrMapOvr>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42876" y="336127"/>
            <a:ext cx="6800872" cy="3949284"/>
          </a:xfrm>
          <a:prstGeom prst="rect">
            <a:avLst/>
          </a:prstGeom>
          <a:noFill/>
          <a:ln w="9525">
            <a:noFill/>
            <a:miter lim="800000"/>
            <a:headEnd/>
            <a:tailEnd/>
          </a:ln>
        </p:spPr>
        <p:txBody>
          <a:bodyPr wrap="square" lIns="70610" tIns="35305" rIns="70610" bIns="35305">
            <a:spAutoFit/>
          </a:bodyPr>
          <a:lstStyle/>
          <a:p>
            <a:pPr eaLnBrk="1" hangingPunct="1"/>
            <a:r>
              <a:rPr lang="tr-TR" altLang="tr-TR" sz="2800" b="1" dirty="0"/>
              <a:t>70-Aşağıdakilerden hangisi Genel kolluk ile Özel Kolluk arasındaki benzerliklerden değildir?</a:t>
            </a:r>
          </a:p>
          <a:p>
            <a:pPr eaLnBrk="1" hangingPunct="1"/>
            <a:endParaRPr lang="tr-TR" altLang="tr-TR" sz="2800" b="1" dirty="0"/>
          </a:p>
          <a:p>
            <a:pPr eaLnBrk="1" hangingPunct="1"/>
            <a:r>
              <a:rPr lang="tr-TR" altLang="tr-TR" sz="2800" b="1" dirty="0"/>
              <a:t>A)Suçları önleme</a:t>
            </a:r>
          </a:p>
          <a:p>
            <a:pPr eaLnBrk="1" hangingPunct="1"/>
            <a:r>
              <a:rPr lang="tr-TR" altLang="tr-TR" sz="2800" b="1" dirty="0">
                <a:solidFill>
                  <a:srgbClr val="FF0000"/>
                </a:solidFill>
              </a:rPr>
              <a:t>B)Görev alanları</a:t>
            </a:r>
          </a:p>
          <a:p>
            <a:pPr eaLnBrk="1" hangingPunct="1"/>
            <a:r>
              <a:rPr lang="tr-TR" altLang="tr-TR" sz="2800" b="1" dirty="0"/>
              <a:t>C)Suçluları yakalama</a:t>
            </a:r>
          </a:p>
          <a:p>
            <a:pPr eaLnBrk="1" hangingPunct="1"/>
            <a:r>
              <a:rPr lang="tr-TR" altLang="tr-TR" sz="2800" b="1" dirty="0"/>
              <a:t>D)Arma takmaları</a:t>
            </a:r>
          </a:p>
          <a:p>
            <a:pPr eaLnBrk="1" hangingPunct="1"/>
            <a:r>
              <a:rPr lang="tr-TR" altLang="tr-TR" sz="2800" b="1" dirty="0"/>
              <a:t>E)Üniforma giymeleri</a:t>
            </a:r>
          </a:p>
        </p:txBody>
      </p:sp>
    </p:spTree>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244502" y="336126"/>
            <a:ext cx="7056436" cy="3949284"/>
          </a:xfrm>
          <a:prstGeom prst="rect">
            <a:avLst/>
          </a:prstGeom>
          <a:noFill/>
          <a:ln w="9525">
            <a:noFill/>
            <a:miter lim="800000"/>
            <a:headEnd/>
            <a:tailEnd/>
          </a:ln>
        </p:spPr>
        <p:txBody>
          <a:bodyPr wrap="square" lIns="70610" tIns="35305" rIns="70610" bIns="35305">
            <a:spAutoFit/>
          </a:bodyPr>
          <a:lstStyle/>
          <a:p>
            <a:pPr eaLnBrk="1" hangingPunct="1"/>
            <a:r>
              <a:rPr lang="tr-TR" altLang="tr-TR" sz="2800" b="1" dirty="0"/>
              <a:t>71-Meşru savunma hakkının doğabilmesi için saldırının hangi hakka yönelmiş olması gerekir?</a:t>
            </a:r>
          </a:p>
          <a:p>
            <a:pPr eaLnBrk="1" hangingPunct="1"/>
            <a:endParaRPr lang="tr-TR" altLang="tr-TR" sz="2800" b="1" dirty="0"/>
          </a:p>
          <a:p>
            <a:pPr eaLnBrk="1" hangingPunct="1"/>
            <a:r>
              <a:rPr lang="tr-TR" altLang="tr-TR" sz="2800" b="1" dirty="0"/>
              <a:t>a)Yaşama hakkı</a:t>
            </a:r>
          </a:p>
          <a:p>
            <a:pPr eaLnBrk="1" hangingPunct="1"/>
            <a:r>
              <a:rPr lang="tr-TR" altLang="tr-TR" sz="2800" b="1" dirty="0"/>
              <a:t>b)Mülkiyet hakkı</a:t>
            </a:r>
          </a:p>
          <a:p>
            <a:pPr eaLnBrk="1" hangingPunct="1"/>
            <a:r>
              <a:rPr lang="tr-TR" altLang="tr-TR" sz="2800" b="1" dirty="0"/>
              <a:t>c)Yaşama hakkı veya Mülkiyet hakkı</a:t>
            </a:r>
          </a:p>
          <a:p>
            <a:pPr eaLnBrk="1" hangingPunct="1"/>
            <a:r>
              <a:rPr lang="tr-TR" altLang="tr-TR" sz="2800" b="1" dirty="0"/>
              <a:t>d)Herhangi bir hakka </a:t>
            </a:r>
          </a:p>
          <a:p>
            <a:pPr eaLnBrk="1" hangingPunct="1"/>
            <a:r>
              <a:rPr lang="tr-TR" altLang="tr-TR" sz="2800" b="1" dirty="0"/>
              <a:t>e)Temel bir hakka</a:t>
            </a: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object 2"/>
          <p:cNvSpPr txBox="1"/>
          <p:nvPr/>
        </p:nvSpPr>
        <p:spPr>
          <a:xfrm>
            <a:off x="766971" y="424185"/>
            <a:ext cx="5785826" cy="4317849"/>
          </a:xfrm>
          <a:prstGeom prst="rect">
            <a:avLst/>
          </a:prstGeom>
        </p:spPr>
        <p:txBody>
          <a:bodyPr vert="horz" wrap="square" lIns="0" tIns="12700" rIns="0" bIns="0" rtlCol="0">
            <a:spAutoFit/>
          </a:bodyPr>
          <a:lstStyle/>
          <a:p>
            <a:pPr marL="12700" marR="8890" algn="just">
              <a:lnSpc>
                <a:spcPct val="111100"/>
              </a:lnSpc>
              <a:spcBef>
                <a:spcPts val="100"/>
              </a:spcBef>
            </a:pPr>
            <a:r>
              <a:rPr sz="1400" spc="-95">
                <a:latin typeface="Arial"/>
                <a:cs typeface="Arial"/>
              </a:rPr>
              <a:t>Genel </a:t>
            </a:r>
            <a:r>
              <a:rPr sz="1400" spc="-80" dirty="0">
                <a:latin typeface="Arial"/>
                <a:cs typeface="Arial"/>
              </a:rPr>
              <a:t>güvenlik </a:t>
            </a:r>
            <a:r>
              <a:rPr sz="1400" spc="-90" dirty="0">
                <a:latin typeface="Arial"/>
                <a:cs typeface="Arial"/>
              </a:rPr>
              <a:t>kapsamında korunmanın </a:t>
            </a:r>
            <a:r>
              <a:rPr sz="1400" spc="-110" dirty="0">
                <a:latin typeface="Arial"/>
                <a:cs typeface="Arial"/>
              </a:rPr>
              <a:t>mümkün  </a:t>
            </a:r>
            <a:r>
              <a:rPr sz="1400" spc="-85" dirty="0">
                <a:latin typeface="Arial"/>
                <a:cs typeface="Arial"/>
              </a:rPr>
              <a:t>olduğu </a:t>
            </a:r>
            <a:r>
              <a:rPr sz="1400" spc="-90" dirty="0">
                <a:latin typeface="Arial"/>
                <a:cs typeface="Arial"/>
              </a:rPr>
              <a:t>ya </a:t>
            </a:r>
            <a:r>
              <a:rPr sz="1400" spc="-95" dirty="0">
                <a:latin typeface="Arial"/>
                <a:cs typeface="Arial"/>
              </a:rPr>
              <a:t>da </a:t>
            </a:r>
            <a:r>
              <a:rPr sz="1400" spc="-80" dirty="0">
                <a:latin typeface="Arial"/>
                <a:cs typeface="Arial"/>
              </a:rPr>
              <a:t>özel </a:t>
            </a:r>
            <a:r>
              <a:rPr sz="1400" spc="-95" dirty="0">
                <a:latin typeface="Arial"/>
                <a:cs typeface="Arial"/>
              </a:rPr>
              <a:t>koruma </a:t>
            </a:r>
            <a:r>
              <a:rPr sz="1400" spc="-90" dirty="0">
                <a:latin typeface="Arial"/>
                <a:cs typeface="Arial"/>
              </a:rPr>
              <a:t>ve </a:t>
            </a:r>
            <a:r>
              <a:rPr sz="1400" spc="-75" dirty="0">
                <a:latin typeface="Arial"/>
                <a:cs typeface="Arial"/>
              </a:rPr>
              <a:t>güvenlik </a:t>
            </a:r>
            <a:r>
              <a:rPr sz="1400" spc="-85" dirty="0">
                <a:latin typeface="Arial"/>
                <a:cs typeface="Arial"/>
              </a:rPr>
              <a:t>uygulamasının </a:t>
            </a:r>
            <a:r>
              <a:rPr sz="1400" spc="-105" dirty="0">
                <a:latin typeface="Arial"/>
                <a:cs typeface="Arial"/>
              </a:rPr>
              <a:t>kamu </a:t>
            </a:r>
            <a:r>
              <a:rPr sz="1400" spc="-70" dirty="0">
                <a:latin typeface="Arial"/>
                <a:cs typeface="Arial"/>
              </a:rPr>
              <a:t>hürriyetlerinin </a:t>
            </a:r>
            <a:r>
              <a:rPr sz="1400" spc="-90" dirty="0">
                <a:latin typeface="Arial"/>
                <a:cs typeface="Arial"/>
              </a:rPr>
              <a:t>korunması </a:t>
            </a:r>
            <a:r>
              <a:rPr sz="1400" spc="-80" dirty="0">
                <a:latin typeface="Arial"/>
                <a:cs typeface="Arial"/>
              </a:rPr>
              <a:t>açısından  </a:t>
            </a:r>
            <a:r>
              <a:rPr sz="1400" spc="-75" dirty="0">
                <a:latin typeface="Arial"/>
                <a:cs typeface="Arial"/>
              </a:rPr>
              <a:t>sakıncalı </a:t>
            </a:r>
            <a:r>
              <a:rPr sz="1400" spc="-85" dirty="0">
                <a:latin typeface="Arial"/>
                <a:cs typeface="Arial"/>
              </a:rPr>
              <a:t>görüldüğü</a:t>
            </a:r>
            <a:r>
              <a:rPr sz="1400" spc="80" dirty="0">
                <a:latin typeface="Arial"/>
                <a:cs typeface="Arial"/>
              </a:rPr>
              <a:t> </a:t>
            </a:r>
            <a:r>
              <a:rPr sz="1400" spc="-75" dirty="0">
                <a:latin typeface="Arial"/>
                <a:cs typeface="Arial"/>
              </a:rPr>
              <a:t>hallerde </a:t>
            </a:r>
            <a:r>
              <a:rPr sz="1400" spc="-80" dirty="0">
                <a:latin typeface="Arial"/>
                <a:cs typeface="Arial"/>
              </a:rPr>
              <a:t>özel güvenlik </a:t>
            </a:r>
            <a:r>
              <a:rPr sz="1400" spc="-65" dirty="0">
                <a:latin typeface="Arial"/>
                <a:cs typeface="Arial"/>
              </a:rPr>
              <a:t>izni </a:t>
            </a:r>
            <a:r>
              <a:rPr sz="1400" spc="-85" dirty="0">
                <a:latin typeface="Arial"/>
                <a:cs typeface="Arial"/>
              </a:rPr>
              <a:t>verilmemesine  </a:t>
            </a:r>
            <a:r>
              <a:rPr sz="1400" spc="-80" dirty="0">
                <a:latin typeface="Arial"/>
                <a:cs typeface="Arial"/>
              </a:rPr>
              <a:t>karar </a:t>
            </a:r>
            <a:r>
              <a:rPr sz="1400" spc="-60" dirty="0">
                <a:latin typeface="Arial"/>
                <a:cs typeface="Arial"/>
              </a:rPr>
              <a:t>verilir </a:t>
            </a:r>
            <a:r>
              <a:rPr sz="1400" spc="-90" dirty="0">
                <a:latin typeface="Arial"/>
                <a:cs typeface="Arial"/>
              </a:rPr>
              <a:t>ve </a:t>
            </a:r>
            <a:r>
              <a:rPr sz="1400" spc="-95" dirty="0">
                <a:latin typeface="Arial"/>
                <a:cs typeface="Arial"/>
              </a:rPr>
              <a:t>bu </a:t>
            </a:r>
            <a:r>
              <a:rPr sz="1400" spc="-75" dirty="0">
                <a:latin typeface="Arial"/>
                <a:cs typeface="Arial"/>
              </a:rPr>
              <a:t>kararın  </a:t>
            </a:r>
            <a:r>
              <a:rPr sz="1400" spc="-80" dirty="0">
                <a:latin typeface="Arial"/>
                <a:cs typeface="Arial"/>
              </a:rPr>
              <a:t>gerekçesi </a:t>
            </a:r>
            <a:r>
              <a:rPr sz="1400" spc="-95" dirty="0">
                <a:latin typeface="Arial"/>
                <a:cs typeface="Arial"/>
              </a:rPr>
              <a:t>de </a:t>
            </a:r>
            <a:r>
              <a:rPr sz="1400" spc="-55" dirty="0">
                <a:latin typeface="Arial"/>
                <a:cs typeface="Arial"/>
              </a:rPr>
              <a:t>belirtilir. </a:t>
            </a:r>
            <a:r>
              <a:rPr sz="1400" b="1" spc="-90" dirty="0">
                <a:latin typeface="Arial"/>
                <a:cs typeface="Arial"/>
              </a:rPr>
              <a:t>Özel </a:t>
            </a:r>
            <a:r>
              <a:rPr sz="1400" b="1" spc="-85" dirty="0">
                <a:latin typeface="Arial"/>
                <a:cs typeface="Arial"/>
              </a:rPr>
              <a:t>güvenlik </a:t>
            </a:r>
            <a:r>
              <a:rPr sz="1400" b="1" spc="-70" dirty="0">
                <a:latin typeface="Arial"/>
                <a:cs typeface="Arial"/>
              </a:rPr>
              <a:t>izni </a:t>
            </a:r>
            <a:r>
              <a:rPr sz="1400" spc="-65" dirty="0">
                <a:latin typeface="Arial"/>
                <a:cs typeface="Arial"/>
              </a:rPr>
              <a:t>için </a:t>
            </a:r>
            <a:r>
              <a:rPr sz="1400" spc="-80" dirty="0">
                <a:latin typeface="Arial"/>
                <a:cs typeface="Arial"/>
              </a:rPr>
              <a:t>yapılan </a:t>
            </a:r>
            <a:r>
              <a:rPr sz="1400" b="1" spc="-90" dirty="0">
                <a:latin typeface="Arial"/>
                <a:cs typeface="Arial"/>
              </a:rPr>
              <a:t>müracaatlar </a:t>
            </a:r>
            <a:r>
              <a:rPr sz="1400" b="1" u="sng" spc="-100" dirty="0">
                <a:uFill>
                  <a:solidFill>
                    <a:srgbClr val="000000"/>
                  </a:solidFill>
                </a:uFill>
                <a:latin typeface="Arial"/>
                <a:cs typeface="Arial"/>
              </a:rPr>
              <a:t>en </a:t>
            </a:r>
            <a:r>
              <a:rPr sz="1400" b="1" u="sng" spc="-95" dirty="0">
                <a:uFill>
                  <a:solidFill>
                    <a:srgbClr val="000000"/>
                  </a:solidFill>
                </a:uFill>
                <a:latin typeface="Arial"/>
                <a:cs typeface="Arial"/>
              </a:rPr>
              <a:t>geç </a:t>
            </a:r>
            <a:r>
              <a:rPr sz="1400" b="1" u="sng" spc="-100" dirty="0">
                <a:uFill>
                  <a:solidFill>
                    <a:srgbClr val="000000"/>
                  </a:solidFill>
                </a:uFill>
                <a:latin typeface="Arial"/>
                <a:cs typeface="Arial"/>
              </a:rPr>
              <a:t>on </a:t>
            </a:r>
            <a:r>
              <a:rPr sz="1400" b="1" u="sng" spc="-70" dirty="0">
                <a:uFill>
                  <a:solidFill>
                    <a:srgbClr val="000000"/>
                  </a:solidFill>
                </a:uFill>
                <a:latin typeface="Arial"/>
                <a:cs typeface="Arial"/>
              </a:rPr>
              <a:t>iş</a:t>
            </a:r>
            <a:r>
              <a:rPr sz="1400" b="1" spc="-70" dirty="0">
                <a:latin typeface="Arial"/>
                <a:cs typeface="Arial"/>
              </a:rPr>
              <a:t> </a:t>
            </a:r>
            <a:r>
              <a:rPr sz="1400" b="1" spc="-105" dirty="0">
                <a:latin typeface="Arial"/>
                <a:cs typeface="Arial"/>
              </a:rPr>
              <a:t>günü </a:t>
            </a:r>
            <a:r>
              <a:rPr sz="1400" spc="-75" dirty="0">
                <a:latin typeface="Arial"/>
                <a:cs typeface="Arial"/>
              </a:rPr>
              <a:t>içinde  </a:t>
            </a:r>
            <a:r>
              <a:rPr sz="1400" spc="-65" dirty="0">
                <a:latin typeface="Arial"/>
                <a:cs typeface="Arial"/>
              </a:rPr>
              <a:t>neticelendirilir.</a:t>
            </a:r>
            <a:endParaRPr sz="1400">
              <a:latin typeface="Arial"/>
              <a:cs typeface="Arial"/>
            </a:endParaRPr>
          </a:p>
          <a:p>
            <a:pPr marL="12700" marR="5715" indent="449580" algn="just">
              <a:lnSpc>
                <a:spcPct val="111200"/>
              </a:lnSpc>
            </a:pPr>
            <a:r>
              <a:rPr sz="1400" spc="-95" dirty="0">
                <a:latin typeface="Arial"/>
                <a:cs typeface="Arial"/>
              </a:rPr>
              <a:t>Komisyonun </a:t>
            </a:r>
            <a:r>
              <a:rPr sz="1400" spc="-80" dirty="0">
                <a:latin typeface="Arial"/>
                <a:cs typeface="Arial"/>
              </a:rPr>
              <a:t>özel güvenlik </a:t>
            </a:r>
            <a:r>
              <a:rPr sz="1400" spc="-65" dirty="0">
                <a:latin typeface="Arial"/>
                <a:cs typeface="Arial"/>
              </a:rPr>
              <a:t>izni </a:t>
            </a:r>
            <a:r>
              <a:rPr sz="1400" spc="-75" dirty="0">
                <a:latin typeface="Arial"/>
                <a:cs typeface="Arial"/>
              </a:rPr>
              <a:t>verilmesi </a:t>
            </a:r>
            <a:r>
              <a:rPr sz="1400" spc="-90" dirty="0">
                <a:latin typeface="Arial"/>
                <a:cs typeface="Arial"/>
              </a:rPr>
              <a:t>ya </a:t>
            </a:r>
            <a:r>
              <a:rPr sz="1400" spc="-95" dirty="0">
                <a:latin typeface="Arial"/>
                <a:cs typeface="Arial"/>
              </a:rPr>
              <a:t>da </a:t>
            </a:r>
            <a:r>
              <a:rPr sz="1400" spc="-85" dirty="0">
                <a:latin typeface="Arial"/>
                <a:cs typeface="Arial"/>
              </a:rPr>
              <a:t>verilmemesi  yönündeki  </a:t>
            </a:r>
            <a:r>
              <a:rPr sz="1400" spc="-70" dirty="0">
                <a:latin typeface="Arial"/>
                <a:cs typeface="Arial"/>
              </a:rPr>
              <a:t>kararları  </a:t>
            </a:r>
            <a:r>
              <a:rPr sz="1400" b="1" u="sng" spc="-75" dirty="0">
                <a:uFill>
                  <a:solidFill>
                    <a:srgbClr val="000000"/>
                  </a:solidFill>
                </a:uFill>
                <a:latin typeface="Arial"/>
                <a:cs typeface="Arial"/>
              </a:rPr>
              <a:t>valinin </a:t>
            </a:r>
            <a:r>
              <a:rPr sz="1400" b="1" u="sng" spc="-90" dirty="0">
                <a:uFill>
                  <a:solidFill>
                    <a:srgbClr val="000000"/>
                  </a:solidFill>
                </a:uFill>
                <a:latin typeface="Arial"/>
                <a:cs typeface="Arial"/>
              </a:rPr>
              <a:t>onayına</a:t>
            </a:r>
            <a:r>
              <a:rPr sz="1400" b="1" spc="-90" dirty="0">
                <a:latin typeface="Arial"/>
                <a:cs typeface="Arial"/>
              </a:rPr>
              <a:t> </a:t>
            </a:r>
            <a:r>
              <a:rPr sz="1400" spc="-75" dirty="0">
                <a:latin typeface="Arial"/>
                <a:cs typeface="Arial"/>
              </a:rPr>
              <a:t>sunulur. </a:t>
            </a:r>
            <a:r>
              <a:rPr sz="1400" spc="-90" dirty="0">
                <a:latin typeface="Arial"/>
                <a:cs typeface="Arial"/>
              </a:rPr>
              <a:t>Özel </a:t>
            </a:r>
            <a:r>
              <a:rPr sz="1400" spc="-75" dirty="0">
                <a:latin typeface="Arial"/>
                <a:cs typeface="Arial"/>
              </a:rPr>
              <a:t>güvenlik </a:t>
            </a:r>
            <a:r>
              <a:rPr sz="1400" spc="-65" dirty="0">
                <a:latin typeface="Arial"/>
                <a:cs typeface="Arial"/>
              </a:rPr>
              <a:t>izni </a:t>
            </a:r>
            <a:r>
              <a:rPr sz="1400" spc="-70" dirty="0">
                <a:latin typeface="Arial"/>
                <a:cs typeface="Arial"/>
              </a:rPr>
              <a:t>verilen </a:t>
            </a:r>
            <a:r>
              <a:rPr sz="1400" spc="-65" dirty="0">
                <a:latin typeface="Arial"/>
                <a:cs typeface="Arial"/>
              </a:rPr>
              <a:t>kişi </a:t>
            </a:r>
            <a:r>
              <a:rPr sz="1400" spc="-90" dirty="0">
                <a:latin typeface="Arial"/>
                <a:cs typeface="Arial"/>
              </a:rPr>
              <a:t>ve </a:t>
            </a:r>
            <a:r>
              <a:rPr sz="1400" spc="-75" dirty="0">
                <a:latin typeface="Arial"/>
                <a:cs typeface="Arial"/>
              </a:rPr>
              <a:t>kuruluşlar </a:t>
            </a:r>
            <a:r>
              <a:rPr sz="1400" spc="-65" dirty="0">
                <a:latin typeface="Arial"/>
                <a:cs typeface="Arial"/>
              </a:rPr>
              <a:t>için </a:t>
            </a:r>
            <a:r>
              <a:rPr sz="1400" spc="-75" dirty="0">
                <a:latin typeface="Arial"/>
                <a:cs typeface="Arial"/>
              </a:rPr>
              <a:t>Ek-1’deki </a:t>
            </a:r>
            <a:r>
              <a:rPr sz="1400" spc="-85" dirty="0">
                <a:latin typeface="Arial"/>
                <a:cs typeface="Arial"/>
              </a:rPr>
              <a:t>Özel  Güvenlik </a:t>
            </a:r>
            <a:r>
              <a:rPr sz="1400" spc="-65" dirty="0">
                <a:latin typeface="Arial"/>
                <a:cs typeface="Arial"/>
              </a:rPr>
              <a:t>İzin </a:t>
            </a:r>
            <a:r>
              <a:rPr sz="1400" spc="-80" dirty="0">
                <a:latin typeface="Arial"/>
                <a:cs typeface="Arial"/>
              </a:rPr>
              <a:t>Belgesi</a:t>
            </a:r>
            <a:r>
              <a:rPr sz="1400" spc="5" dirty="0">
                <a:latin typeface="Arial"/>
                <a:cs typeface="Arial"/>
              </a:rPr>
              <a:t> </a:t>
            </a:r>
            <a:r>
              <a:rPr sz="1400" spc="-75" dirty="0">
                <a:latin typeface="Arial"/>
                <a:cs typeface="Arial"/>
              </a:rPr>
              <a:t>düzenlenir.</a:t>
            </a:r>
            <a:endParaRPr sz="1400">
              <a:latin typeface="Arial"/>
              <a:cs typeface="Arial"/>
            </a:endParaRPr>
          </a:p>
          <a:p>
            <a:pPr marL="12700" marR="5080" indent="449580" algn="just">
              <a:lnSpc>
                <a:spcPct val="111100"/>
              </a:lnSpc>
            </a:pPr>
            <a:r>
              <a:rPr sz="1400" spc="-90">
                <a:latin typeface="Arial"/>
                <a:cs typeface="Arial"/>
              </a:rPr>
              <a:t>Özel </a:t>
            </a:r>
            <a:r>
              <a:rPr sz="1400" spc="-80" dirty="0">
                <a:latin typeface="Arial"/>
                <a:cs typeface="Arial"/>
              </a:rPr>
              <a:t>güvenlik </a:t>
            </a:r>
            <a:r>
              <a:rPr sz="1400" spc="-65" dirty="0">
                <a:latin typeface="Arial"/>
                <a:cs typeface="Arial"/>
              </a:rPr>
              <a:t>izni </a:t>
            </a:r>
            <a:r>
              <a:rPr sz="1400" spc="-70" dirty="0">
                <a:latin typeface="Arial"/>
                <a:cs typeface="Arial"/>
              </a:rPr>
              <a:t>verilen kişilerde </a:t>
            </a:r>
            <a:r>
              <a:rPr sz="1400" spc="-90" dirty="0">
                <a:latin typeface="Arial"/>
                <a:cs typeface="Arial"/>
              </a:rPr>
              <a:t>veya </a:t>
            </a:r>
            <a:r>
              <a:rPr sz="1400" spc="-80" dirty="0">
                <a:latin typeface="Arial"/>
                <a:cs typeface="Arial"/>
              </a:rPr>
              <a:t>yerlerde  istihdam </a:t>
            </a:r>
            <a:r>
              <a:rPr sz="1400" spc="-75" dirty="0">
                <a:latin typeface="Arial"/>
                <a:cs typeface="Arial"/>
              </a:rPr>
              <a:t>edilen </a:t>
            </a:r>
            <a:r>
              <a:rPr sz="1400" spc="-80" dirty="0">
                <a:latin typeface="Arial"/>
                <a:cs typeface="Arial"/>
              </a:rPr>
              <a:t>özel güvenlik </a:t>
            </a:r>
            <a:r>
              <a:rPr sz="1400" spc="-75" dirty="0">
                <a:latin typeface="Arial"/>
                <a:cs typeface="Arial"/>
              </a:rPr>
              <a:t>personelinin </a:t>
            </a:r>
            <a:r>
              <a:rPr sz="1400" spc="-60" dirty="0">
                <a:latin typeface="Arial"/>
                <a:cs typeface="Arial"/>
              </a:rPr>
              <a:t>listesi </a:t>
            </a:r>
            <a:r>
              <a:rPr sz="1400" spc="-90" dirty="0">
                <a:latin typeface="Arial"/>
                <a:cs typeface="Arial"/>
              </a:rPr>
              <a:t>ve </a:t>
            </a:r>
            <a:r>
              <a:rPr sz="1400" b="1" spc="-80" dirty="0">
                <a:latin typeface="Arial"/>
                <a:cs typeface="Arial"/>
              </a:rPr>
              <a:t>özel </a:t>
            </a:r>
            <a:r>
              <a:rPr sz="1400" b="1" spc="-85" dirty="0">
                <a:latin typeface="Arial"/>
                <a:cs typeface="Arial"/>
              </a:rPr>
              <a:t>güvenlik mali </a:t>
            </a:r>
            <a:r>
              <a:rPr sz="1400" b="1" spc="-90" dirty="0">
                <a:latin typeface="Arial"/>
                <a:cs typeface="Arial"/>
              </a:rPr>
              <a:t>sorumluluk </a:t>
            </a:r>
            <a:r>
              <a:rPr sz="1400" b="1" spc="-80" dirty="0">
                <a:latin typeface="Arial"/>
                <a:cs typeface="Arial"/>
              </a:rPr>
              <a:t>sigortası  </a:t>
            </a:r>
            <a:r>
              <a:rPr sz="1400" b="1" spc="-75" dirty="0">
                <a:latin typeface="Arial"/>
                <a:cs typeface="Arial"/>
              </a:rPr>
              <a:t>poliçelerinin birer sureti, </a:t>
            </a:r>
            <a:r>
              <a:rPr sz="1400" u="sng" spc="-80" dirty="0">
                <a:uFill>
                  <a:solidFill>
                    <a:srgbClr val="000000"/>
                  </a:solidFill>
                </a:uFill>
                <a:latin typeface="Arial"/>
                <a:cs typeface="Arial"/>
              </a:rPr>
              <a:t>personelin </a:t>
            </a:r>
            <a:r>
              <a:rPr sz="1400" u="sng" spc="-90" dirty="0">
                <a:uFill>
                  <a:solidFill>
                    <a:srgbClr val="000000"/>
                  </a:solidFill>
                </a:uFill>
                <a:latin typeface="Arial"/>
                <a:cs typeface="Arial"/>
              </a:rPr>
              <a:t>göreve </a:t>
            </a:r>
            <a:r>
              <a:rPr sz="1400" u="sng" spc="-75" dirty="0">
                <a:uFill>
                  <a:solidFill>
                    <a:srgbClr val="000000"/>
                  </a:solidFill>
                </a:uFill>
                <a:latin typeface="Arial"/>
                <a:cs typeface="Arial"/>
              </a:rPr>
              <a:t>başladığı </a:t>
            </a:r>
            <a:r>
              <a:rPr sz="1400" u="sng" spc="-70" dirty="0">
                <a:uFill>
                  <a:solidFill>
                    <a:srgbClr val="000000"/>
                  </a:solidFill>
                </a:uFill>
                <a:latin typeface="Arial"/>
                <a:cs typeface="Arial"/>
              </a:rPr>
              <a:t>tarihten </a:t>
            </a:r>
            <a:r>
              <a:rPr sz="1400" u="sng" spc="-70">
                <a:uFill>
                  <a:solidFill>
                    <a:srgbClr val="000000"/>
                  </a:solidFill>
                </a:uFill>
                <a:latin typeface="Arial"/>
                <a:cs typeface="Arial"/>
              </a:rPr>
              <a:t>itibaren </a:t>
            </a:r>
            <a:r>
              <a:rPr sz="1400" b="1" u="sng" spc="-100">
                <a:solidFill>
                  <a:srgbClr val="FF0000"/>
                </a:solidFill>
                <a:uFill>
                  <a:solidFill>
                    <a:srgbClr val="000000"/>
                  </a:solidFill>
                </a:uFill>
                <a:latin typeface="Arial"/>
                <a:cs typeface="Arial"/>
              </a:rPr>
              <a:t>onbeş</a:t>
            </a:r>
            <a:r>
              <a:rPr lang="tr-TR" sz="1400" b="1" u="sng" spc="-100" dirty="0">
                <a:solidFill>
                  <a:srgbClr val="FF0000"/>
                </a:solidFill>
                <a:uFill>
                  <a:solidFill>
                    <a:srgbClr val="000000"/>
                  </a:solidFill>
                </a:uFill>
                <a:latin typeface="Arial"/>
                <a:cs typeface="Arial"/>
              </a:rPr>
              <a:t> </a:t>
            </a:r>
            <a:r>
              <a:rPr sz="1400" b="1" u="sng" spc="-100">
                <a:solidFill>
                  <a:srgbClr val="FF0000"/>
                </a:solidFill>
                <a:uFill>
                  <a:solidFill>
                    <a:srgbClr val="000000"/>
                  </a:solidFill>
                </a:uFill>
                <a:latin typeface="Arial"/>
                <a:cs typeface="Arial"/>
              </a:rPr>
              <a:t>gün </a:t>
            </a:r>
            <a:r>
              <a:rPr sz="1400" b="1" u="sng" spc="-80" dirty="0">
                <a:solidFill>
                  <a:srgbClr val="FF0000"/>
                </a:solidFill>
                <a:uFill>
                  <a:solidFill>
                    <a:srgbClr val="000000"/>
                  </a:solidFill>
                </a:uFill>
                <a:latin typeface="Arial"/>
                <a:cs typeface="Arial"/>
              </a:rPr>
              <a:t>içinde</a:t>
            </a:r>
            <a:r>
              <a:rPr sz="1400" spc="-80" dirty="0">
                <a:solidFill>
                  <a:srgbClr val="FF0000"/>
                </a:solidFill>
                <a:latin typeface="Arial"/>
                <a:cs typeface="Arial"/>
              </a:rPr>
              <a:t>,  </a:t>
            </a:r>
            <a:r>
              <a:rPr sz="1400" spc="-70" dirty="0">
                <a:latin typeface="Arial"/>
                <a:cs typeface="Arial"/>
              </a:rPr>
              <a:t>geçici </a:t>
            </a:r>
            <a:r>
              <a:rPr sz="1400" spc="-90" dirty="0">
                <a:latin typeface="Arial"/>
                <a:cs typeface="Arial"/>
              </a:rPr>
              <a:t>veya </a:t>
            </a:r>
            <a:r>
              <a:rPr sz="1400" spc="-65" dirty="0">
                <a:latin typeface="Arial"/>
                <a:cs typeface="Arial"/>
              </a:rPr>
              <a:t>acil </a:t>
            </a:r>
            <a:r>
              <a:rPr sz="1400" spc="-80" dirty="0">
                <a:latin typeface="Arial"/>
                <a:cs typeface="Arial"/>
              </a:rPr>
              <a:t>özel güvenlik </a:t>
            </a:r>
            <a:r>
              <a:rPr sz="1400" spc="-70" dirty="0">
                <a:latin typeface="Arial"/>
                <a:cs typeface="Arial"/>
              </a:rPr>
              <a:t>izinlerinde ise </a:t>
            </a:r>
            <a:r>
              <a:rPr sz="1400" spc="-90" dirty="0">
                <a:latin typeface="Arial"/>
                <a:cs typeface="Arial"/>
              </a:rPr>
              <a:t>müracaat </a:t>
            </a:r>
            <a:r>
              <a:rPr sz="1400" spc="-80" dirty="0">
                <a:latin typeface="Arial"/>
                <a:cs typeface="Arial"/>
              </a:rPr>
              <a:t>sırasında </a:t>
            </a:r>
            <a:r>
              <a:rPr sz="1400" b="1" spc="-70" dirty="0">
                <a:latin typeface="Arial"/>
                <a:cs typeface="Arial"/>
              </a:rPr>
              <a:t>valiliğe</a:t>
            </a:r>
            <a:r>
              <a:rPr sz="1400" b="1" spc="85" dirty="0">
                <a:latin typeface="Arial"/>
                <a:cs typeface="Arial"/>
              </a:rPr>
              <a:t> </a:t>
            </a:r>
            <a:r>
              <a:rPr sz="1400" spc="-60" dirty="0">
                <a:latin typeface="Arial"/>
                <a:cs typeface="Arial"/>
              </a:rPr>
              <a:t>verilir.</a:t>
            </a:r>
            <a:endParaRPr sz="1400">
              <a:latin typeface="Arial"/>
              <a:cs typeface="Arial"/>
            </a:endParaRPr>
          </a:p>
          <a:p>
            <a:pPr marL="12700" marR="5080" indent="449580" algn="just">
              <a:lnSpc>
                <a:spcPct val="111200"/>
              </a:lnSpc>
            </a:pPr>
            <a:r>
              <a:rPr sz="1400" spc="-75">
                <a:latin typeface="Arial"/>
                <a:cs typeface="Arial"/>
              </a:rPr>
              <a:t>İlk </a:t>
            </a:r>
            <a:r>
              <a:rPr sz="1400" spc="-85" dirty="0">
                <a:latin typeface="Arial"/>
                <a:cs typeface="Arial"/>
              </a:rPr>
              <a:t>defa </a:t>
            </a:r>
            <a:r>
              <a:rPr sz="1400" spc="-70" dirty="0">
                <a:latin typeface="Arial"/>
                <a:cs typeface="Arial"/>
              </a:rPr>
              <a:t>işe </a:t>
            </a:r>
            <a:r>
              <a:rPr sz="1400" spc="-90" dirty="0">
                <a:latin typeface="Arial"/>
                <a:cs typeface="Arial"/>
              </a:rPr>
              <a:t>başlama veya </a:t>
            </a:r>
            <a:r>
              <a:rPr sz="1400" spc="-75" dirty="0">
                <a:latin typeface="Arial"/>
                <a:cs typeface="Arial"/>
              </a:rPr>
              <a:t>ayrılma, </a:t>
            </a:r>
            <a:r>
              <a:rPr sz="1400" spc="-80" dirty="0">
                <a:latin typeface="Arial"/>
                <a:cs typeface="Arial"/>
              </a:rPr>
              <a:t>özel güvenlik  </a:t>
            </a:r>
            <a:r>
              <a:rPr sz="1400" spc="-70" dirty="0">
                <a:latin typeface="Arial"/>
                <a:cs typeface="Arial"/>
              </a:rPr>
              <a:t>şirketlerinin </a:t>
            </a:r>
            <a:r>
              <a:rPr sz="1400" spc="-85" dirty="0">
                <a:latin typeface="Arial"/>
                <a:cs typeface="Arial"/>
              </a:rPr>
              <a:t>hizmet </a:t>
            </a:r>
            <a:r>
              <a:rPr sz="1400" spc="-70" dirty="0">
                <a:latin typeface="Arial"/>
                <a:cs typeface="Arial"/>
              </a:rPr>
              <a:t>verdiği </a:t>
            </a:r>
            <a:r>
              <a:rPr sz="1400" spc="-75" dirty="0">
                <a:latin typeface="Arial"/>
                <a:cs typeface="Arial"/>
              </a:rPr>
              <a:t>yerlerde </a:t>
            </a:r>
            <a:r>
              <a:rPr sz="1400" spc="-85" dirty="0">
                <a:latin typeface="Arial"/>
                <a:cs typeface="Arial"/>
              </a:rPr>
              <a:t>görev </a:t>
            </a:r>
            <a:r>
              <a:rPr sz="1400" spc="-90" dirty="0">
                <a:latin typeface="Arial"/>
                <a:cs typeface="Arial"/>
              </a:rPr>
              <a:t>yapan </a:t>
            </a:r>
            <a:r>
              <a:rPr sz="1400" spc="-80" dirty="0">
                <a:latin typeface="Arial"/>
                <a:cs typeface="Arial"/>
              </a:rPr>
              <a:t>özel güvenlik </a:t>
            </a:r>
            <a:r>
              <a:rPr sz="1400" spc="-70" dirty="0">
                <a:latin typeface="Arial"/>
                <a:cs typeface="Arial"/>
              </a:rPr>
              <a:t>görevlilerinin </a:t>
            </a:r>
            <a:r>
              <a:rPr sz="1400" spc="-75" dirty="0">
                <a:latin typeface="Arial"/>
                <a:cs typeface="Arial"/>
              </a:rPr>
              <a:t>yer </a:t>
            </a:r>
            <a:r>
              <a:rPr sz="1400" spc="-70" dirty="0">
                <a:latin typeface="Arial"/>
                <a:cs typeface="Arial"/>
              </a:rPr>
              <a:t>değişimleri,  </a:t>
            </a:r>
            <a:r>
              <a:rPr sz="1400" spc="-95" dirty="0">
                <a:latin typeface="Arial"/>
                <a:cs typeface="Arial"/>
              </a:rPr>
              <a:t>kurum </a:t>
            </a:r>
            <a:r>
              <a:rPr sz="1400" spc="-90" dirty="0">
                <a:latin typeface="Arial"/>
                <a:cs typeface="Arial"/>
              </a:rPr>
              <a:t>ve </a:t>
            </a:r>
            <a:r>
              <a:rPr sz="1400" spc="-75" dirty="0">
                <a:latin typeface="Arial"/>
                <a:cs typeface="Arial"/>
              </a:rPr>
              <a:t>kuruluşlar </a:t>
            </a:r>
            <a:r>
              <a:rPr sz="1400" spc="-80" dirty="0">
                <a:latin typeface="Arial"/>
                <a:cs typeface="Arial"/>
              </a:rPr>
              <a:t>arasındaki personel </a:t>
            </a:r>
            <a:r>
              <a:rPr sz="1400" spc="-65" dirty="0">
                <a:latin typeface="Arial"/>
                <a:cs typeface="Arial"/>
              </a:rPr>
              <a:t>değişiklikleri </a:t>
            </a:r>
            <a:r>
              <a:rPr sz="1400" spc="-55" dirty="0">
                <a:latin typeface="Arial"/>
                <a:cs typeface="Arial"/>
              </a:rPr>
              <a:t>ile </a:t>
            </a:r>
            <a:r>
              <a:rPr sz="1400" spc="-70" dirty="0">
                <a:latin typeface="Arial"/>
                <a:cs typeface="Arial"/>
              </a:rPr>
              <a:t>ayrı </a:t>
            </a:r>
            <a:r>
              <a:rPr sz="1400" spc="-65" dirty="0">
                <a:latin typeface="Arial"/>
                <a:cs typeface="Arial"/>
              </a:rPr>
              <a:t>izin </a:t>
            </a:r>
            <a:r>
              <a:rPr sz="1400" spc="-80" dirty="0">
                <a:latin typeface="Arial"/>
                <a:cs typeface="Arial"/>
              </a:rPr>
              <a:t>belgesine sahip </a:t>
            </a:r>
            <a:r>
              <a:rPr sz="1400" spc="-70" dirty="0">
                <a:latin typeface="Arial"/>
                <a:cs typeface="Arial"/>
              </a:rPr>
              <a:t>birimleri  </a:t>
            </a:r>
            <a:r>
              <a:rPr sz="1400" spc="-80" dirty="0">
                <a:latin typeface="Arial"/>
                <a:cs typeface="Arial"/>
              </a:rPr>
              <a:t>arasındaki </a:t>
            </a:r>
            <a:r>
              <a:rPr sz="1400" spc="-70" dirty="0">
                <a:latin typeface="Arial"/>
                <a:cs typeface="Arial"/>
              </a:rPr>
              <a:t>değişikliklerde </a:t>
            </a:r>
            <a:r>
              <a:rPr sz="1400" b="1" u="sng" spc="-90" dirty="0">
                <a:solidFill>
                  <a:srgbClr val="FF0000"/>
                </a:solidFill>
                <a:uFill>
                  <a:solidFill>
                    <a:srgbClr val="000000"/>
                  </a:solidFill>
                </a:uFill>
                <a:latin typeface="Arial"/>
                <a:cs typeface="Arial"/>
              </a:rPr>
              <a:t>göreve </a:t>
            </a:r>
            <a:r>
              <a:rPr sz="1400" b="1" u="sng" spc="-100" dirty="0">
                <a:solidFill>
                  <a:srgbClr val="FF0000"/>
                </a:solidFill>
                <a:uFill>
                  <a:solidFill>
                    <a:srgbClr val="000000"/>
                  </a:solidFill>
                </a:uFill>
                <a:latin typeface="Arial"/>
                <a:cs typeface="Arial"/>
              </a:rPr>
              <a:t>başlama </a:t>
            </a:r>
            <a:r>
              <a:rPr sz="1400" b="1" u="sng" spc="-95" dirty="0">
                <a:solidFill>
                  <a:srgbClr val="FF0000"/>
                </a:solidFill>
                <a:uFill>
                  <a:solidFill>
                    <a:srgbClr val="000000"/>
                  </a:solidFill>
                </a:uFill>
                <a:latin typeface="Arial"/>
                <a:cs typeface="Arial"/>
              </a:rPr>
              <a:t>ve görevden </a:t>
            </a:r>
            <a:r>
              <a:rPr sz="1400" b="1" u="sng" spc="-85" dirty="0">
                <a:solidFill>
                  <a:srgbClr val="FF0000"/>
                </a:solidFill>
                <a:uFill>
                  <a:solidFill>
                    <a:srgbClr val="000000"/>
                  </a:solidFill>
                </a:uFill>
                <a:latin typeface="Arial"/>
                <a:cs typeface="Arial"/>
              </a:rPr>
              <a:t>ayrılma</a:t>
            </a:r>
            <a:r>
              <a:rPr sz="1400" b="1" spc="-85" dirty="0">
                <a:solidFill>
                  <a:srgbClr val="FF0000"/>
                </a:solidFill>
                <a:latin typeface="Arial"/>
                <a:cs typeface="Arial"/>
              </a:rPr>
              <a:t> </a:t>
            </a:r>
            <a:r>
              <a:rPr sz="1400" spc="-65" dirty="0">
                <a:solidFill>
                  <a:srgbClr val="FF0000"/>
                </a:solidFill>
                <a:latin typeface="Arial"/>
                <a:cs typeface="Arial"/>
              </a:rPr>
              <a:t>bildirimleri </a:t>
            </a:r>
            <a:r>
              <a:rPr sz="1400" b="1" u="sng" spc="-100" dirty="0">
                <a:solidFill>
                  <a:srgbClr val="FF0000"/>
                </a:solidFill>
                <a:uFill>
                  <a:solidFill>
                    <a:srgbClr val="000000"/>
                  </a:solidFill>
                </a:uFill>
                <a:latin typeface="Arial"/>
                <a:cs typeface="Arial"/>
              </a:rPr>
              <a:t>onbeş</a:t>
            </a:r>
            <a:r>
              <a:rPr sz="1400" b="1" spc="-100" dirty="0">
                <a:solidFill>
                  <a:srgbClr val="FF0000"/>
                </a:solidFill>
                <a:latin typeface="Arial"/>
                <a:cs typeface="Arial"/>
              </a:rPr>
              <a:t> </a:t>
            </a:r>
            <a:r>
              <a:rPr sz="1400" b="1" spc="-105" dirty="0">
                <a:solidFill>
                  <a:srgbClr val="FF0000"/>
                </a:solidFill>
                <a:latin typeface="Arial"/>
                <a:cs typeface="Arial"/>
              </a:rPr>
              <a:t>gün </a:t>
            </a:r>
            <a:r>
              <a:rPr sz="1400" spc="-75" dirty="0">
                <a:solidFill>
                  <a:srgbClr val="FF0000"/>
                </a:solidFill>
                <a:latin typeface="Arial"/>
                <a:cs typeface="Arial"/>
              </a:rPr>
              <a:t>içinde  </a:t>
            </a:r>
            <a:r>
              <a:rPr sz="1400" b="1" spc="-75">
                <a:solidFill>
                  <a:srgbClr val="FF0000"/>
                </a:solidFill>
                <a:latin typeface="Arial"/>
                <a:cs typeface="Arial"/>
              </a:rPr>
              <a:t>Valiliğe</a:t>
            </a:r>
            <a:r>
              <a:rPr sz="1400" b="1" spc="-55">
                <a:solidFill>
                  <a:srgbClr val="FF0000"/>
                </a:solidFill>
                <a:latin typeface="Arial"/>
                <a:cs typeface="Arial"/>
              </a:rPr>
              <a:t> </a:t>
            </a:r>
            <a:r>
              <a:rPr sz="1400" spc="-55">
                <a:solidFill>
                  <a:srgbClr val="FF0000"/>
                </a:solidFill>
                <a:latin typeface="Arial"/>
                <a:cs typeface="Arial"/>
              </a:rPr>
              <a:t>bildirilir</a:t>
            </a:r>
            <a:r>
              <a:rPr lang="tr-TR" sz="1400" spc="-55" dirty="0" err="1">
                <a:solidFill>
                  <a:srgbClr val="FF0000"/>
                </a:solidFill>
                <a:latin typeface="Arial"/>
                <a:cs typeface="Arial"/>
              </a:rPr>
              <a:t>ilir</a:t>
            </a:r>
            <a:endParaRPr sz="1400">
              <a:latin typeface="Arial"/>
              <a:cs typeface="Arial"/>
            </a:endParaRPr>
          </a:p>
        </p:txBody>
      </p:sp>
    </p:spTree>
  </p:cSld>
  <p:clrMapOvr>
    <a:masterClrMapping/>
  </p:clrMapOvr>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244502" y="336126"/>
            <a:ext cx="7056436" cy="3949284"/>
          </a:xfrm>
          <a:prstGeom prst="rect">
            <a:avLst/>
          </a:prstGeom>
          <a:noFill/>
          <a:ln w="9525">
            <a:noFill/>
            <a:miter lim="800000"/>
            <a:headEnd/>
            <a:tailEnd/>
          </a:ln>
        </p:spPr>
        <p:txBody>
          <a:bodyPr wrap="square" lIns="70610" tIns="35305" rIns="70610" bIns="35305">
            <a:spAutoFit/>
          </a:bodyPr>
          <a:lstStyle/>
          <a:p>
            <a:pPr eaLnBrk="1" hangingPunct="1"/>
            <a:r>
              <a:rPr lang="tr-TR" altLang="tr-TR" sz="2800" b="1" dirty="0"/>
              <a:t>71-Meşru savunma hakkının doğabilmesi için saldırının hangi hakka yönelmiş olması gerekir?</a:t>
            </a:r>
          </a:p>
          <a:p>
            <a:pPr eaLnBrk="1" hangingPunct="1"/>
            <a:endParaRPr lang="tr-TR" altLang="tr-TR" sz="2800" b="1" dirty="0"/>
          </a:p>
          <a:p>
            <a:pPr eaLnBrk="1" hangingPunct="1"/>
            <a:r>
              <a:rPr lang="tr-TR" altLang="tr-TR" sz="2800" b="1" dirty="0"/>
              <a:t>a)Yaşama hakkı</a:t>
            </a:r>
          </a:p>
          <a:p>
            <a:pPr eaLnBrk="1" hangingPunct="1"/>
            <a:r>
              <a:rPr lang="tr-TR" altLang="tr-TR" sz="2800" b="1" dirty="0"/>
              <a:t>b)Mülkiyet hakkı</a:t>
            </a:r>
          </a:p>
          <a:p>
            <a:pPr eaLnBrk="1" hangingPunct="1"/>
            <a:r>
              <a:rPr lang="tr-TR" altLang="tr-TR" sz="2800" b="1" dirty="0">
                <a:solidFill>
                  <a:srgbClr val="FF0000"/>
                </a:solidFill>
              </a:rPr>
              <a:t>c)Yaşama hakkı veya Mülkiyet hakkı</a:t>
            </a:r>
          </a:p>
          <a:p>
            <a:pPr eaLnBrk="1" hangingPunct="1"/>
            <a:r>
              <a:rPr lang="tr-TR" altLang="tr-TR" sz="2800" b="1" dirty="0"/>
              <a:t>d)Herhangi bir hakka </a:t>
            </a:r>
          </a:p>
          <a:p>
            <a:pPr eaLnBrk="1" hangingPunct="1"/>
            <a:r>
              <a:rPr lang="tr-TR" altLang="tr-TR" sz="2800" b="1" dirty="0"/>
              <a:t>e)Temel bir hakka</a:t>
            </a:r>
          </a:p>
        </p:txBody>
      </p:sp>
    </p:spTree>
  </p:cSld>
  <p:clrMapOvr>
    <a:masterClrMapping/>
  </p:clrMapOvr>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518397"/>
          </a:xfrm>
          <a:prstGeom prst="rect">
            <a:avLst/>
          </a:prstGeom>
          <a:noFill/>
          <a:ln w="9525">
            <a:noFill/>
            <a:miter lim="800000"/>
            <a:headEnd/>
            <a:tailEnd/>
          </a:ln>
        </p:spPr>
        <p:txBody>
          <a:bodyPr lIns="70610" tIns="35305" rIns="70610" bIns="35305">
            <a:spAutoFit/>
          </a:bodyPr>
          <a:lstStyle/>
          <a:p>
            <a:pPr eaLnBrk="1" hangingPunct="1"/>
            <a:r>
              <a:rPr lang="tr-TR" altLang="tr-TR" sz="2800" b="1" dirty="0"/>
              <a:t>72-Aşağıdakilerden hangisi Meşru Müdafaa da aranan saldırının şartlarından değildir?</a:t>
            </a:r>
          </a:p>
          <a:p>
            <a:pPr eaLnBrk="1" hangingPunct="1"/>
            <a:endParaRPr lang="tr-TR" altLang="tr-TR" sz="2800" b="1" dirty="0"/>
          </a:p>
          <a:p>
            <a:pPr eaLnBrk="1" hangingPunct="1"/>
            <a:r>
              <a:rPr lang="tr-TR" altLang="tr-TR" sz="2800" b="1" dirty="0"/>
              <a:t>a)Saldırı halen mevcut olmalıdır</a:t>
            </a:r>
          </a:p>
          <a:p>
            <a:pPr eaLnBrk="1" hangingPunct="1"/>
            <a:r>
              <a:rPr lang="tr-TR" altLang="tr-TR" sz="2800" b="1" dirty="0"/>
              <a:t>b)Saldırı gerçekleşmekte olmalıdır</a:t>
            </a:r>
          </a:p>
          <a:p>
            <a:pPr eaLnBrk="1" hangingPunct="1"/>
            <a:r>
              <a:rPr lang="tr-TR" altLang="tr-TR" sz="2800" b="1" dirty="0"/>
              <a:t>c)Saldırı tamamlanmış olmalıdır</a:t>
            </a:r>
          </a:p>
          <a:p>
            <a:pPr eaLnBrk="1" hangingPunct="1"/>
            <a:r>
              <a:rPr lang="tr-TR" altLang="tr-TR" sz="2800" b="1" dirty="0"/>
              <a:t>d)Saldırının gerçekleşmesi muhakkak olmalıdır</a:t>
            </a:r>
          </a:p>
          <a:p>
            <a:pPr eaLnBrk="1" hangingPunct="1"/>
            <a:r>
              <a:rPr lang="tr-TR" altLang="tr-TR" sz="2800" b="1" dirty="0"/>
              <a:t>e)Saldırının tekrarı muhakkak olmalıdır</a:t>
            </a:r>
          </a:p>
        </p:txBody>
      </p:sp>
    </p:spTree>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518397"/>
          </a:xfrm>
          <a:prstGeom prst="rect">
            <a:avLst/>
          </a:prstGeom>
          <a:noFill/>
          <a:ln w="9525">
            <a:noFill/>
            <a:miter lim="800000"/>
            <a:headEnd/>
            <a:tailEnd/>
          </a:ln>
        </p:spPr>
        <p:txBody>
          <a:bodyPr lIns="70610" tIns="35305" rIns="70610" bIns="35305">
            <a:spAutoFit/>
          </a:bodyPr>
          <a:lstStyle/>
          <a:p>
            <a:pPr eaLnBrk="1" hangingPunct="1"/>
            <a:r>
              <a:rPr lang="tr-TR" altLang="tr-TR" sz="2800" b="1" dirty="0"/>
              <a:t>72-Aşağıdakilerden hangisi Meşru Müdafaa da aranan saldırının şartlarından değildir?</a:t>
            </a:r>
          </a:p>
          <a:p>
            <a:pPr eaLnBrk="1" hangingPunct="1"/>
            <a:endParaRPr lang="tr-TR" altLang="tr-TR" sz="2800" b="1" dirty="0"/>
          </a:p>
          <a:p>
            <a:pPr eaLnBrk="1" hangingPunct="1"/>
            <a:r>
              <a:rPr lang="tr-TR" altLang="tr-TR" sz="2800" b="1" dirty="0"/>
              <a:t>a)Saldırı halen mevcut olmalıdır</a:t>
            </a:r>
          </a:p>
          <a:p>
            <a:pPr eaLnBrk="1" hangingPunct="1"/>
            <a:r>
              <a:rPr lang="tr-TR" altLang="tr-TR" sz="2800" b="1" dirty="0"/>
              <a:t>b)Saldırı gerçekleşmekte olmalıdır</a:t>
            </a:r>
          </a:p>
          <a:p>
            <a:pPr eaLnBrk="1" hangingPunct="1"/>
            <a:r>
              <a:rPr lang="tr-TR" altLang="tr-TR" sz="2800" b="1" dirty="0">
                <a:solidFill>
                  <a:srgbClr val="FF0000"/>
                </a:solidFill>
              </a:rPr>
              <a:t>c)Saldırı tamamlanmış olmalıdır</a:t>
            </a:r>
          </a:p>
          <a:p>
            <a:pPr eaLnBrk="1" hangingPunct="1"/>
            <a:r>
              <a:rPr lang="tr-TR" altLang="tr-TR" sz="2800" b="1" dirty="0"/>
              <a:t>d)Saldırının gerçekleşmesi muhakkak olmalıdır</a:t>
            </a:r>
          </a:p>
          <a:p>
            <a:pPr eaLnBrk="1" hangingPunct="1"/>
            <a:r>
              <a:rPr lang="tr-TR" altLang="tr-TR" sz="2800" b="1" dirty="0"/>
              <a:t>e)Saldırının tekrarı muhakkak olmalıdır</a:t>
            </a:r>
          </a:p>
        </p:txBody>
      </p:sp>
    </p:spTree>
  </p:cSld>
  <p:clrMapOvr>
    <a:masterClrMapping/>
  </p:clrMapOvr>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518397"/>
          </a:xfrm>
          <a:prstGeom prst="rect">
            <a:avLst/>
          </a:prstGeom>
          <a:noFill/>
          <a:ln w="9525">
            <a:noFill/>
            <a:miter lim="800000"/>
            <a:headEnd/>
            <a:tailEnd/>
          </a:ln>
        </p:spPr>
        <p:txBody>
          <a:bodyPr lIns="70610" tIns="35305" rIns="70610" bIns="35305">
            <a:spAutoFit/>
          </a:bodyPr>
          <a:lstStyle/>
          <a:p>
            <a:r>
              <a:rPr lang="tr-TR" sz="2800" b="1" dirty="0"/>
              <a:t>73- Özel güvenlik görevlisinin çalışma iznini alması için gereken sağlık raporunda aşağıdakilerden hangisi aranmaz? </a:t>
            </a:r>
          </a:p>
          <a:p>
            <a:pPr marL="514350" indent="-514350">
              <a:buAutoNum type="alphaLcParenR"/>
            </a:pPr>
            <a:r>
              <a:rPr lang="tr-TR" sz="2800" dirty="0"/>
              <a:t>Kardiyoloji</a:t>
            </a:r>
          </a:p>
          <a:p>
            <a:pPr marL="514350" indent="-514350">
              <a:buAutoNum type="alphaLcParenR"/>
            </a:pPr>
            <a:r>
              <a:rPr lang="tr-TR" sz="2800" dirty="0"/>
              <a:t>KBB </a:t>
            </a:r>
          </a:p>
          <a:p>
            <a:pPr marL="514350" indent="-514350">
              <a:buAutoNum type="alphaLcParenR"/>
            </a:pPr>
            <a:r>
              <a:rPr lang="tr-TR" sz="2800" dirty="0"/>
              <a:t>Göz </a:t>
            </a:r>
          </a:p>
          <a:p>
            <a:pPr marL="514350" indent="-514350">
              <a:buAutoNum type="alphaLcParenR"/>
            </a:pPr>
            <a:r>
              <a:rPr lang="tr-TR" sz="2800" dirty="0"/>
              <a:t>Psikiyatri</a:t>
            </a:r>
          </a:p>
          <a:p>
            <a:pPr marL="514350" indent="-514350">
              <a:buAutoNum type="alphaLcParenR"/>
            </a:pPr>
            <a:r>
              <a:rPr lang="tr-TR" sz="2800" dirty="0"/>
              <a:t>Nöroloji</a:t>
            </a:r>
            <a:endParaRPr lang="tr-TR" altLang="tr-TR" sz="2800" b="1" dirty="0"/>
          </a:p>
        </p:txBody>
      </p:sp>
    </p:spTree>
  </p:cSld>
  <p:clrMapOvr>
    <a:masterClrMapping/>
  </p:clrMapOvr>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518397"/>
          </a:xfrm>
          <a:prstGeom prst="rect">
            <a:avLst/>
          </a:prstGeom>
          <a:noFill/>
          <a:ln w="9525">
            <a:noFill/>
            <a:miter lim="800000"/>
            <a:headEnd/>
            <a:tailEnd/>
          </a:ln>
        </p:spPr>
        <p:txBody>
          <a:bodyPr lIns="70610" tIns="35305" rIns="70610" bIns="35305">
            <a:spAutoFit/>
          </a:bodyPr>
          <a:lstStyle/>
          <a:p>
            <a:r>
              <a:rPr lang="tr-TR" sz="2800" b="1" dirty="0"/>
              <a:t>73- Özel güvenlik görevlisinin çalışma iznini alması için gereken sağlık raporunda aşağıdakilerden hangisi aranmaz? </a:t>
            </a:r>
          </a:p>
          <a:p>
            <a:pPr marL="514350" indent="-514350">
              <a:buAutoNum type="alphaLcParenR"/>
            </a:pPr>
            <a:r>
              <a:rPr lang="tr-TR" sz="2800" dirty="0">
                <a:solidFill>
                  <a:srgbClr val="FF0000"/>
                </a:solidFill>
              </a:rPr>
              <a:t>Kardiyoloji</a:t>
            </a:r>
          </a:p>
          <a:p>
            <a:pPr marL="514350" indent="-514350">
              <a:buAutoNum type="alphaLcParenR"/>
            </a:pPr>
            <a:r>
              <a:rPr lang="tr-TR" sz="2800" dirty="0"/>
              <a:t>KBB </a:t>
            </a:r>
          </a:p>
          <a:p>
            <a:pPr marL="514350" indent="-514350">
              <a:buAutoNum type="alphaLcParenR"/>
            </a:pPr>
            <a:r>
              <a:rPr lang="tr-TR" sz="2800" dirty="0"/>
              <a:t>Göz </a:t>
            </a:r>
          </a:p>
          <a:p>
            <a:pPr marL="514350" indent="-514350">
              <a:buAutoNum type="alphaLcParenR"/>
            </a:pPr>
            <a:r>
              <a:rPr lang="tr-TR" sz="2800" dirty="0"/>
              <a:t>Psikiyatri</a:t>
            </a:r>
          </a:p>
          <a:p>
            <a:pPr marL="514350" indent="-514350">
              <a:buAutoNum type="alphaLcParenR"/>
            </a:pPr>
            <a:r>
              <a:rPr lang="tr-TR" sz="2800" dirty="0"/>
              <a:t>Nöroloji</a:t>
            </a:r>
            <a:endParaRPr lang="tr-TR" altLang="tr-TR" sz="2800" b="1" dirty="0"/>
          </a:p>
        </p:txBody>
      </p:sp>
    </p:spTree>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518397"/>
          </a:xfrm>
          <a:prstGeom prst="rect">
            <a:avLst/>
          </a:prstGeom>
          <a:noFill/>
          <a:ln w="9525">
            <a:noFill/>
            <a:miter lim="800000"/>
            <a:headEnd/>
            <a:tailEnd/>
          </a:ln>
        </p:spPr>
        <p:txBody>
          <a:bodyPr lIns="70610" tIns="35305" rIns="70610" bIns="35305">
            <a:spAutoFit/>
          </a:bodyPr>
          <a:lstStyle/>
          <a:p>
            <a:r>
              <a:rPr lang="tr-TR" sz="2800" b="1" dirty="0"/>
              <a:t>74- Aşağıdakilerden hangisi özel güvenlik görevlisinin yetkilerinden değildir?</a:t>
            </a:r>
          </a:p>
          <a:p>
            <a:r>
              <a:rPr lang="tr-TR" sz="2800" b="1" dirty="0"/>
              <a:t> </a:t>
            </a:r>
          </a:p>
          <a:p>
            <a:pPr marL="514350" indent="-514350">
              <a:buAutoNum type="alphaLcParenR"/>
            </a:pPr>
            <a:r>
              <a:rPr lang="pl-PL" sz="2800" dirty="0"/>
              <a:t>Kimlik sorma</a:t>
            </a:r>
            <a:endParaRPr lang="tr-TR" sz="2800" dirty="0"/>
          </a:p>
          <a:p>
            <a:pPr marL="514350" indent="-514350">
              <a:buAutoNum type="alphaLcParenR"/>
            </a:pPr>
            <a:r>
              <a:rPr lang="pl-PL" sz="2800" dirty="0"/>
              <a:t>Yakalama </a:t>
            </a:r>
          </a:p>
          <a:p>
            <a:r>
              <a:rPr lang="pt-BR" sz="2800" dirty="0"/>
              <a:t>c) </a:t>
            </a:r>
            <a:r>
              <a:rPr lang="tr-TR" sz="2800" dirty="0"/>
              <a:t>  </a:t>
            </a:r>
            <a:r>
              <a:rPr lang="pt-BR" sz="2800" dirty="0"/>
              <a:t>Arama </a:t>
            </a:r>
            <a:endParaRPr lang="tr-TR" sz="2800" dirty="0"/>
          </a:p>
          <a:p>
            <a:r>
              <a:rPr lang="pt-BR" sz="2800" dirty="0"/>
              <a:t>d) </a:t>
            </a:r>
            <a:r>
              <a:rPr lang="tr-TR" sz="2800" dirty="0"/>
              <a:t>  </a:t>
            </a:r>
            <a:r>
              <a:rPr lang="pt-BR" sz="2800" dirty="0"/>
              <a:t>Emanete alma </a:t>
            </a:r>
            <a:endParaRPr lang="tr-TR" sz="2800" dirty="0"/>
          </a:p>
          <a:p>
            <a:r>
              <a:rPr lang="pt-BR" sz="2800" dirty="0"/>
              <a:t>e) </a:t>
            </a:r>
            <a:r>
              <a:rPr lang="tr-TR" sz="2800" dirty="0"/>
              <a:t>  </a:t>
            </a:r>
            <a:r>
              <a:rPr lang="pt-BR" sz="2800" dirty="0"/>
              <a:t>Kimlik tespiti</a:t>
            </a:r>
            <a:endParaRPr lang="tr-TR" altLang="tr-TR" sz="2800" b="1" dirty="0"/>
          </a:p>
        </p:txBody>
      </p:sp>
    </p:spTree>
  </p:cSld>
  <p:clrMapOvr>
    <a:masterClrMapping/>
  </p:clrMapOvr>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518397"/>
          </a:xfrm>
          <a:prstGeom prst="rect">
            <a:avLst/>
          </a:prstGeom>
          <a:noFill/>
          <a:ln w="9525">
            <a:noFill/>
            <a:miter lim="800000"/>
            <a:headEnd/>
            <a:tailEnd/>
          </a:ln>
        </p:spPr>
        <p:txBody>
          <a:bodyPr lIns="70610" tIns="35305" rIns="70610" bIns="35305">
            <a:spAutoFit/>
          </a:bodyPr>
          <a:lstStyle/>
          <a:p>
            <a:r>
              <a:rPr lang="tr-TR" sz="2800" b="1" dirty="0"/>
              <a:t>74- Aşağıdakilerden hangisi özel güvenlik görevlisinin yetkilerinden değildir?</a:t>
            </a:r>
          </a:p>
          <a:p>
            <a:r>
              <a:rPr lang="tr-TR" sz="2800" b="1" dirty="0"/>
              <a:t> </a:t>
            </a:r>
          </a:p>
          <a:p>
            <a:pPr marL="514350" indent="-514350">
              <a:buAutoNum type="alphaLcParenR"/>
            </a:pPr>
            <a:r>
              <a:rPr lang="pl-PL" sz="2800" dirty="0"/>
              <a:t>Kimlik sorma</a:t>
            </a:r>
            <a:endParaRPr lang="tr-TR" sz="2800" dirty="0"/>
          </a:p>
          <a:p>
            <a:pPr marL="514350" indent="-514350">
              <a:buAutoNum type="alphaLcParenR"/>
            </a:pPr>
            <a:r>
              <a:rPr lang="pl-PL" sz="2800" dirty="0"/>
              <a:t>Yakalama </a:t>
            </a:r>
          </a:p>
          <a:p>
            <a:r>
              <a:rPr lang="pt-BR" sz="2800" dirty="0"/>
              <a:t>c) </a:t>
            </a:r>
            <a:r>
              <a:rPr lang="tr-TR" sz="2800" dirty="0"/>
              <a:t>  </a:t>
            </a:r>
            <a:r>
              <a:rPr lang="pt-BR" sz="2800" dirty="0"/>
              <a:t>Arama </a:t>
            </a:r>
            <a:endParaRPr lang="tr-TR" sz="2800" dirty="0"/>
          </a:p>
          <a:p>
            <a:r>
              <a:rPr lang="pt-BR" sz="2800" dirty="0"/>
              <a:t>d) </a:t>
            </a:r>
            <a:r>
              <a:rPr lang="tr-TR" sz="2800" dirty="0"/>
              <a:t>  </a:t>
            </a:r>
            <a:r>
              <a:rPr lang="pt-BR" sz="2800" dirty="0"/>
              <a:t>Emanete alma </a:t>
            </a:r>
            <a:endParaRPr lang="tr-TR" sz="2800" dirty="0"/>
          </a:p>
          <a:p>
            <a:r>
              <a:rPr lang="pt-BR" sz="2800" dirty="0">
                <a:solidFill>
                  <a:srgbClr val="FF0000"/>
                </a:solidFill>
              </a:rPr>
              <a:t>e) </a:t>
            </a:r>
            <a:r>
              <a:rPr lang="tr-TR" sz="2800" dirty="0">
                <a:solidFill>
                  <a:srgbClr val="FF0000"/>
                </a:solidFill>
              </a:rPr>
              <a:t>  </a:t>
            </a:r>
            <a:r>
              <a:rPr lang="pt-BR" sz="2800" dirty="0">
                <a:solidFill>
                  <a:srgbClr val="FF0000"/>
                </a:solidFill>
              </a:rPr>
              <a:t>Kimlik tespiti</a:t>
            </a:r>
            <a:endParaRPr lang="tr-TR" altLang="tr-TR" sz="2800" b="1" dirty="0">
              <a:solidFill>
                <a:srgbClr val="FF0000"/>
              </a:solidFill>
            </a:endParaRPr>
          </a:p>
        </p:txBody>
      </p:sp>
    </p:spTree>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4503282"/>
          </a:xfrm>
          <a:prstGeom prst="rect">
            <a:avLst/>
          </a:prstGeom>
          <a:noFill/>
          <a:ln w="9525">
            <a:noFill/>
            <a:miter lim="800000"/>
            <a:headEnd/>
            <a:tailEnd/>
          </a:ln>
        </p:spPr>
        <p:txBody>
          <a:bodyPr lIns="70610" tIns="35305" rIns="70610" bIns="35305">
            <a:spAutoFit/>
          </a:bodyPr>
          <a:lstStyle/>
          <a:p>
            <a:r>
              <a:rPr lang="tr-TR" sz="2400" b="1" dirty="0"/>
              <a:t>75- Aşağıdakilerden hangisi özel güvenlik görevlisi olacaklarda aranan şartlardan değildir? </a:t>
            </a:r>
          </a:p>
          <a:p>
            <a:endParaRPr lang="tr-TR" sz="2400" b="1" dirty="0"/>
          </a:p>
          <a:p>
            <a:r>
              <a:rPr lang="tr-TR" sz="2400" dirty="0"/>
              <a:t>a)Kamu haklarından yasaklı olmamak </a:t>
            </a:r>
          </a:p>
          <a:p>
            <a:r>
              <a:rPr lang="tr-TR" sz="2400" dirty="0"/>
              <a:t>b)Özel güvenlik yenileme eğitimini başarıyla tamamlamış olmak </a:t>
            </a:r>
          </a:p>
          <a:p>
            <a:r>
              <a:rPr lang="tr-TR" sz="2400" dirty="0"/>
              <a:t>c)Türkiye Cumhuriyeti vatandaşı olmak </a:t>
            </a:r>
          </a:p>
          <a:p>
            <a:r>
              <a:rPr lang="tr-TR" sz="2400" dirty="0"/>
              <a:t>d)18 yaşını doldurmuş olmak e)Görevin yapılmasını engel olabilecek vücut ve akıl hastalığı ile özürlü bulunmamak</a:t>
            </a:r>
          </a:p>
          <a:p>
            <a:r>
              <a:rPr lang="tr-TR" sz="2400" dirty="0"/>
              <a:t>e)Görevin yapılmasını engel olabilecek vücut ve akıl hastalığı ile özürlü bulunmamak</a:t>
            </a:r>
            <a:endParaRPr lang="tr-TR" altLang="tr-TR" sz="2400" b="1" dirty="0">
              <a:solidFill>
                <a:srgbClr val="FF0000"/>
              </a:solidFill>
            </a:endParaRPr>
          </a:p>
        </p:txBody>
      </p:sp>
    </p:spTree>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4133950"/>
          </a:xfrm>
          <a:prstGeom prst="rect">
            <a:avLst/>
          </a:prstGeom>
          <a:noFill/>
          <a:ln w="9525">
            <a:noFill/>
            <a:miter lim="800000"/>
            <a:headEnd/>
            <a:tailEnd/>
          </a:ln>
        </p:spPr>
        <p:txBody>
          <a:bodyPr lIns="70610" tIns="35305" rIns="70610" bIns="35305">
            <a:spAutoFit/>
          </a:bodyPr>
          <a:lstStyle/>
          <a:p>
            <a:r>
              <a:rPr lang="tr-TR" sz="2400" b="1" dirty="0"/>
              <a:t>75- Aşağıdakilerden hangisi özel güvenlik görevlisi olacaklarda aranan şartlardan değildir? </a:t>
            </a:r>
          </a:p>
          <a:p>
            <a:r>
              <a:rPr lang="tr-TR" sz="2400" dirty="0"/>
              <a:t>a)Kamu haklarından yasaklı olmamak </a:t>
            </a:r>
          </a:p>
          <a:p>
            <a:r>
              <a:rPr lang="tr-TR" sz="2400" dirty="0">
                <a:solidFill>
                  <a:srgbClr val="FF0000"/>
                </a:solidFill>
              </a:rPr>
              <a:t>b)Özel güvenlik yenileme eğitimini başarıyla tamamlamış olmak </a:t>
            </a:r>
          </a:p>
          <a:p>
            <a:r>
              <a:rPr lang="tr-TR" sz="2400" dirty="0"/>
              <a:t>c)Türkiye Cumhuriyeti vatandaşı olmak </a:t>
            </a:r>
          </a:p>
          <a:p>
            <a:r>
              <a:rPr lang="tr-TR" sz="2400" dirty="0"/>
              <a:t>d)18 yaşını doldurmuş olmak e)Görevin yapılmasını engel olabilecek vücut ve akıl hastalığı ile özürlü bulunmamak</a:t>
            </a:r>
          </a:p>
          <a:p>
            <a:r>
              <a:rPr lang="tr-TR" sz="2400" dirty="0"/>
              <a:t>e)Görevin yapılmasını engel olabilecek vücut ve akıl hastalığı ile özürlü bulunmamak</a:t>
            </a:r>
            <a:endParaRPr lang="tr-TR" altLang="tr-TR" sz="2400" b="1" dirty="0">
              <a:solidFill>
                <a:srgbClr val="FF0000"/>
              </a:solidFill>
            </a:endParaRPr>
          </a:p>
        </p:txBody>
      </p:sp>
    </p:spTree>
  </p:cSld>
  <p:clrMapOvr>
    <a:masterClrMapping/>
  </p:clrMapOvr>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4133950"/>
          </a:xfrm>
          <a:prstGeom prst="rect">
            <a:avLst/>
          </a:prstGeom>
          <a:noFill/>
          <a:ln w="9525">
            <a:noFill/>
            <a:miter lim="800000"/>
            <a:headEnd/>
            <a:tailEnd/>
          </a:ln>
        </p:spPr>
        <p:txBody>
          <a:bodyPr lIns="70610" tIns="35305" rIns="70610" bIns="35305">
            <a:spAutoFit/>
          </a:bodyPr>
          <a:lstStyle/>
          <a:p>
            <a:r>
              <a:rPr lang="tr-TR" sz="2400" b="1" dirty="0"/>
              <a:t>253. Para ve değerli eşya naklinde görevlendirilen silahlı özel güvenlik görevlisi, özel güvenlik kimlik kartı ve taşıdığı silaha ilişkin ruhsat ile birlikte hangi geçerli resmi belgeyi de yanında bulundurmakla zorunlu ve sorumludur?</a:t>
            </a:r>
          </a:p>
          <a:p>
            <a:endParaRPr lang="tr-TR" sz="2400" b="1" dirty="0"/>
          </a:p>
          <a:p>
            <a:pPr marL="457200" indent="-457200">
              <a:buAutoNum type="alphaUcParenR"/>
            </a:pPr>
            <a:r>
              <a:rPr lang="tr-TR" sz="2400" b="1" dirty="0"/>
              <a:t>Görev Belgesi      </a:t>
            </a:r>
          </a:p>
          <a:p>
            <a:pPr marL="457200" indent="-457200">
              <a:buAutoNum type="alphaUcParenR"/>
            </a:pPr>
            <a:r>
              <a:rPr lang="tr-TR" sz="2400" b="1" dirty="0"/>
              <a:t>Doktor Raporu</a:t>
            </a:r>
          </a:p>
          <a:p>
            <a:r>
              <a:rPr lang="tr-TR" sz="2400" b="1" dirty="0"/>
              <a:t>C) Pasaport  </a:t>
            </a:r>
          </a:p>
          <a:p>
            <a:r>
              <a:rPr lang="tr-TR" sz="2400" b="1" dirty="0"/>
              <a:t>D) Sürücü Belgesi</a:t>
            </a:r>
          </a:p>
          <a:p>
            <a:r>
              <a:rPr lang="tr-TR" sz="2400" b="1" dirty="0"/>
              <a:t>E) Mali Mesuliyet Sigorta Poliçesi</a:t>
            </a:r>
          </a:p>
        </p:txBody>
      </p:sp>
    </p:spTree>
    <p:extLst>
      <p:ext uri="{BB962C8B-B14F-4D97-AF65-F5344CB8AC3E}">
        <p14:creationId xmlns:p14="http://schemas.microsoft.com/office/powerpoint/2010/main" val="2999574191"/>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object 2"/>
          <p:cNvSpPr txBox="1"/>
          <p:nvPr/>
        </p:nvSpPr>
        <p:spPr>
          <a:xfrm>
            <a:off x="766971" y="424185"/>
            <a:ext cx="5785826" cy="4533292"/>
          </a:xfrm>
          <a:prstGeom prst="rect">
            <a:avLst/>
          </a:prstGeom>
        </p:spPr>
        <p:txBody>
          <a:bodyPr vert="horz" wrap="square" lIns="0" tIns="12700" rIns="0" bIns="0" rtlCol="0">
            <a:spAutoFit/>
          </a:bodyPr>
          <a:lstStyle/>
          <a:p>
            <a:pPr marL="12700" algn="just">
              <a:lnSpc>
                <a:spcPct val="100000"/>
              </a:lnSpc>
            </a:pPr>
            <a:r>
              <a:rPr sz="1400" b="1" spc="-105">
                <a:solidFill>
                  <a:srgbClr val="FF0000"/>
                </a:solidFill>
                <a:latin typeface="Arial"/>
                <a:cs typeface="Arial"/>
              </a:rPr>
              <a:t>Madde </a:t>
            </a:r>
            <a:r>
              <a:rPr sz="1400" b="1" spc="-75" dirty="0">
                <a:solidFill>
                  <a:srgbClr val="FF0000"/>
                </a:solidFill>
                <a:latin typeface="Arial"/>
                <a:cs typeface="Arial"/>
              </a:rPr>
              <a:t>9- </a:t>
            </a:r>
            <a:r>
              <a:rPr sz="1400" b="1" spc="-95" dirty="0">
                <a:solidFill>
                  <a:srgbClr val="FF0000"/>
                </a:solidFill>
                <a:latin typeface="Arial"/>
                <a:cs typeface="Arial"/>
              </a:rPr>
              <a:t>GEÇİCİ </a:t>
            </a:r>
            <a:r>
              <a:rPr sz="1400" b="1" spc="-114" dirty="0">
                <a:solidFill>
                  <a:srgbClr val="FF0000"/>
                </a:solidFill>
                <a:latin typeface="Arial"/>
                <a:cs typeface="Arial"/>
              </a:rPr>
              <a:t>VE </a:t>
            </a:r>
            <a:r>
              <a:rPr sz="1400" b="1" spc="-100" dirty="0">
                <a:solidFill>
                  <a:srgbClr val="FF0000"/>
                </a:solidFill>
                <a:latin typeface="Arial"/>
                <a:cs typeface="Arial"/>
              </a:rPr>
              <a:t>ACİL </a:t>
            </a:r>
            <a:r>
              <a:rPr sz="1400" b="1" spc="-120" dirty="0">
                <a:solidFill>
                  <a:srgbClr val="FF0000"/>
                </a:solidFill>
                <a:latin typeface="Arial"/>
                <a:cs typeface="Arial"/>
              </a:rPr>
              <a:t>DURUMLARDA </a:t>
            </a:r>
            <a:r>
              <a:rPr sz="1400" b="1" spc="-110" dirty="0">
                <a:solidFill>
                  <a:srgbClr val="FF0000"/>
                </a:solidFill>
                <a:latin typeface="Arial"/>
                <a:cs typeface="Arial"/>
              </a:rPr>
              <a:t>ÖZEL GÜVENLİK</a:t>
            </a:r>
            <a:r>
              <a:rPr sz="1400" b="1" spc="-80" dirty="0">
                <a:solidFill>
                  <a:srgbClr val="FF0000"/>
                </a:solidFill>
                <a:latin typeface="Arial"/>
                <a:cs typeface="Arial"/>
              </a:rPr>
              <a:t> İZNİ</a:t>
            </a:r>
            <a:endParaRPr sz="1400">
              <a:solidFill>
                <a:srgbClr val="FF0000"/>
              </a:solidFill>
              <a:latin typeface="Arial"/>
              <a:cs typeface="Arial"/>
            </a:endParaRPr>
          </a:p>
          <a:p>
            <a:pPr marL="12700" marR="6350" indent="449580" algn="just">
              <a:lnSpc>
                <a:spcPct val="111100"/>
              </a:lnSpc>
            </a:pPr>
            <a:r>
              <a:rPr sz="1400" u="sng" spc="-75" dirty="0">
                <a:uFill>
                  <a:solidFill>
                    <a:srgbClr val="000000"/>
                  </a:solidFill>
                </a:uFill>
                <a:latin typeface="Arial"/>
                <a:cs typeface="Arial"/>
              </a:rPr>
              <a:t>Toplantı, </a:t>
            </a:r>
            <a:r>
              <a:rPr sz="1400" u="sng" spc="-80" dirty="0">
                <a:uFill>
                  <a:solidFill>
                    <a:srgbClr val="000000"/>
                  </a:solidFill>
                </a:uFill>
                <a:latin typeface="Arial"/>
                <a:cs typeface="Arial"/>
              </a:rPr>
              <a:t>konser</a:t>
            </a:r>
            <a:r>
              <a:rPr sz="1400" spc="-80" dirty="0">
                <a:latin typeface="Arial"/>
                <a:cs typeface="Arial"/>
              </a:rPr>
              <a:t>, </a:t>
            </a:r>
            <a:r>
              <a:rPr sz="1400" u="sng" spc="-90" dirty="0">
                <a:uFill>
                  <a:solidFill>
                    <a:srgbClr val="000000"/>
                  </a:solidFill>
                </a:uFill>
                <a:latin typeface="Arial"/>
                <a:cs typeface="Arial"/>
              </a:rPr>
              <a:t>sahne </a:t>
            </a:r>
            <a:r>
              <a:rPr sz="1400" u="sng" spc="-70" dirty="0">
                <a:uFill>
                  <a:solidFill>
                    <a:srgbClr val="000000"/>
                  </a:solidFill>
                </a:uFill>
                <a:latin typeface="Arial"/>
                <a:cs typeface="Arial"/>
              </a:rPr>
              <a:t>gösteriler</a:t>
            </a:r>
            <a:r>
              <a:rPr sz="1400" spc="-70" dirty="0">
                <a:latin typeface="Arial"/>
                <a:cs typeface="Arial"/>
              </a:rPr>
              <a:t>i </a:t>
            </a:r>
            <a:r>
              <a:rPr sz="1400" spc="-85" dirty="0">
                <a:latin typeface="Arial"/>
                <a:cs typeface="Arial"/>
              </a:rPr>
              <a:t>ve </a:t>
            </a:r>
            <a:r>
              <a:rPr sz="1400" u="sng" spc="-80" dirty="0">
                <a:uFill>
                  <a:solidFill>
                    <a:srgbClr val="000000"/>
                  </a:solidFill>
                </a:uFill>
                <a:latin typeface="Arial"/>
                <a:cs typeface="Arial"/>
              </a:rPr>
              <a:t>benzeri </a:t>
            </a:r>
            <a:r>
              <a:rPr sz="1400" u="sng" spc="-65" dirty="0">
                <a:uFill>
                  <a:solidFill>
                    <a:srgbClr val="000000"/>
                  </a:solidFill>
                </a:uFill>
                <a:latin typeface="Arial"/>
                <a:cs typeface="Arial"/>
              </a:rPr>
              <a:t>etkinliklerde</a:t>
            </a:r>
            <a:r>
              <a:rPr sz="1400" spc="-65" dirty="0">
                <a:latin typeface="Arial"/>
                <a:cs typeface="Arial"/>
              </a:rPr>
              <a:t>, </a:t>
            </a:r>
            <a:r>
              <a:rPr sz="1400" u="sng" spc="-85" dirty="0">
                <a:uFill>
                  <a:solidFill>
                    <a:srgbClr val="000000"/>
                  </a:solidFill>
                </a:uFill>
                <a:latin typeface="Arial"/>
                <a:cs typeface="Arial"/>
              </a:rPr>
              <a:t>para</a:t>
            </a:r>
            <a:r>
              <a:rPr sz="1400" spc="-85" dirty="0">
                <a:latin typeface="Arial"/>
                <a:cs typeface="Arial"/>
              </a:rPr>
              <a:t> </a:t>
            </a:r>
            <a:r>
              <a:rPr sz="1400" spc="-90" dirty="0">
                <a:latin typeface="Arial"/>
                <a:cs typeface="Arial"/>
              </a:rPr>
              <a:t>veya </a:t>
            </a:r>
            <a:r>
              <a:rPr sz="1400" u="sng" spc="-75" dirty="0">
                <a:uFill>
                  <a:solidFill>
                    <a:srgbClr val="000000"/>
                  </a:solidFill>
                </a:uFill>
                <a:latin typeface="Arial"/>
                <a:cs typeface="Arial"/>
              </a:rPr>
              <a:t>değerli </a:t>
            </a:r>
            <a:r>
              <a:rPr sz="1400" u="sng" spc="-90" dirty="0">
                <a:uFill>
                  <a:solidFill>
                    <a:srgbClr val="000000"/>
                  </a:solidFill>
                </a:uFill>
                <a:latin typeface="Arial"/>
                <a:cs typeface="Arial"/>
              </a:rPr>
              <a:t>eşya </a:t>
            </a:r>
            <a:r>
              <a:rPr sz="1400" spc="-90" dirty="0">
                <a:latin typeface="Arial"/>
                <a:cs typeface="Arial"/>
              </a:rPr>
              <a:t> </a:t>
            </a:r>
            <a:r>
              <a:rPr sz="1400" u="sng" spc="-70" dirty="0">
                <a:uFill>
                  <a:solidFill>
                    <a:srgbClr val="000000"/>
                  </a:solidFill>
                </a:uFill>
                <a:latin typeface="Arial"/>
                <a:cs typeface="Arial"/>
              </a:rPr>
              <a:t>nakl</a:t>
            </a:r>
            <a:r>
              <a:rPr sz="1400" spc="-70" dirty="0">
                <a:latin typeface="Arial"/>
                <a:cs typeface="Arial"/>
              </a:rPr>
              <a:t>i </a:t>
            </a:r>
            <a:r>
              <a:rPr sz="1400" spc="-90" dirty="0">
                <a:latin typeface="Arial"/>
                <a:cs typeface="Arial"/>
              </a:rPr>
              <a:t>veya </a:t>
            </a:r>
            <a:r>
              <a:rPr sz="1400" u="sng" spc="-90" dirty="0">
                <a:uFill>
                  <a:solidFill>
                    <a:srgbClr val="000000"/>
                  </a:solidFill>
                </a:uFill>
                <a:latin typeface="Arial"/>
                <a:cs typeface="Arial"/>
              </a:rPr>
              <a:t>cenaze </a:t>
            </a:r>
            <a:r>
              <a:rPr sz="1400" u="sng" spc="-75" dirty="0">
                <a:uFill>
                  <a:solidFill>
                    <a:srgbClr val="000000"/>
                  </a:solidFill>
                </a:uFill>
                <a:latin typeface="Arial"/>
                <a:cs typeface="Arial"/>
              </a:rPr>
              <a:t>tören</a:t>
            </a:r>
            <a:r>
              <a:rPr sz="1400" spc="-75" dirty="0">
                <a:latin typeface="Arial"/>
                <a:cs typeface="Arial"/>
              </a:rPr>
              <a:t>i </a:t>
            </a:r>
            <a:r>
              <a:rPr sz="1400" spc="-65" dirty="0">
                <a:latin typeface="Arial"/>
                <a:cs typeface="Arial"/>
              </a:rPr>
              <a:t>gibi </a:t>
            </a:r>
            <a:r>
              <a:rPr sz="1400" b="1" spc="-80" dirty="0">
                <a:latin typeface="Arial"/>
                <a:cs typeface="Arial"/>
              </a:rPr>
              <a:t>geçici </a:t>
            </a:r>
            <a:r>
              <a:rPr sz="1400" b="1" spc="-95" dirty="0">
                <a:latin typeface="Arial"/>
                <a:cs typeface="Arial"/>
              </a:rPr>
              <a:t>veya </a:t>
            </a:r>
            <a:r>
              <a:rPr sz="1400" b="1" spc="-70" dirty="0">
                <a:latin typeface="Arial"/>
                <a:cs typeface="Arial"/>
              </a:rPr>
              <a:t>acil </a:t>
            </a:r>
            <a:r>
              <a:rPr sz="1400" b="1" spc="-75" dirty="0">
                <a:latin typeface="Arial"/>
                <a:cs typeface="Arial"/>
              </a:rPr>
              <a:t>hallerde</a:t>
            </a:r>
            <a:r>
              <a:rPr sz="1400" spc="-75" dirty="0">
                <a:latin typeface="Arial"/>
                <a:cs typeface="Arial"/>
              </a:rPr>
              <a:t>, </a:t>
            </a:r>
            <a:r>
              <a:rPr sz="1400" spc="-80" dirty="0">
                <a:latin typeface="Arial"/>
                <a:cs typeface="Arial"/>
              </a:rPr>
              <a:t>özel güvenlik </a:t>
            </a:r>
            <a:r>
              <a:rPr sz="1400" spc="-65" dirty="0">
                <a:latin typeface="Arial"/>
                <a:cs typeface="Arial"/>
              </a:rPr>
              <a:t>izni </a:t>
            </a:r>
            <a:r>
              <a:rPr sz="1400" b="1" u="sng" spc="-70" dirty="0">
                <a:uFill>
                  <a:solidFill>
                    <a:srgbClr val="000000"/>
                  </a:solidFill>
                </a:uFill>
                <a:latin typeface="Arial"/>
                <a:cs typeface="Arial"/>
              </a:rPr>
              <a:t>vali</a:t>
            </a:r>
            <a:r>
              <a:rPr sz="1400" b="1" spc="-70" dirty="0">
                <a:latin typeface="Arial"/>
                <a:cs typeface="Arial"/>
              </a:rPr>
              <a:t> </a:t>
            </a:r>
            <a:r>
              <a:rPr sz="1400" spc="-75" dirty="0">
                <a:latin typeface="Arial"/>
                <a:cs typeface="Arial"/>
              </a:rPr>
              <a:t>tarafından  </a:t>
            </a:r>
            <a:r>
              <a:rPr sz="1400" b="1" spc="-65" dirty="0">
                <a:latin typeface="Arial"/>
                <a:cs typeface="Arial"/>
              </a:rPr>
              <a:t>verilir.</a:t>
            </a:r>
            <a:endParaRPr sz="1400">
              <a:latin typeface="Arial"/>
              <a:cs typeface="Arial"/>
            </a:endParaRPr>
          </a:p>
          <a:p>
            <a:pPr marL="12700" marR="6985" indent="449580" algn="just">
              <a:lnSpc>
                <a:spcPct val="111200"/>
              </a:lnSpc>
            </a:pPr>
            <a:r>
              <a:rPr sz="1400" spc="-80">
                <a:latin typeface="Arial"/>
                <a:cs typeface="Arial"/>
              </a:rPr>
              <a:t>Geçici </a:t>
            </a:r>
            <a:r>
              <a:rPr sz="1400" spc="-90" dirty="0">
                <a:latin typeface="Arial"/>
                <a:cs typeface="Arial"/>
              </a:rPr>
              <a:t>ve </a:t>
            </a:r>
            <a:r>
              <a:rPr sz="1400" spc="-65" dirty="0">
                <a:latin typeface="Arial"/>
                <a:cs typeface="Arial"/>
              </a:rPr>
              <a:t>acil </a:t>
            </a:r>
            <a:r>
              <a:rPr sz="1400" spc="-80" dirty="0">
                <a:latin typeface="Arial"/>
                <a:cs typeface="Arial"/>
              </a:rPr>
              <a:t>hallerde özel güvenlik </a:t>
            </a:r>
            <a:r>
              <a:rPr sz="1400" spc="-65" dirty="0">
                <a:latin typeface="Arial"/>
                <a:cs typeface="Arial"/>
              </a:rPr>
              <a:t>izni, </a:t>
            </a:r>
            <a:r>
              <a:rPr sz="1400" spc="-75" dirty="0">
                <a:latin typeface="Arial"/>
                <a:cs typeface="Arial"/>
              </a:rPr>
              <a:t>hizmeti  </a:t>
            </a:r>
            <a:r>
              <a:rPr sz="1400" spc="-80" dirty="0">
                <a:latin typeface="Arial"/>
                <a:cs typeface="Arial"/>
              </a:rPr>
              <a:t>yerine getirecek güvenlik </a:t>
            </a:r>
            <a:r>
              <a:rPr sz="1400" spc="-65" dirty="0">
                <a:latin typeface="Arial"/>
                <a:cs typeface="Arial"/>
              </a:rPr>
              <a:t>şirketi </a:t>
            </a:r>
            <a:r>
              <a:rPr sz="1400" spc="-80" dirty="0">
                <a:latin typeface="Arial"/>
                <a:cs typeface="Arial"/>
              </a:rPr>
              <a:t>tarafından </a:t>
            </a:r>
            <a:r>
              <a:rPr sz="1400" spc="-60" dirty="0">
                <a:latin typeface="Arial"/>
                <a:cs typeface="Arial"/>
              </a:rPr>
              <a:t>alınır. </a:t>
            </a:r>
            <a:r>
              <a:rPr sz="1400" spc="-65" dirty="0">
                <a:latin typeface="Arial"/>
                <a:cs typeface="Arial"/>
              </a:rPr>
              <a:t>İzin için </a:t>
            </a:r>
            <a:r>
              <a:rPr sz="1400" spc="-80" dirty="0">
                <a:latin typeface="Arial"/>
                <a:cs typeface="Arial"/>
              </a:rPr>
              <a:t>yapılacak </a:t>
            </a:r>
            <a:r>
              <a:rPr sz="1400" spc="-90" dirty="0">
                <a:latin typeface="Arial"/>
                <a:cs typeface="Arial"/>
              </a:rPr>
              <a:t>başvuruda </a:t>
            </a:r>
            <a:r>
              <a:rPr sz="1400" spc="-95" dirty="0">
                <a:latin typeface="Arial"/>
                <a:cs typeface="Arial"/>
              </a:rPr>
              <a:t>koruma </a:t>
            </a:r>
            <a:r>
              <a:rPr sz="1400" spc="-90" dirty="0">
                <a:latin typeface="Arial"/>
                <a:cs typeface="Arial"/>
              </a:rPr>
              <a:t>ve  </a:t>
            </a:r>
            <a:r>
              <a:rPr sz="1400" spc="-80" dirty="0">
                <a:latin typeface="Arial"/>
                <a:cs typeface="Arial"/>
              </a:rPr>
              <a:t>güvenlik </a:t>
            </a:r>
            <a:r>
              <a:rPr sz="1400" spc="-75" dirty="0">
                <a:latin typeface="Arial"/>
                <a:cs typeface="Arial"/>
              </a:rPr>
              <a:t>hizmeti verilecek alan, </a:t>
            </a:r>
            <a:r>
              <a:rPr sz="1400" spc="-80" dirty="0">
                <a:latin typeface="Arial"/>
                <a:cs typeface="Arial"/>
              </a:rPr>
              <a:t>istihdam edilecek özel güvenlik </a:t>
            </a:r>
            <a:r>
              <a:rPr sz="1400" spc="-65" dirty="0">
                <a:latin typeface="Arial"/>
                <a:cs typeface="Arial"/>
              </a:rPr>
              <a:t>görevlileri </a:t>
            </a:r>
            <a:r>
              <a:rPr sz="1400" spc="-90" dirty="0">
                <a:latin typeface="Arial"/>
                <a:cs typeface="Arial"/>
              </a:rPr>
              <a:t>ve </a:t>
            </a:r>
            <a:r>
              <a:rPr sz="1400" spc="-75" dirty="0">
                <a:latin typeface="Arial"/>
                <a:cs typeface="Arial"/>
              </a:rPr>
              <a:t>kullanılacak  teçhizat </a:t>
            </a:r>
            <a:r>
              <a:rPr sz="1400" spc="-55" dirty="0">
                <a:latin typeface="Arial"/>
                <a:cs typeface="Arial"/>
              </a:rPr>
              <a:t>belirtilir. </a:t>
            </a:r>
            <a:r>
              <a:rPr sz="1400" spc="-85" dirty="0">
                <a:latin typeface="Arial"/>
                <a:cs typeface="Arial"/>
              </a:rPr>
              <a:t>Hizmetin </a:t>
            </a:r>
            <a:r>
              <a:rPr sz="1400" spc="-70" dirty="0">
                <a:latin typeface="Arial"/>
                <a:cs typeface="Arial"/>
              </a:rPr>
              <a:t>özelliğine </a:t>
            </a:r>
            <a:r>
              <a:rPr sz="1400" spc="-90" dirty="0">
                <a:latin typeface="Arial"/>
                <a:cs typeface="Arial"/>
              </a:rPr>
              <a:t>ve </a:t>
            </a:r>
            <a:r>
              <a:rPr sz="1400" spc="-95" dirty="0">
                <a:latin typeface="Arial"/>
                <a:cs typeface="Arial"/>
              </a:rPr>
              <a:t>önemine </a:t>
            </a:r>
            <a:r>
              <a:rPr sz="1400" spc="-75" dirty="0">
                <a:latin typeface="Arial"/>
                <a:cs typeface="Arial"/>
              </a:rPr>
              <a:t>göre, </a:t>
            </a:r>
            <a:r>
              <a:rPr sz="1400" spc="-65" dirty="0">
                <a:latin typeface="Arial"/>
                <a:cs typeface="Arial"/>
              </a:rPr>
              <a:t>valilikçe </a:t>
            </a:r>
            <a:r>
              <a:rPr sz="1400" spc="-75" dirty="0">
                <a:latin typeface="Arial"/>
                <a:cs typeface="Arial"/>
              </a:rPr>
              <a:t>istenebilecek </a:t>
            </a:r>
            <a:r>
              <a:rPr sz="1400" spc="-90" dirty="0">
                <a:latin typeface="Arial"/>
                <a:cs typeface="Arial"/>
              </a:rPr>
              <a:t>ek </a:t>
            </a:r>
            <a:r>
              <a:rPr sz="1400" spc="-80" dirty="0">
                <a:latin typeface="Arial"/>
                <a:cs typeface="Arial"/>
              </a:rPr>
              <a:t>önlemler </a:t>
            </a:r>
            <a:r>
              <a:rPr sz="1400" spc="-60" dirty="0">
                <a:latin typeface="Arial"/>
                <a:cs typeface="Arial"/>
              </a:rPr>
              <a:t>alınır.  </a:t>
            </a:r>
            <a:r>
              <a:rPr sz="1400" spc="-80" dirty="0">
                <a:latin typeface="Arial"/>
                <a:cs typeface="Arial"/>
              </a:rPr>
              <a:t>Geçici özel güvenlik </a:t>
            </a:r>
            <a:r>
              <a:rPr sz="1400" spc="-65" dirty="0">
                <a:latin typeface="Arial"/>
                <a:cs typeface="Arial"/>
              </a:rPr>
              <a:t>izni için valiliğe </a:t>
            </a:r>
            <a:r>
              <a:rPr sz="1400" spc="-90" dirty="0">
                <a:latin typeface="Arial"/>
                <a:cs typeface="Arial"/>
              </a:rPr>
              <a:t>söz konusu </a:t>
            </a:r>
            <a:r>
              <a:rPr sz="1400" b="1" spc="-75" dirty="0">
                <a:latin typeface="Arial"/>
                <a:cs typeface="Arial"/>
              </a:rPr>
              <a:t>etkinliğin </a:t>
            </a:r>
            <a:r>
              <a:rPr sz="1400" b="1" spc="-95" dirty="0">
                <a:latin typeface="Arial"/>
                <a:cs typeface="Arial"/>
              </a:rPr>
              <a:t>başlamasından </a:t>
            </a:r>
            <a:r>
              <a:rPr sz="1400" b="1" spc="-100" dirty="0">
                <a:latin typeface="Arial"/>
                <a:cs typeface="Arial"/>
              </a:rPr>
              <a:t>en </a:t>
            </a:r>
            <a:r>
              <a:rPr sz="1400" b="1" spc="-90" dirty="0">
                <a:latin typeface="Arial"/>
                <a:cs typeface="Arial"/>
              </a:rPr>
              <a:t>az </a:t>
            </a:r>
            <a:r>
              <a:rPr sz="1400" b="1" spc="-95" dirty="0">
                <a:latin typeface="Arial"/>
                <a:cs typeface="Arial"/>
              </a:rPr>
              <a:t>48 </a:t>
            </a:r>
            <a:r>
              <a:rPr sz="1400" b="1" spc="-85" dirty="0">
                <a:latin typeface="Arial"/>
                <a:cs typeface="Arial"/>
              </a:rPr>
              <a:t>saat  </a:t>
            </a:r>
            <a:r>
              <a:rPr sz="1400" b="1" spc="-95" dirty="0">
                <a:latin typeface="Arial"/>
                <a:cs typeface="Arial"/>
              </a:rPr>
              <a:t>önce </a:t>
            </a:r>
            <a:r>
              <a:rPr sz="1400" b="1" spc="-90" dirty="0">
                <a:latin typeface="Arial"/>
                <a:cs typeface="Arial"/>
              </a:rPr>
              <a:t>müracaatta </a:t>
            </a:r>
            <a:r>
              <a:rPr sz="1400" b="1" spc="-80" dirty="0">
                <a:latin typeface="Arial"/>
                <a:cs typeface="Arial"/>
              </a:rPr>
              <a:t>bulunulur</a:t>
            </a:r>
            <a:r>
              <a:rPr sz="1400" spc="-80" dirty="0">
                <a:latin typeface="Arial"/>
                <a:cs typeface="Arial"/>
              </a:rPr>
              <a:t>. </a:t>
            </a:r>
            <a:r>
              <a:rPr sz="1400" spc="-70" dirty="0">
                <a:latin typeface="Arial"/>
                <a:cs typeface="Arial"/>
              </a:rPr>
              <a:t>Valiliğe </a:t>
            </a:r>
            <a:r>
              <a:rPr sz="1400" spc="-80" dirty="0">
                <a:latin typeface="Arial"/>
                <a:cs typeface="Arial"/>
              </a:rPr>
              <a:t>yapılan müracaatlar </a:t>
            </a:r>
            <a:r>
              <a:rPr sz="1400" spc="-65" dirty="0">
                <a:latin typeface="Arial"/>
                <a:cs typeface="Arial"/>
              </a:rPr>
              <a:t>faaliyetin </a:t>
            </a:r>
            <a:r>
              <a:rPr sz="1400" spc="-90" dirty="0">
                <a:latin typeface="Arial"/>
                <a:cs typeface="Arial"/>
              </a:rPr>
              <a:t>başlamasından en geç </a:t>
            </a:r>
            <a:r>
              <a:rPr sz="1400" b="1" spc="-95" dirty="0">
                <a:latin typeface="Arial"/>
                <a:cs typeface="Arial"/>
              </a:rPr>
              <a:t>24  </a:t>
            </a:r>
            <a:r>
              <a:rPr sz="1400" b="1" spc="-85" dirty="0">
                <a:latin typeface="Arial"/>
                <a:cs typeface="Arial"/>
              </a:rPr>
              <a:t>saat </a:t>
            </a:r>
            <a:r>
              <a:rPr sz="1400" b="1" spc="-95" dirty="0">
                <a:latin typeface="Arial"/>
                <a:cs typeface="Arial"/>
              </a:rPr>
              <a:t>öncesinde </a:t>
            </a:r>
            <a:r>
              <a:rPr sz="1400" b="1" spc="-70" dirty="0">
                <a:latin typeface="Arial"/>
                <a:cs typeface="Arial"/>
              </a:rPr>
              <a:t>neticelendirilir</a:t>
            </a:r>
            <a:r>
              <a:rPr sz="1400" spc="-70" dirty="0">
                <a:latin typeface="Arial"/>
                <a:cs typeface="Arial"/>
              </a:rPr>
              <a:t>. </a:t>
            </a:r>
            <a:r>
              <a:rPr sz="1400" spc="-75" dirty="0">
                <a:latin typeface="Arial"/>
                <a:cs typeface="Arial"/>
              </a:rPr>
              <a:t>Valinin </a:t>
            </a:r>
            <a:r>
              <a:rPr sz="1400" spc="-65" dirty="0">
                <a:latin typeface="Arial"/>
                <a:cs typeface="Arial"/>
              </a:rPr>
              <a:t>takdiri </a:t>
            </a:r>
            <a:r>
              <a:rPr sz="1400" spc="-55" dirty="0">
                <a:latin typeface="Arial"/>
                <a:cs typeface="Arial"/>
              </a:rPr>
              <a:t>ile </a:t>
            </a:r>
            <a:r>
              <a:rPr sz="1400" spc="-65" dirty="0">
                <a:latin typeface="Arial"/>
                <a:cs typeface="Arial"/>
              </a:rPr>
              <a:t>acil </a:t>
            </a:r>
            <a:r>
              <a:rPr sz="1400" spc="-75" dirty="0">
                <a:latin typeface="Arial"/>
                <a:cs typeface="Arial"/>
              </a:rPr>
              <a:t>hallerde </a:t>
            </a:r>
            <a:r>
              <a:rPr sz="1400" spc="-95" dirty="0">
                <a:latin typeface="Arial"/>
                <a:cs typeface="Arial"/>
              </a:rPr>
              <a:t>bu </a:t>
            </a:r>
            <a:r>
              <a:rPr sz="1400" spc="-75" dirty="0">
                <a:latin typeface="Arial"/>
                <a:cs typeface="Arial"/>
              </a:rPr>
              <a:t>süreler</a:t>
            </a:r>
            <a:r>
              <a:rPr sz="1400" spc="-70" dirty="0">
                <a:latin typeface="Arial"/>
                <a:cs typeface="Arial"/>
              </a:rPr>
              <a:t> </a:t>
            </a:r>
            <a:r>
              <a:rPr sz="1400" spc="-85" dirty="0">
                <a:latin typeface="Arial"/>
                <a:cs typeface="Arial"/>
              </a:rPr>
              <a:t>uygulanmaz.</a:t>
            </a:r>
            <a:endParaRPr sz="1400">
              <a:latin typeface="Arial"/>
              <a:cs typeface="Arial"/>
            </a:endParaRPr>
          </a:p>
          <a:p>
            <a:pPr marL="12700" marR="8255" indent="449580" algn="just">
              <a:lnSpc>
                <a:spcPct val="111100"/>
              </a:lnSpc>
            </a:pPr>
            <a:r>
              <a:rPr sz="1400" spc="-80" dirty="0">
                <a:latin typeface="Arial"/>
                <a:cs typeface="Arial"/>
              </a:rPr>
              <a:t>Güvenliğin </a:t>
            </a:r>
            <a:r>
              <a:rPr sz="1400" spc="-85" dirty="0">
                <a:latin typeface="Arial"/>
                <a:cs typeface="Arial"/>
              </a:rPr>
              <a:t>sağlaması </a:t>
            </a:r>
            <a:r>
              <a:rPr sz="1400" spc="-65" dirty="0">
                <a:latin typeface="Arial"/>
                <a:cs typeface="Arial"/>
              </a:rPr>
              <a:t>için </a:t>
            </a:r>
            <a:r>
              <a:rPr sz="1400" spc="-50" dirty="0">
                <a:latin typeface="Arial"/>
                <a:cs typeface="Arial"/>
              </a:rPr>
              <a:t>ilgili </a:t>
            </a:r>
            <a:r>
              <a:rPr sz="1400" spc="-70" dirty="0">
                <a:latin typeface="Arial"/>
                <a:cs typeface="Arial"/>
              </a:rPr>
              <a:t>şirket </a:t>
            </a:r>
            <a:r>
              <a:rPr sz="1400" spc="-75" dirty="0">
                <a:latin typeface="Arial"/>
                <a:cs typeface="Arial"/>
              </a:rPr>
              <a:t>tarafından </a:t>
            </a:r>
            <a:r>
              <a:rPr sz="1400" spc="-85" dirty="0">
                <a:latin typeface="Arial"/>
                <a:cs typeface="Arial"/>
              </a:rPr>
              <a:t>öngörülen</a:t>
            </a:r>
            <a:r>
              <a:rPr sz="1400" spc="80" dirty="0">
                <a:latin typeface="Arial"/>
                <a:cs typeface="Arial"/>
              </a:rPr>
              <a:t> </a:t>
            </a:r>
            <a:r>
              <a:rPr sz="1400" spc="-65" dirty="0">
                <a:latin typeface="Arial"/>
                <a:cs typeface="Arial"/>
              </a:rPr>
              <a:t>tedbirlerin </a:t>
            </a:r>
            <a:r>
              <a:rPr sz="1400" spc="-75" dirty="0">
                <a:latin typeface="Arial"/>
                <a:cs typeface="Arial"/>
              </a:rPr>
              <a:t>yetersiz  </a:t>
            </a:r>
            <a:r>
              <a:rPr sz="1400" spc="-85" dirty="0">
                <a:latin typeface="Arial"/>
                <a:cs typeface="Arial"/>
              </a:rPr>
              <a:t>görülmesi</a:t>
            </a:r>
            <a:r>
              <a:rPr sz="1400" spc="80" dirty="0">
                <a:latin typeface="Arial"/>
                <a:cs typeface="Arial"/>
              </a:rPr>
              <a:t> </a:t>
            </a:r>
            <a:r>
              <a:rPr sz="1400" spc="-80" dirty="0">
                <a:latin typeface="Arial"/>
                <a:cs typeface="Arial"/>
              </a:rPr>
              <a:t>halinde </a:t>
            </a:r>
            <a:r>
              <a:rPr sz="1400" spc="-60" dirty="0">
                <a:latin typeface="Arial"/>
                <a:cs typeface="Arial"/>
              </a:rPr>
              <a:t>valilik  </a:t>
            </a:r>
            <a:r>
              <a:rPr sz="1400" spc="-70" dirty="0">
                <a:latin typeface="Arial"/>
                <a:cs typeface="Arial"/>
              </a:rPr>
              <a:t>ilave tedbirler </a:t>
            </a:r>
            <a:r>
              <a:rPr sz="1400" spc="-80" dirty="0">
                <a:latin typeface="Arial"/>
                <a:cs typeface="Arial"/>
              </a:rPr>
              <a:t>alınmasını </a:t>
            </a:r>
            <a:r>
              <a:rPr sz="1400" spc="-90" dirty="0">
                <a:latin typeface="Arial"/>
                <a:cs typeface="Arial"/>
              </a:rPr>
              <a:t>veya </a:t>
            </a:r>
            <a:r>
              <a:rPr sz="1400" spc="-80" dirty="0">
                <a:latin typeface="Arial"/>
                <a:cs typeface="Arial"/>
              </a:rPr>
              <a:t>güvenlik </a:t>
            </a:r>
            <a:r>
              <a:rPr sz="1400" spc="-75" dirty="0">
                <a:latin typeface="Arial"/>
                <a:cs typeface="Arial"/>
              </a:rPr>
              <a:t>planının </a:t>
            </a:r>
            <a:r>
              <a:rPr sz="1400" spc="-70" dirty="0">
                <a:latin typeface="Arial"/>
                <a:cs typeface="Arial"/>
              </a:rPr>
              <a:t>değiştirilmesini  </a:t>
            </a:r>
            <a:r>
              <a:rPr sz="1400" spc="-85" dirty="0">
                <a:latin typeface="Arial"/>
                <a:cs typeface="Arial"/>
              </a:rPr>
              <a:t>istemeye</a:t>
            </a:r>
            <a:r>
              <a:rPr sz="1400" spc="-55" dirty="0">
                <a:latin typeface="Arial"/>
                <a:cs typeface="Arial"/>
              </a:rPr>
              <a:t> </a:t>
            </a:r>
            <a:r>
              <a:rPr sz="1400" spc="-60" dirty="0">
                <a:latin typeface="Arial"/>
                <a:cs typeface="Arial"/>
              </a:rPr>
              <a:t>yetkilidir.</a:t>
            </a:r>
            <a:endParaRPr sz="1400">
              <a:latin typeface="Arial"/>
              <a:cs typeface="Arial"/>
            </a:endParaRPr>
          </a:p>
          <a:p>
            <a:pPr marL="12700" marR="6985" indent="449580" algn="just">
              <a:lnSpc>
                <a:spcPct val="111100"/>
              </a:lnSpc>
            </a:pPr>
            <a:r>
              <a:rPr sz="1400" spc="-70" dirty="0">
                <a:latin typeface="Arial"/>
                <a:cs typeface="Arial"/>
              </a:rPr>
              <a:t>İznin </a:t>
            </a:r>
            <a:r>
              <a:rPr sz="1400" spc="-90" dirty="0">
                <a:latin typeface="Arial"/>
                <a:cs typeface="Arial"/>
              </a:rPr>
              <a:t>konusu </a:t>
            </a:r>
            <a:r>
              <a:rPr sz="1400" spc="-85" dirty="0">
                <a:latin typeface="Arial"/>
                <a:cs typeface="Arial"/>
              </a:rPr>
              <a:t>para </a:t>
            </a:r>
            <a:r>
              <a:rPr sz="1400" spc="-90" dirty="0">
                <a:latin typeface="Arial"/>
                <a:cs typeface="Arial"/>
              </a:rPr>
              <a:t>ve </a:t>
            </a:r>
            <a:r>
              <a:rPr sz="1400" spc="-75" dirty="0">
                <a:latin typeface="Arial"/>
                <a:cs typeface="Arial"/>
              </a:rPr>
              <a:t>değerli </a:t>
            </a:r>
            <a:r>
              <a:rPr sz="1400" spc="-90" dirty="0">
                <a:latin typeface="Arial"/>
                <a:cs typeface="Arial"/>
              </a:rPr>
              <a:t>eşya </a:t>
            </a:r>
            <a:r>
              <a:rPr sz="1400" spc="-70" dirty="0">
                <a:latin typeface="Arial"/>
                <a:cs typeface="Arial"/>
              </a:rPr>
              <a:t>nakli </a:t>
            </a:r>
            <a:r>
              <a:rPr sz="1400" spc="-75" dirty="0">
                <a:latin typeface="Arial"/>
                <a:cs typeface="Arial"/>
              </a:rPr>
              <a:t>ise ayrıca, </a:t>
            </a:r>
            <a:r>
              <a:rPr sz="1400" spc="-80" dirty="0">
                <a:latin typeface="Arial"/>
                <a:cs typeface="Arial"/>
              </a:rPr>
              <a:t>taşınacak </a:t>
            </a:r>
            <a:r>
              <a:rPr sz="1400" spc="-65" dirty="0">
                <a:latin typeface="Arial"/>
                <a:cs typeface="Arial"/>
              </a:rPr>
              <a:t>silahlar </a:t>
            </a:r>
            <a:r>
              <a:rPr sz="1400" spc="-90" dirty="0">
                <a:latin typeface="Arial"/>
                <a:cs typeface="Arial"/>
              </a:rPr>
              <a:t>ve </a:t>
            </a:r>
            <a:r>
              <a:rPr sz="1400" spc="-75" dirty="0">
                <a:latin typeface="Arial"/>
                <a:cs typeface="Arial"/>
              </a:rPr>
              <a:t>kullanılacak  araçlar </a:t>
            </a:r>
            <a:r>
              <a:rPr sz="1400" spc="-85" dirty="0">
                <a:latin typeface="Arial"/>
                <a:cs typeface="Arial"/>
              </a:rPr>
              <a:t>başvuru </a:t>
            </a:r>
            <a:r>
              <a:rPr sz="1400" spc="-75" dirty="0">
                <a:latin typeface="Arial"/>
                <a:cs typeface="Arial"/>
              </a:rPr>
              <a:t>dilekçesinde</a:t>
            </a:r>
            <a:r>
              <a:rPr sz="1400" dirty="0">
                <a:latin typeface="Arial"/>
                <a:cs typeface="Arial"/>
              </a:rPr>
              <a:t> </a:t>
            </a:r>
            <a:r>
              <a:rPr sz="1400" spc="-55" dirty="0">
                <a:latin typeface="Arial"/>
                <a:cs typeface="Arial"/>
              </a:rPr>
              <a:t>belirtilir.</a:t>
            </a:r>
            <a:endParaRPr sz="1400">
              <a:latin typeface="Arial"/>
              <a:cs typeface="Arial"/>
            </a:endParaRPr>
          </a:p>
          <a:p>
            <a:pPr marL="12700" marR="8890" indent="449580" algn="just">
              <a:lnSpc>
                <a:spcPct val="111100"/>
              </a:lnSpc>
              <a:spcBef>
                <a:spcPts val="5"/>
              </a:spcBef>
            </a:pPr>
            <a:r>
              <a:rPr sz="1400" spc="-80" dirty="0">
                <a:latin typeface="Arial"/>
                <a:cs typeface="Arial"/>
              </a:rPr>
              <a:t>Bankaların özel güvenlik </a:t>
            </a:r>
            <a:r>
              <a:rPr sz="1400" spc="-75" dirty="0">
                <a:latin typeface="Arial"/>
                <a:cs typeface="Arial"/>
              </a:rPr>
              <a:t>birimlerince gerçekleştirilecek </a:t>
            </a:r>
            <a:r>
              <a:rPr sz="1400" spc="-85" dirty="0">
                <a:latin typeface="Arial"/>
                <a:cs typeface="Arial"/>
              </a:rPr>
              <a:t>para </a:t>
            </a:r>
            <a:r>
              <a:rPr sz="1400" spc="-70" dirty="0">
                <a:latin typeface="Arial"/>
                <a:cs typeface="Arial"/>
              </a:rPr>
              <a:t>nakli </a:t>
            </a:r>
            <a:r>
              <a:rPr sz="1400" spc="-65" dirty="0">
                <a:latin typeface="Arial"/>
                <a:cs typeface="Arial"/>
              </a:rPr>
              <a:t>için </a:t>
            </a:r>
            <a:r>
              <a:rPr sz="1400" spc="-80" dirty="0">
                <a:latin typeface="Arial"/>
                <a:cs typeface="Arial"/>
              </a:rPr>
              <a:t>özel güvenlik  </a:t>
            </a:r>
            <a:r>
              <a:rPr sz="1400" spc="-65" dirty="0">
                <a:latin typeface="Arial"/>
                <a:cs typeface="Arial"/>
              </a:rPr>
              <a:t>izni</a:t>
            </a:r>
            <a:r>
              <a:rPr sz="1400" spc="-50" dirty="0">
                <a:latin typeface="Arial"/>
                <a:cs typeface="Arial"/>
              </a:rPr>
              <a:t> </a:t>
            </a:r>
            <a:r>
              <a:rPr sz="1400" spc="-80">
                <a:latin typeface="Arial"/>
                <a:cs typeface="Arial"/>
              </a:rPr>
              <a:t>alınmaz.</a:t>
            </a:r>
            <a:endParaRPr sz="1400">
              <a:latin typeface="Arial"/>
              <a:cs typeface="Arial"/>
            </a:endParaRPr>
          </a:p>
        </p:txBody>
      </p:sp>
    </p:spTree>
  </p:cSld>
  <p:clrMapOvr>
    <a:masterClrMapping/>
  </p:clrMapOvr>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4133950"/>
          </a:xfrm>
          <a:prstGeom prst="rect">
            <a:avLst/>
          </a:prstGeom>
          <a:noFill/>
          <a:ln w="9525">
            <a:noFill/>
            <a:miter lim="800000"/>
            <a:headEnd/>
            <a:tailEnd/>
          </a:ln>
        </p:spPr>
        <p:txBody>
          <a:bodyPr lIns="70610" tIns="35305" rIns="70610" bIns="35305">
            <a:spAutoFit/>
          </a:bodyPr>
          <a:lstStyle/>
          <a:p>
            <a:r>
              <a:rPr lang="tr-TR" sz="2400" b="1" dirty="0"/>
              <a:t>253. Para ve değerli eşya naklinde görevlendirilen silahlı özel güvenlik görevlisi, özel güvenlik kimlik kartı ve taşıdığı silaha ilişkin ruhsat ile birlikte hangi geçerli resmi belgeyi de yanında bulundurmakla zorunlu ve sorumludur?</a:t>
            </a:r>
          </a:p>
          <a:p>
            <a:endParaRPr lang="tr-TR" sz="2400" b="1" dirty="0"/>
          </a:p>
          <a:p>
            <a:pPr marL="457200" indent="-457200">
              <a:buAutoNum type="alphaUcParenR"/>
            </a:pPr>
            <a:r>
              <a:rPr lang="tr-TR" sz="2400" b="1" dirty="0">
                <a:solidFill>
                  <a:srgbClr val="FF0000"/>
                </a:solidFill>
              </a:rPr>
              <a:t>Görev Belgesi      </a:t>
            </a:r>
          </a:p>
          <a:p>
            <a:pPr marL="457200" indent="-457200">
              <a:buAutoNum type="alphaUcParenR"/>
            </a:pPr>
            <a:r>
              <a:rPr lang="tr-TR" sz="2400" b="1" dirty="0"/>
              <a:t>Doktor Raporu</a:t>
            </a:r>
          </a:p>
          <a:p>
            <a:r>
              <a:rPr lang="tr-TR" sz="2400" b="1" dirty="0"/>
              <a:t>C) Pasaport  </a:t>
            </a:r>
          </a:p>
          <a:p>
            <a:r>
              <a:rPr lang="tr-TR" sz="2400" b="1" dirty="0"/>
              <a:t>D) Sürücü Belgesi</a:t>
            </a:r>
          </a:p>
          <a:p>
            <a:r>
              <a:rPr lang="tr-TR" sz="2400" b="1" dirty="0"/>
              <a:t>E) Mali Mesuliyet Sigorta Poliçesi</a:t>
            </a:r>
          </a:p>
        </p:txBody>
      </p:sp>
    </p:spTree>
    <p:extLst>
      <p:ext uri="{BB962C8B-B14F-4D97-AF65-F5344CB8AC3E}">
        <p14:creationId xmlns:p14="http://schemas.microsoft.com/office/powerpoint/2010/main" val="2552232667"/>
      </p:ext>
    </p:extLst>
  </p:cSld>
  <p:clrMapOvr>
    <a:masterClrMapping/>
  </p:clrMapOvr>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395286"/>
          </a:xfrm>
          <a:prstGeom prst="rect">
            <a:avLst/>
          </a:prstGeom>
          <a:noFill/>
          <a:ln w="9525">
            <a:noFill/>
            <a:miter lim="800000"/>
            <a:headEnd/>
            <a:tailEnd/>
          </a:ln>
        </p:spPr>
        <p:txBody>
          <a:bodyPr lIns="70610" tIns="35305" rIns="70610" bIns="35305">
            <a:spAutoFit/>
          </a:bodyPr>
          <a:lstStyle/>
          <a:p>
            <a:r>
              <a:rPr lang="tr-TR" sz="2400" b="1" dirty="0"/>
              <a:t>252. “Aynı veya eşit değerde bir iş için, cinsiyet nedeniyle daha düşük ücret kararlaştırılamaz.” hükmü hangi kanunda yer almaktadır?</a:t>
            </a:r>
          </a:p>
          <a:p>
            <a:endParaRPr lang="tr-TR" sz="2400" b="1" dirty="0"/>
          </a:p>
          <a:p>
            <a:r>
              <a:rPr lang="tr-TR" sz="2400" b="1" dirty="0"/>
              <a:t>A) Türk Medeni Kanunu</a:t>
            </a:r>
          </a:p>
          <a:p>
            <a:r>
              <a:rPr lang="tr-TR" sz="2400" b="1" dirty="0"/>
              <a:t>B) Türk Ceza Kanunu</a:t>
            </a:r>
          </a:p>
          <a:p>
            <a:r>
              <a:rPr lang="tr-TR" sz="2400" b="1" dirty="0"/>
              <a:t>C) 5188 sayılı Özel Güvenlik Hizmetlerine Dair Kanun</a:t>
            </a:r>
          </a:p>
          <a:p>
            <a:r>
              <a:rPr lang="tr-TR" sz="2400" b="1" dirty="0"/>
              <a:t>D) 4857 sayılı İş Kanunu</a:t>
            </a:r>
          </a:p>
          <a:p>
            <a:r>
              <a:rPr lang="tr-TR" sz="2400" b="1" dirty="0"/>
              <a:t>E) Kabahatler Kanunu </a:t>
            </a:r>
          </a:p>
        </p:txBody>
      </p:sp>
    </p:spTree>
    <p:extLst>
      <p:ext uri="{BB962C8B-B14F-4D97-AF65-F5344CB8AC3E}">
        <p14:creationId xmlns:p14="http://schemas.microsoft.com/office/powerpoint/2010/main" val="4169929252"/>
      </p:ext>
    </p:extLst>
  </p:cSld>
  <p:clrMapOvr>
    <a:masterClrMapping/>
  </p:clrMapOvr>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395286"/>
          </a:xfrm>
          <a:prstGeom prst="rect">
            <a:avLst/>
          </a:prstGeom>
          <a:noFill/>
          <a:ln w="9525">
            <a:noFill/>
            <a:miter lim="800000"/>
            <a:headEnd/>
            <a:tailEnd/>
          </a:ln>
        </p:spPr>
        <p:txBody>
          <a:bodyPr lIns="70610" tIns="35305" rIns="70610" bIns="35305">
            <a:spAutoFit/>
          </a:bodyPr>
          <a:lstStyle/>
          <a:p>
            <a:r>
              <a:rPr lang="tr-TR" sz="2400" b="1" dirty="0"/>
              <a:t>252. “Aynı veya eşit değerde bir iş için, cinsiyet nedeniyle daha düşük ücret kararlaştırılamaz.” hükmü hangi kanunda yer almaktadır?</a:t>
            </a:r>
          </a:p>
          <a:p>
            <a:endParaRPr lang="tr-TR" sz="2400" b="1" dirty="0"/>
          </a:p>
          <a:p>
            <a:r>
              <a:rPr lang="tr-TR" sz="2400" b="1" dirty="0"/>
              <a:t>A) Türk Medeni Kanunu</a:t>
            </a:r>
          </a:p>
          <a:p>
            <a:r>
              <a:rPr lang="tr-TR" sz="2400" b="1" dirty="0"/>
              <a:t>B) Türk Ceza Kanunu</a:t>
            </a:r>
          </a:p>
          <a:p>
            <a:r>
              <a:rPr lang="tr-TR" sz="2400" b="1" dirty="0"/>
              <a:t>C) 5188 sayılı Özel Güvenlik Hizmetlerine Dair Kanun</a:t>
            </a:r>
          </a:p>
          <a:p>
            <a:r>
              <a:rPr lang="tr-TR" sz="2400" b="1" dirty="0">
                <a:solidFill>
                  <a:srgbClr val="FF0000"/>
                </a:solidFill>
              </a:rPr>
              <a:t>D) 4857 sayılı İş Kanunu</a:t>
            </a:r>
          </a:p>
          <a:p>
            <a:r>
              <a:rPr lang="tr-TR" sz="2400" b="1" dirty="0"/>
              <a:t>E) Kabahatler Kanunu </a:t>
            </a:r>
          </a:p>
        </p:txBody>
      </p:sp>
    </p:spTree>
    <p:extLst>
      <p:ext uri="{BB962C8B-B14F-4D97-AF65-F5344CB8AC3E}">
        <p14:creationId xmlns:p14="http://schemas.microsoft.com/office/powerpoint/2010/main" val="2552232667"/>
      </p:ext>
    </p:extLst>
  </p:cSld>
  <p:clrMapOvr>
    <a:masterClrMapping/>
  </p:clrMapOvr>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196882"/>
            <a:ext cx="7087870" cy="4672559"/>
          </a:xfrm>
          <a:prstGeom prst="rect">
            <a:avLst/>
          </a:prstGeom>
          <a:noFill/>
          <a:ln w="9525">
            <a:noFill/>
            <a:miter lim="800000"/>
            <a:headEnd/>
            <a:tailEnd/>
          </a:ln>
        </p:spPr>
        <p:txBody>
          <a:bodyPr lIns="70610" tIns="35305" rIns="70610" bIns="35305">
            <a:spAutoFit/>
          </a:bodyPr>
          <a:lstStyle/>
          <a:p>
            <a:r>
              <a:rPr lang="tr-TR" sz="2300" b="1" dirty="0"/>
              <a:t>251. Havalimanlarında taşıma ruhsatı olan kişilerin x-ray cihazından geçişinde aşağıdakilerden hangisi doğrudur?</a:t>
            </a:r>
          </a:p>
          <a:p>
            <a:r>
              <a:rPr lang="tr-TR" sz="2300" b="1" dirty="0"/>
              <a:t> </a:t>
            </a:r>
          </a:p>
          <a:p>
            <a:r>
              <a:rPr lang="tr-TR" sz="2300" b="1" dirty="0"/>
              <a:t>A) Taşıma ruhsatı bulunduğundan dolayı kişinin geçişine izin verilir </a:t>
            </a:r>
          </a:p>
          <a:p>
            <a:r>
              <a:rPr lang="tr-TR" sz="2300" b="1" dirty="0"/>
              <a:t>B) Havalimanları özel alanlar olduğundan dolayı kişi genel kolluk aracılığıyla Cumhuriyet Savcılığına teslim edilir </a:t>
            </a:r>
          </a:p>
          <a:p>
            <a:r>
              <a:rPr lang="tr-TR" sz="2300" b="1" dirty="0"/>
              <a:t>C) Silah taşıma yetkisine sahip olanların silahları kontrol noktasından usulüne uygun olarak alınır, sahibine çıkışta teslim edilmek üzere kilitli kasalarda saklanır </a:t>
            </a:r>
          </a:p>
          <a:p>
            <a:r>
              <a:rPr lang="tr-TR" sz="2300" b="1" dirty="0"/>
              <a:t>D) Hiçbir şekilde havalimanına alınmaz </a:t>
            </a:r>
          </a:p>
          <a:p>
            <a:r>
              <a:rPr lang="tr-TR" sz="2300" b="1" dirty="0"/>
              <a:t>E) Bineceği uçağın pilotuna sorulur</a:t>
            </a:r>
          </a:p>
        </p:txBody>
      </p:sp>
    </p:spTree>
    <p:extLst>
      <p:ext uri="{BB962C8B-B14F-4D97-AF65-F5344CB8AC3E}">
        <p14:creationId xmlns:p14="http://schemas.microsoft.com/office/powerpoint/2010/main" val="3635336794"/>
      </p:ext>
    </p:extLst>
  </p:cSld>
  <p:clrMapOvr>
    <a:masterClrMapping/>
  </p:clrMapOvr>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196882"/>
            <a:ext cx="7087870" cy="4672559"/>
          </a:xfrm>
          <a:prstGeom prst="rect">
            <a:avLst/>
          </a:prstGeom>
          <a:noFill/>
          <a:ln w="9525">
            <a:noFill/>
            <a:miter lim="800000"/>
            <a:headEnd/>
            <a:tailEnd/>
          </a:ln>
        </p:spPr>
        <p:txBody>
          <a:bodyPr lIns="70610" tIns="35305" rIns="70610" bIns="35305">
            <a:spAutoFit/>
          </a:bodyPr>
          <a:lstStyle/>
          <a:p>
            <a:r>
              <a:rPr lang="tr-TR" sz="2300" b="1" dirty="0"/>
              <a:t>251. Havalimanlarında taşıma ruhsatı olan kişilerin x-ray cihazından geçişinde aşağıdakilerden hangisi doğrudur?</a:t>
            </a:r>
          </a:p>
          <a:p>
            <a:r>
              <a:rPr lang="tr-TR" sz="2300" b="1" dirty="0"/>
              <a:t> </a:t>
            </a:r>
          </a:p>
          <a:p>
            <a:r>
              <a:rPr lang="tr-TR" sz="2300" b="1" dirty="0"/>
              <a:t>A) Taşıma ruhsatı bulunduğundan dolayı kişinin geçişine izin verilir </a:t>
            </a:r>
          </a:p>
          <a:p>
            <a:r>
              <a:rPr lang="tr-TR" sz="2300" b="1" dirty="0"/>
              <a:t>B) Havalimanları özel alanlar olduğundan dolayı kişi genel kolluk aracılığıyla Cumhuriyet Savcılığına teslim edilir </a:t>
            </a:r>
          </a:p>
          <a:p>
            <a:r>
              <a:rPr lang="tr-TR" sz="2300" b="1" dirty="0">
                <a:solidFill>
                  <a:srgbClr val="FF0000"/>
                </a:solidFill>
              </a:rPr>
              <a:t>C) Silah taşıma yetkisine sahip olanların silahları kontrol noktasından usulüne uygun olarak alınır, sahibine çıkışta teslim edilmek üzere kilitli kasalarda saklanır </a:t>
            </a:r>
          </a:p>
          <a:p>
            <a:r>
              <a:rPr lang="tr-TR" sz="2300" b="1" dirty="0"/>
              <a:t>D) Hiçbir şekilde havalimanına alınmaz </a:t>
            </a:r>
          </a:p>
          <a:p>
            <a:r>
              <a:rPr lang="tr-TR" sz="2300" b="1" dirty="0"/>
              <a:t>E) Bineceği uçağın pilotuna sorulur</a:t>
            </a:r>
          </a:p>
        </p:txBody>
      </p:sp>
    </p:spTree>
    <p:extLst>
      <p:ext uri="{BB962C8B-B14F-4D97-AF65-F5344CB8AC3E}">
        <p14:creationId xmlns:p14="http://schemas.microsoft.com/office/powerpoint/2010/main" val="2552232667"/>
      </p:ext>
    </p:extLst>
  </p:cSld>
  <p:clrMapOvr>
    <a:masterClrMapping/>
  </p:clrMapOvr>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395286"/>
          </a:xfrm>
          <a:prstGeom prst="rect">
            <a:avLst/>
          </a:prstGeom>
          <a:noFill/>
          <a:ln w="9525">
            <a:noFill/>
            <a:miter lim="800000"/>
            <a:headEnd/>
            <a:tailEnd/>
          </a:ln>
        </p:spPr>
        <p:txBody>
          <a:bodyPr lIns="70610" tIns="35305" rIns="70610" bIns="35305">
            <a:spAutoFit/>
          </a:bodyPr>
          <a:lstStyle/>
          <a:p>
            <a:r>
              <a:rPr lang="tr-TR" sz="2400" b="1" dirty="0"/>
              <a:t>250-)  Milletlerarası Anlaşmalar ne zaman</a:t>
            </a:r>
          </a:p>
          <a:p>
            <a:r>
              <a:rPr lang="tr-TR" sz="2400" b="1" dirty="0"/>
              <a:t>bağlayıcılık kazanır?</a:t>
            </a:r>
          </a:p>
          <a:p>
            <a:endParaRPr lang="tr-TR" sz="2400" b="1" dirty="0"/>
          </a:p>
          <a:p>
            <a:r>
              <a:rPr lang="tr-TR" sz="2400" b="1" dirty="0"/>
              <a:t>A) Başbakanın onayından sonra</a:t>
            </a:r>
          </a:p>
          <a:p>
            <a:r>
              <a:rPr lang="tr-TR" sz="2400" b="1" dirty="0"/>
              <a:t>B) TBMM Başkanının onayından sonra</a:t>
            </a:r>
          </a:p>
          <a:p>
            <a:r>
              <a:rPr lang="tr-TR" sz="2400" b="1" dirty="0"/>
              <a:t>C) Bakanlar Kurulunun onayından sonra</a:t>
            </a:r>
          </a:p>
          <a:p>
            <a:r>
              <a:rPr lang="tr-TR" sz="2400" b="1" dirty="0"/>
              <a:t>D) Cumhurbaşkanının onayından sonra</a:t>
            </a:r>
          </a:p>
          <a:p>
            <a:r>
              <a:rPr lang="tr-TR" sz="2400" b="1" dirty="0"/>
              <a:t>E) TBMM Genel Kurulunun onayından</a:t>
            </a:r>
          </a:p>
          <a:p>
            <a:r>
              <a:rPr lang="tr-TR" sz="2400" b="1" dirty="0"/>
              <a:t>Sonra</a:t>
            </a:r>
          </a:p>
        </p:txBody>
      </p:sp>
    </p:spTree>
    <p:extLst>
      <p:ext uri="{BB962C8B-B14F-4D97-AF65-F5344CB8AC3E}">
        <p14:creationId xmlns:p14="http://schemas.microsoft.com/office/powerpoint/2010/main" val="2552232667"/>
      </p:ext>
    </p:extLst>
  </p:cSld>
  <p:clrMapOvr>
    <a:masterClrMapping/>
  </p:clrMapOvr>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395286"/>
          </a:xfrm>
          <a:prstGeom prst="rect">
            <a:avLst/>
          </a:prstGeom>
          <a:noFill/>
          <a:ln w="9525">
            <a:noFill/>
            <a:miter lim="800000"/>
            <a:headEnd/>
            <a:tailEnd/>
          </a:ln>
        </p:spPr>
        <p:txBody>
          <a:bodyPr lIns="70610" tIns="35305" rIns="70610" bIns="35305">
            <a:spAutoFit/>
          </a:bodyPr>
          <a:lstStyle/>
          <a:p>
            <a:r>
              <a:rPr lang="tr-TR" sz="2400" b="1" dirty="0"/>
              <a:t>250-)  Milletlerarası Anlaşmalar ne zaman</a:t>
            </a:r>
          </a:p>
          <a:p>
            <a:r>
              <a:rPr lang="tr-TR" sz="2400" b="1" dirty="0"/>
              <a:t>bağlayıcılık kazanır?</a:t>
            </a:r>
          </a:p>
          <a:p>
            <a:endParaRPr lang="tr-TR" sz="2400" b="1" dirty="0"/>
          </a:p>
          <a:p>
            <a:r>
              <a:rPr lang="tr-TR" sz="2400" b="1" dirty="0"/>
              <a:t>A) Başbakanın onayından sonra</a:t>
            </a:r>
          </a:p>
          <a:p>
            <a:r>
              <a:rPr lang="tr-TR" sz="2400" b="1" dirty="0"/>
              <a:t>B) TBMM Başkanının onayından sonra</a:t>
            </a:r>
          </a:p>
          <a:p>
            <a:r>
              <a:rPr lang="tr-TR" sz="2400" b="1" dirty="0"/>
              <a:t>C) Bakanlar Kurulunun onayından sonra</a:t>
            </a:r>
          </a:p>
          <a:p>
            <a:r>
              <a:rPr lang="tr-TR" sz="2400" b="1" dirty="0">
                <a:solidFill>
                  <a:srgbClr val="FF0000"/>
                </a:solidFill>
              </a:rPr>
              <a:t>D) Cumhurbaşkanının onayından sonra</a:t>
            </a:r>
          </a:p>
          <a:p>
            <a:r>
              <a:rPr lang="tr-TR" sz="2400" b="1" dirty="0"/>
              <a:t>E) TBMM Genel Kurulunun onayından</a:t>
            </a:r>
          </a:p>
          <a:p>
            <a:r>
              <a:rPr lang="tr-TR" sz="2400" b="1" dirty="0"/>
              <a:t>Sonra</a:t>
            </a:r>
          </a:p>
        </p:txBody>
      </p:sp>
    </p:spTree>
    <p:extLst>
      <p:ext uri="{BB962C8B-B14F-4D97-AF65-F5344CB8AC3E}">
        <p14:creationId xmlns:p14="http://schemas.microsoft.com/office/powerpoint/2010/main" val="1093802456"/>
      </p:ext>
    </p:extLst>
  </p:cSld>
  <p:clrMapOvr>
    <a:masterClrMapping/>
  </p:clrMapOvr>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2656623"/>
          </a:xfrm>
          <a:prstGeom prst="rect">
            <a:avLst/>
          </a:prstGeom>
          <a:noFill/>
          <a:ln w="9525">
            <a:noFill/>
            <a:miter lim="800000"/>
            <a:headEnd/>
            <a:tailEnd/>
          </a:ln>
        </p:spPr>
        <p:txBody>
          <a:bodyPr lIns="70610" tIns="35305" rIns="70610" bIns="35305">
            <a:spAutoFit/>
          </a:bodyPr>
          <a:lstStyle/>
          <a:p>
            <a:r>
              <a:rPr lang="tr-TR" sz="2400" b="1" dirty="0"/>
              <a:t>249-) Yakalama yetkisinin kaynağı hangi kanundur?</a:t>
            </a:r>
          </a:p>
          <a:p>
            <a:endParaRPr lang="tr-TR" sz="2400" b="1" dirty="0"/>
          </a:p>
          <a:p>
            <a:r>
              <a:rPr lang="tr-TR" sz="2400" b="1" dirty="0"/>
              <a:t>A) İş Kanunu</a:t>
            </a:r>
          </a:p>
          <a:p>
            <a:r>
              <a:rPr lang="tr-TR" sz="2400" b="1" dirty="0"/>
              <a:t>B) Polis Vazife ve </a:t>
            </a:r>
            <a:r>
              <a:rPr lang="tr-TR" sz="2400" b="1" dirty="0" err="1"/>
              <a:t>Selahiyet</a:t>
            </a:r>
            <a:r>
              <a:rPr lang="tr-TR" sz="2400" b="1" dirty="0"/>
              <a:t> Kanunu</a:t>
            </a:r>
          </a:p>
          <a:p>
            <a:r>
              <a:rPr lang="tr-TR" sz="2400" b="1" dirty="0"/>
              <a:t>C) Ceza Muhakemesi Kanunu</a:t>
            </a:r>
          </a:p>
          <a:p>
            <a:r>
              <a:rPr lang="tr-TR" sz="2400" b="1" dirty="0"/>
              <a:t>D) Türk Ceza Kanunu</a:t>
            </a:r>
          </a:p>
          <a:p>
            <a:r>
              <a:rPr lang="tr-TR" sz="2400" b="1" dirty="0"/>
              <a:t>E) Sendikalar Kanun</a:t>
            </a:r>
          </a:p>
        </p:txBody>
      </p:sp>
    </p:spTree>
    <p:extLst>
      <p:ext uri="{BB962C8B-B14F-4D97-AF65-F5344CB8AC3E}">
        <p14:creationId xmlns:p14="http://schemas.microsoft.com/office/powerpoint/2010/main" val="2552232667"/>
      </p:ext>
    </p:extLst>
  </p:cSld>
  <p:clrMapOvr>
    <a:masterClrMapping/>
  </p:clrMapOvr>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2656623"/>
          </a:xfrm>
          <a:prstGeom prst="rect">
            <a:avLst/>
          </a:prstGeom>
          <a:noFill/>
          <a:ln w="9525">
            <a:noFill/>
            <a:miter lim="800000"/>
            <a:headEnd/>
            <a:tailEnd/>
          </a:ln>
        </p:spPr>
        <p:txBody>
          <a:bodyPr lIns="70610" tIns="35305" rIns="70610" bIns="35305">
            <a:spAutoFit/>
          </a:bodyPr>
          <a:lstStyle/>
          <a:p>
            <a:r>
              <a:rPr lang="tr-TR" sz="2400" b="1" dirty="0"/>
              <a:t>249-) Yakalama yetkisinin kaynağı hangi kanundur?</a:t>
            </a:r>
          </a:p>
          <a:p>
            <a:endParaRPr lang="tr-TR" sz="2400" b="1" dirty="0"/>
          </a:p>
          <a:p>
            <a:r>
              <a:rPr lang="tr-TR" sz="2400" b="1" dirty="0"/>
              <a:t>A) İş Kanunu</a:t>
            </a:r>
          </a:p>
          <a:p>
            <a:r>
              <a:rPr lang="tr-TR" sz="2400" b="1" dirty="0"/>
              <a:t>B) Polis Vazife ve </a:t>
            </a:r>
            <a:r>
              <a:rPr lang="tr-TR" sz="2400" b="1" dirty="0" err="1"/>
              <a:t>Selahiyet</a:t>
            </a:r>
            <a:r>
              <a:rPr lang="tr-TR" sz="2400" b="1" dirty="0"/>
              <a:t> Kanunu</a:t>
            </a:r>
          </a:p>
          <a:p>
            <a:r>
              <a:rPr lang="tr-TR" sz="2400" b="1" dirty="0">
                <a:solidFill>
                  <a:srgbClr val="FF0000"/>
                </a:solidFill>
              </a:rPr>
              <a:t>C) Ceza Muhakemesi Kanunu</a:t>
            </a:r>
          </a:p>
          <a:p>
            <a:r>
              <a:rPr lang="tr-TR" sz="2400" b="1" dirty="0"/>
              <a:t>D) Türk Ceza Kanunu</a:t>
            </a:r>
          </a:p>
          <a:p>
            <a:r>
              <a:rPr lang="tr-TR" sz="2400" b="1" dirty="0"/>
              <a:t>E) Sendikalar Kanun</a:t>
            </a:r>
          </a:p>
        </p:txBody>
      </p:sp>
    </p:spTree>
    <p:extLst>
      <p:ext uri="{BB962C8B-B14F-4D97-AF65-F5344CB8AC3E}">
        <p14:creationId xmlns:p14="http://schemas.microsoft.com/office/powerpoint/2010/main" val="3863646255"/>
      </p:ext>
    </p:extLst>
  </p:cSld>
  <p:clrMapOvr>
    <a:masterClrMapping/>
  </p:clrMapOvr>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764618"/>
          </a:xfrm>
          <a:prstGeom prst="rect">
            <a:avLst/>
          </a:prstGeom>
          <a:noFill/>
          <a:ln w="9525">
            <a:noFill/>
            <a:miter lim="800000"/>
            <a:headEnd/>
            <a:tailEnd/>
          </a:ln>
        </p:spPr>
        <p:txBody>
          <a:bodyPr lIns="70610" tIns="35305" rIns="70610" bIns="35305">
            <a:spAutoFit/>
          </a:bodyPr>
          <a:lstStyle/>
          <a:p>
            <a:r>
              <a:rPr lang="tr-TR" sz="2400" b="1" dirty="0"/>
              <a:t>248-) Aşağıdakilerden hangisi kolluğun zor kullanmaya başvurma hallerinden biri değildir?</a:t>
            </a:r>
          </a:p>
          <a:p>
            <a:endParaRPr lang="tr-TR" sz="2400" b="1" dirty="0"/>
          </a:p>
          <a:p>
            <a:r>
              <a:rPr lang="tr-TR" sz="2400" b="1" dirty="0"/>
              <a:t>A) Kolluğun belirlediği yasal kural ve tedbirlere uyulmaması</a:t>
            </a:r>
          </a:p>
          <a:p>
            <a:r>
              <a:rPr lang="tr-TR" sz="2400" b="1" dirty="0"/>
              <a:t>B) Kolluğun görev yapmasının engellenmesi</a:t>
            </a:r>
          </a:p>
          <a:p>
            <a:r>
              <a:rPr lang="tr-TR" sz="2400" b="1" dirty="0"/>
              <a:t>C) Kolluğun verdiği kanuni emir ve direktiflere uyulmaması</a:t>
            </a:r>
          </a:p>
          <a:p>
            <a:r>
              <a:rPr lang="tr-TR" sz="2400" b="1" dirty="0"/>
              <a:t>D) Kolluğa mukavemet edilmesi</a:t>
            </a:r>
          </a:p>
          <a:p>
            <a:r>
              <a:rPr lang="tr-TR" sz="2400" b="1" dirty="0"/>
              <a:t>E) Kolluğa kimlik ibraz edilmemesi</a:t>
            </a:r>
          </a:p>
        </p:txBody>
      </p:sp>
    </p:spTree>
    <p:extLst>
      <p:ext uri="{BB962C8B-B14F-4D97-AF65-F5344CB8AC3E}">
        <p14:creationId xmlns:p14="http://schemas.microsoft.com/office/powerpoint/2010/main" val="4128697688"/>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object 2"/>
          <p:cNvSpPr txBox="1"/>
          <p:nvPr/>
        </p:nvSpPr>
        <p:spPr>
          <a:xfrm>
            <a:off x="657204" y="306372"/>
            <a:ext cx="6286543" cy="4470455"/>
          </a:xfrm>
          <a:prstGeom prst="rect">
            <a:avLst/>
          </a:prstGeom>
        </p:spPr>
        <p:txBody>
          <a:bodyPr vert="horz" wrap="square" lIns="0" tIns="12700" rIns="0" bIns="0" rtlCol="0">
            <a:spAutoFit/>
          </a:bodyPr>
          <a:lstStyle/>
          <a:p>
            <a:r>
              <a:rPr lang="tr-TR" sz="1600" spc="-80" dirty="0">
                <a:solidFill>
                  <a:srgbClr val="FF0000"/>
                </a:solidFill>
                <a:latin typeface="Arial"/>
                <a:cs typeface="Arial"/>
              </a:rPr>
              <a:t>Madde </a:t>
            </a:r>
            <a:r>
              <a:rPr lang="tr-TR" sz="1600" spc="-80">
                <a:solidFill>
                  <a:srgbClr val="FF0000"/>
                </a:solidFill>
                <a:latin typeface="Arial"/>
                <a:cs typeface="Arial"/>
              </a:rPr>
              <a:t>10-  </a:t>
            </a:r>
            <a:r>
              <a:rPr lang="tr-TR" sz="1600" spc="-80">
                <a:latin typeface="Arial"/>
                <a:cs typeface="Arial"/>
              </a:rPr>
              <a:t>Şirketler</a:t>
            </a:r>
            <a:r>
              <a:rPr lang="tr-TR" sz="1600" spc="-80" dirty="0">
                <a:latin typeface="Arial"/>
                <a:cs typeface="Arial"/>
              </a:rPr>
              <a:t>, üçüncü kişilere koruma ve güvenlik hizmeti verebilmek için Bakanlıktan faaliyet izni alır. Faaliyet izni verilebilmesi için şirket hisselerinin nama yazılı olması ve şirketin faaliyet alanının münhasıran koruma ve güvenlik hizmeti olması gerekir.</a:t>
            </a:r>
          </a:p>
          <a:p>
            <a:pPr marL="12700" marR="6350" indent="449580" algn="just">
              <a:spcBef>
                <a:spcPts val="145"/>
              </a:spcBef>
            </a:pPr>
            <a:r>
              <a:rPr lang="tr-TR" sz="1600" spc="-80" dirty="0">
                <a:latin typeface="Arial"/>
                <a:cs typeface="Arial"/>
              </a:rPr>
              <a:t>İzleme merkezi veya özel eğitim kurumu açmak isteyen özel güvenlik şirketleri, bunların her biri için ayrıca izin almak zorundadır</a:t>
            </a:r>
            <a:r>
              <a:rPr lang="tr-TR" sz="1600" spc="-80">
                <a:latin typeface="Arial"/>
                <a:cs typeface="Arial"/>
              </a:rPr>
              <a:t>. </a:t>
            </a:r>
            <a:endParaRPr lang="tr-TR" sz="1600" spc="-80" dirty="0">
              <a:latin typeface="Arial"/>
              <a:cs typeface="Arial"/>
            </a:endParaRPr>
          </a:p>
          <a:p>
            <a:pPr marL="12700" marR="6350" indent="449580" algn="just">
              <a:spcBef>
                <a:spcPts val="145"/>
              </a:spcBef>
            </a:pPr>
            <a:r>
              <a:rPr lang="tr-TR" sz="1600" spc="-90">
                <a:latin typeface="Arial"/>
                <a:cs typeface="Arial"/>
              </a:rPr>
              <a:t>Özel </a:t>
            </a:r>
            <a:r>
              <a:rPr lang="tr-TR" sz="1600" spc="-80" dirty="0">
                <a:latin typeface="Arial"/>
                <a:cs typeface="Arial"/>
              </a:rPr>
              <a:t>güvenlik </a:t>
            </a:r>
            <a:r>
              <a:rPr lang="tr-TR" sz="1600" spc="-70" dirty="0">
                <a:latin typeface="Arial"/>
                <a:cs typeface="Arial"/>
              </a:rPr>
              <a:t>şirketlerinin </a:t>
            </a:r>
            <a:r>
              <a:rPr lang="tr-TR" sz="1600" spc="-60" dirty="0">
                <a:latin typeface="Arial"/>
                <a:cs typeface="Arial"/>
              </a:rPr>
              <a:t>kişi </a:t>
            </a:r>
            <a:r>
              <a:rPr lang="tr-TR" sz="1600" spc="-90" dirty="0">
                <a:latin typeface="Arial"/>
                <a:cs typeface="Arial"/>
              </a:rPr>
              <a:t>ve </a:t>
            </a:r>
            <a:r>
              <a:rPr lang="tr-TR" sz="1600" spc="-75" dirty="0">
                <a:latin typeface="Arial"/>
                <a:cs typeface="Arial"/>
              </a:rPr>
              <a:t>kuruluşlara  sağlayacakları </a:t>
            </a:r>
            <a:r>
              <a:rPr lang="tr-TR" sz="1600" spc="-95" dirty="0">
                <a:latin typeface="Arial"/>
                <a:cs typeface="Arial"/>
              </a:rPr>
              <a:t>koruma </a:t>
            </a:r>
            <a:r>
              <a:rPr lang="tr-TR" sz="1600" spc="-90" dirty="0">
                <a:latin typeface="Arial"/>
                <a:cs typeface="Arial"/>
              </a:rPr>
              <a:t>ve </a:t>
            </a:r>
            <a:r>
              <a:rPr lang="tr-TR" sz="1600" spc="-80" dirty="0">
                <a:latin typeface="Arial"/>
                <a:cs typeface="Arial"/>
              </a:rPr>
              <a:t>güvenlik </a:t>
            </a:r>
            <a:r>
              <a:rPr lang="tr-TR" sz="1600" spc="-75" dirty="0">
                <a:latin typeface="Arial"/>
                <a:cs typeface="Arial"/>
              </a:rPr>
              <a:t>hizmetleri </a:t>
            </a:r>
            <a:r>
              <a:rPr lang="tr-TR" sz="1600" spc="-65" dirty="0">
                <a:latin typeface="Arial"/>
                <a:cs typeface="Arial"/>
              </a:rPr>
              <a:t>için </a:t>
            </a:r>
            <a:r>
              <a:rPr lang="tr-TR" sz="1600" spc="-60" dirty="0">
                <a:latin typeface="Arial"/>
                <a:cs typeface="Arial"/>
              </a:rPr>
              <a:t>yazılı </a:t>
            </a:r>
            <a:r>
              <a:rPr lang="tr-TR" sz="1600" spc="-90" dirty="0">
                <a:latin typeface="Arial"/>
                <a:cs typeface="Arial"/>
              </a:rPr>
              <a:t>sözleşme </a:t>
            </a:r>
            <a:r>
              <a:rPr lang="tr-TR" sz="1600" spc="-75" dirty="0">
                <a:latin typeface="Arial"/>
                <a:cs typeface="Arial"/>
              </a:rPr>
              <a:t>düzenlenir. </a:t>
            </a:r>
            <a:r>
              <a:rPr lang="tr-TR" sz="1600" spc="-100" dirty="0">
                <a:latin typeface="Arial"/>
                <a:cs typeface="Arial"/>
              </a:rPr>
              <a:t>Bu </a:t>
            </a:r>
            <a:r>
              <a:rPr lang="tr-TR" sz="1600" spc="-85" dirty="0">
                <a:latin typeface="Arial"/>
                <a:cs typeface="Arial"/>
              </a:rPr>
              <a:t>sözleşmelerde  </a:t>
            </a:r>
            <a:r>
              <a:rPr lang="tr-TR" sz="1600" spc="-75" dirty="0">
                <a:latin typeface="Arial"/>
                <a:cs typeface="Arial"/>
              </a:rPr>
              <a:t>hizmeti </a:t>
            </a:r>
            <a:r>
              <a:rPr lang="tr-TR" sz="1600" spc="-80" dirty="0">
                <a:latin typeface="Arial"/>
                <a:cs typeface="Arial"/>
              </a:rPr>
              <a:t>alacak </a:t>
            </a:r>
            <a:r>
              <a:rPr lang="tr-TR" sz="1600" spc="-60" dirty="0">
                <a:latin typeface="Arial"/>
                <a:cs typeface="Arial"/>
              </a:rPr>
              <a:t>kişi </a:t>
            </a:r>
            <a:r>
              <a:rPr lang="tr-TR" sz="1600" spc="-90" dirty="0">
                <a:latin typeface="Arial"/>
                <a:cs typeface="Arial"/>
              </a:rPr>
              <a:t>veya </a:t>
            </a:r>
            <a:r>
              <a:rPr lang="tr-TR" sz="1600" spc="-85" dirty="0">
                <a:latin typeface="Arial"/>
                <a:cs typeface="Arial"/>
              </a:rPr>
              <a:t>kuruluşun </a:t>
            </a:r>
            <a:r>
              <a:rPr lang="tr-TR" sz="1600" spc="-70" dirty="0">
                <a:latin typeface="Arial"/>
                <a:cs typeface="Arial"/>
              </a:rPr>
              <a:t>adı, </a:t>
            </a:r>
            <a:r>
              <a:rPr lang="tr-TR" sz="1600" spc="-75" dirty="0">
                <a:latin typeface="Arial"/>
                <a:cs typeface="Arial"/>
              </a:rPr>
              <a:t>adresi, </a:t>
            </a:r>
            <a:r>
              <a:rPr lang="tr-TR" sz="1600" spc="-80" dirty="0">
                <a:latin typeface="Arial"/>
                <a:cs typeface="Arial"/>
              </a:rPr>
              <a:t>hizmetin </a:t>
            </a:r>
            <a:r>
              <a:rPr lang="tr-TR" sz="1600" spc="-85" dirty="0">
                <a:latin typeface="Arial"/>
                <a:cs typeface="Arial"/>
              </a:rPr>
              <a:t>kapsamı, </a:t>
            </a:r>
            <a:r>
              <a:rPr lang="tr-TR" sz="1600" spc="-80" dirty="0">
                <a:latin typeface="Arial"/>
                <a:cs typeface="Arial"/>
              </a:rPr>
              <a:t>personel </a:t>
            </a:r>
            <a:r>
              <a:rPr lang="tr-TR" sz="1600" spc="-75" dirty="0">
                <a:latin typeface="Arial"/>
                <a:cs typeface="Arial"/>
              </a:rPr>
              <a:t>sayısı, </a:t>
            </a:r>
            <a:r>
              <a:rPr lang="tr-TR" sz="1600" spc="-80" dirty="0">
                <a:latin typeface="Arial"/>
                <a:cs typeface="Arial"/>
              </a:rPr>
              <a:t>hizmetin  </a:t>
            </a:r>
            <a:r>
              <a:rPr lang="tr-TR" sz="1600" spc="-75" dirty="0">
                <a:latin typeface="Arial"/>
                <a:cs typeface="Arial"/>
              </a:rPr>
              <a:t>süresi </a:t>
            </a:r>
            <a:r>
              <a:rPr lang="tr-TR" sz="1600" spc="-90" dirty="0">
                <a:latin typeface="Arial"/>
                <a:cs typeface="Arial"/>
              </a:rPr>
              <a:t>ve </a:t>
            </a:r>
            <a:r>
              <a:rPr lang="tr-TR" sz="1600" spc="-75" dirty="0">
                <a:latin typeface="Arial"/>
                <a:cs typeface="Arial"/>
              </a:rPr>
              <a:t>diğer </a:t>
            </a:r>
            <a:r>
              <a:rPr lang="tr-TR" sz="1600" spc="-80" dirty="0">
                <a:latin typeface="Arial"/>
                <a:cs typeface="Arial"/>
              </a:rPr>
              <a:t>hususlar </a:t>
            </a:r>
            <a:r>
              <a:rPr lang="tr-TR" sz="1600" spc="-55" dirty="0">
                <a:latin typeface="Arial"/>
                <a:cs typeface="Arial"/>
              </a:rPr>
              <a:t>belirtilir. </a:t>
            </a:r>
            <a:r>
              <a:rPr lang="tr-TR" sz="1600" spc="-90" dirty="0">
                <a:latin typeface="Arial"/>
                <a:cs typeface="Arial"/>
              </a:rPr>
              <a:t>Hizmet </a:t>
            </a:r>
            <a:r>
              <a:rPr lang="tr-TR" sz="1600" spc="-80" dirty="0">
                <a:latin typeface="Arial"/>
                <a:cs typeface="Arial"/>
              </a:rPr>
              <a:t>sözleşmesinin </a:t>
            </a:r>
            <a:r>
              <a:rPr lang="tr-TR" sz="1600" spc="-65" dirty="0">
                <a:latin typeface="Arial"/>
                <a:cs typeface="Arial"/>
              </a:rPr>
              <a:t>bir </a:t>
            </a:r>
            <a:r>
              <a:rPr lang="tr-TR" sz="1600" spc="-70" dirty="0">
                <a:latin typeface="Arial"/>
                <a:cs typeface="Arial"/>
              </a:rPr>
              <a:t>sureti </a:t>
            </a:r>
            <a:r>
              <a:rPr lang="tr-TR" sz="1600" spc="-95" dirty="0">
                <a:latin typeface="Arial"/>
                <a:cs typeface="Arial"/>
              </a:rPr>
              <a:t>koruma </a:t>
            </a:r>
            <a:r>
              <a:rPr lang="tr-TR" sz="1600" spc="-90" dirty="0">
                <a:latin typeface="Arial"/>
                <a:cs typeface="Arial"/>
              </a:rPr>
              <a:t>ve </a:t>
            </a:r>
            <a:r>
              <a:rPr lang="tr-TR" sz="1600" b="1" spc="-85" dirty="0">
                <a:latin typeface="Arial"/>
                <a:cs typeface="Arial"/>
              </a:rPr>
              <a:t>güvenlik  hizmetinin </a:t>
            </a:r>
            <a:r>
              <a:rPr lang="tr-TR" sz="1600" b="1" spc="-80" dirty="0">
                <a:latin typeface="Arial"/>
                <a:cs typeface="Arial"/>
              </a:rPr>
              <a:t>başladığı </a:t>
            </a:r>
            <a:r>
              <a:rPr lang="tr-TR" sz="1600" b="1" spc="-105" dirty="0">
                <a:latin typeface="Arial"/>
                <a:cs typeface="Arial"/>
              </a:rPr>
              <a:t>gün </a:t>
            </a:r>
            <a:r>
              <a:rPr lang="tr-TR" sz="1600" b="1" spc="-95" dirty="0">
                <a:latin typeface="Arial"/>
                <a:cs typeface="Arial"/>
              </a:rPr>
              <a:t>mesai </a:t>
            </a:r>
            <a:r>
              <a:rPr lang="tr-TR" sz="1600" b="1" spc="-80" dirty="0">
                <a:latin typeface="Arial"/>
                <a:cs typeface="Arial"/>
              </a:rPr>
              <a:t>saati bitimine </a:t>
            </a:r>
            <a:r>
              <a:rPr lang="tr-TR" sz="1600" b="1" spc="-90" dirty="0">
                <a:latin typeface="Arial"/>
                <a:cs typeface="Arial"/>
              </a:rPr>
              <a:t>kadar </a:t>
            </a:r>
            <a:r>
              <a:rPr lang="tr-TR" sz="1600" b="1" spc="-55" dirty="0">
                <a:latin typeface="Arial"/>
                <a:cs typeface="Arial"/>
              </a:rPr>
              <a:t>ilgili </a:t>
            </a:r>
            <a:r>
              <a:rPr lang="tr-TR" sz="1600" b="1" spc="-75" dirty="0">
                <a:latin typeface="Arial"/>
                <a:cs typeface="Arial"/>
              </a:rPr>
              <a:t>şirket </a:t>
            </a:r>
            <a:r>
              <a:rPr lang="tr-TR" sz="1600" b="1" spc="-80" dirty="0">
                <a:latin typeface="Arial"/>
                <a:cs typeface="Arial"/>
              </a:rPr>
              <a:t>tarafından </a:t>
            </a:r>
            <a:r>
              <a:rPr lang="tr-TR" sz="1600" b="1" spc="-70" dirty="0">
                <a:latin typeface="Arial"/>
                <a:cs typeface="Arial"/>
              </a:rPr>
              <a:t>valiliğe </a:t>
            </a:r>
            <a:r>
              <a:rPr lang="tr-TR" sz="1600" b="1" spc="-65" dirty="0">
                <a:latin typeface="Arial"/>
                <a:cs typeface="Arial"/>
              </a:rPr>
              <a:t>verilir</a:t>
            </a:r>
            <a:r>
              <a:rPr lang="tr-TR" sz="1600" spc="-65" dirty="0">
                <a:latin typeface="Arial"/>
                <a:cs typeface="Arial"/>
              </a:rPr>
              <a:t>.  </a:t>
            </a:r>
            <a:r>
              <a:rPr lang="tr-TR" sz="1600" spc="-70" dirty="0">
                <a:latin typeface="Arial"/>
                <a:cs typeface="Arial"/>
              </a:rPr>
              <a:t>Bildirimler </a:t>
            </a:r>
            <a:r>
              <a:rPr lang="tr-TR" sz="1600" spc="-85" dirty="0">
                <a:latin typeface="Arial"/>
                <a:cs typeface="Arial"/>
              </a:rPr>
              <a:t>sorumluluk esasına göre </a:t>
            </a:r>
            <a:r>
              <a:rPr lang="tr-TR" sz="1600" spc="-40" dirty="0">
                <a:latin typeface="Arial"/>
                <a:cs typeface="Arial"/>
              </a:rPr>
              <a:t>İl </a:t>
            </a:r>
            <a:r>
              <a:rPr lang="tr-TR" sz="1600" spc="-85" dirty="0">
                <a:latin typeface="Arial"/>
                <a:cs typeface="Arial"/>
              </a:rPr>
              <a:t>Emniyet </a:t>
            </a:r>
            <a:r>
              <a:rPr lang="tr-TR" sz="1600" spc="-80" dirty="0">
                <a:latin typeface="Arial"/>
                <a:cs typeface="Arial"/>
              </a:rPr>
              <a:t>Müdürlüğüne/İl </a:t>
            </a:r>
            <a:r>
              <a:rPr lang="tr-TR" sz="1600" spc="-95" dirty="0">
                <a:latin typeface="Arial"/>
                <a:cs typeface="Arial"/>
              </a:rPr>
              <a:t>Jandarma </a:t>
            </a:r>
            <a:r>
              <a:rPr lang="tr-TR" sz="1600" spc="-85" dirty="0">
                <a:latin typeface="Arial"/>
                <a:cs typeface="Arial"/>
              </a:rPr>
              <a:t>Komutanlığına </a:t>
            </a:r>
            <a:r>
              <a:rPr lang="tr-TR" sz="1600" spc="-75" dirty="0">
                <a:latin typeface="Arial"/>
                <a:cs typeface="Arial"/>
              </a:rPr>
              <a:t>bizzat  </a:t>
            </a:r>
            <a:r>
              <a:rPr lang="tr-TR" sz="1600" spc="-65" dirty="0">
                <a:latin typeface="Arial"/>
                <a:cs typeface="Arial"/>
              </a:rPr>
              <a:t>yapılabilir. </a:t>
            </a:r>
            <a:r>
              <a:rPr lang="tr-TR" sz="1600" spc="-70" dirty="0">
                <a:latin typeface="Arial"/>
                <a:cs typeface="Arial"/>
              </a:rPr>
              <a:t>Bildirimin </a:t>
            </a:r>
            <a:r>
              <a:rPr lang="tr-TR" sz="1600" spc="-75" dirty="0">
                <a:latin typeface="Arial"/>
                <a:cs typeface="Arial"/>
              </a:rPr>
              <a:t>yapılacağı </a:t>
            </a:r>
            <a:r>
              <a:rPr lang="tr-TR" sz="1600" spc="-95" dirty="0">
                <a:latin typeface="Arial"/>
                <a:cs typeface="Arial"/>
              </a:rPr>
              <a:t>günün </a:t>
            </a:r>
            <a:r>
              <a:rPr lang="tr-TR" sz="1600" spc="-55" dirty="0">
                <a:latin typeface="Arial"/>
                <a:cs typeface="Arial"/>
              </a:rPr>
              <a:t>tatil </a:t>
            </a:r>
            <a:r>
              <a:rPr lang="tr-TR" sz="1600" spc="-95" dirty="0">
                <a:latin typeface="Arial"/>
                <a:cs typeface="Arial"/>
              </a:rPr>
              <a:t>gününe </a:t>
            </a:r>
            <a:r>
              <a:rPr lang="tr-TR" sz="1600" spc="-80" dirty="0">
                <a:latin typeface="Arial"/>
                <a:cs typeface="Arial"/>
              </a:rPr>
              <a:t>rastlaması halinde </a:t>
            </a:r>
            <a:r>
              <a:rPr lang="tr-TR" sz="1600" spc="-65" dirty="0">
                <a:latin typeface="Arial"/>
                <a:cs typeface="Arial"/>
              </a:rPr>
              <a:t>bildirim, </a:t>
            </a:r>
            <a:r>
              <a:rPr lang="tr-TR" sz="1600" spc="-70" dirty="0">
                <a:latin typeface="Arial"/>
                <a:cs typeface="Arial"/>
              </a:rPr>
              <a:t>takip </a:t>
            </a:r>
            <a:r>
              <a:rPr lang="tr-TR" sz="1600" spc="-95" dirty="0">
                <a:latin typeface="Arial"/>
                <a:cs typeface="Arial"/>
              </a:rPr>
              <a:t>eden </a:t>
            </a:r>
            <a:r>
              <a:rPr lang="tr-TR" sz="1600" spc="-55" dirty="0">
                <a:latin typeface="Arial"/>
                <a:cs typeface="Arial"/>
              </a:rPr>
              <a:t>ilk  </a:t>
            </a:r>
            <a:r>
              <a:rPr lang="tr-TR" sz="1600" spc="-90" dirty="0">
                <a:latin typeface="Arial"/>
                <a:cs typeface="Arial"/>
              </a:rPr>
              <a:t>mesai </a:t>
            </a:r>
            <a:r>
              <a:rPr lang="tr-TR" sz="1600" spc="-95" dirty="0">
                <a:latin typeface="Arial"/>
                <a:cs typeface="Arial"/>
              </a:rPr>
              <a:t>gününün </a:t>
            </a:r>
            <a:r>
              <a:rPr lang="tr-TR" sz="1600" spc="-90" dirty="0">
                <a:latin typeface="Arial"/>
                <a:cs typeface="Arial"/>
              </a:rPr>
              <a:t>mesai </a:t>
            </a:r>
            <a:r>
              <a:rPr lang="tr-TR" sz="1600" spc="-70" dirty="0">
                <a:latin typeface="Arial"/>
                <a:cs typeface="Arial"/>
              </a:rPr>
              <a:t>saati </a:t>
            </a:r>
            <a:r>
              <a:rPr lang="tr-TR" sz="1600" spc="-75" dirty="0">
                <a:latin typeface="Arial"/>
                <a:cs typeface="Arial"/>
              </a:rPr>
              <a:t>bitimine </a:t>
            </a:r>
            <a:r>
              <a:rPr lang="tr-TR" sz="1600" spc="-85" dirty="0">
                <a:latin typeface="Arial"/>
                <a:cs typeface="Arial"/>
              </a:rPr>
              <a:t>kadar  </a:t>
            </a:r>
            <a:r>
              <a:rPr lang="tr-TR" sz="1600" spc="-65" dirty="0">
                <a:latin typeface="Arial"/>
                <a:cs typeface="Arial"/>
              </a:rPr>
              <a:t>yapılır. </a:t>
            </a:r>
            <a:r>
              <a:rPr lang="tr-TR" sz="1600" spc="-75" dirty="0">
                <a:latin typeface="Arial"/>
                <a:cs typeface="Arial"/>
              </a:rPr>
              <a:t>Ayrıca, </a:t>
            </a:r>
            <a:r>
              <a:rPr lang="tr-TR" sz="1600" spc="-80" dirty="0">
                <a:latin typeface="Arial"/>
                <a:cs typeface="Arial"/>
              </a:rPr>
              <a:t>istihdam </a:t>
            </a:r>
            <a:r>
              <a:rPr lang="tr-TR" sz="1600" spc="-75" dirty="0">
                <a:latin typeface="Arial"/>
                <a:cs typeface="Arial"/>
              </a:rPr>
              <a:t>edilen </a:t>
            </a:r>
            <a:r>
              <a:rPr lang="tr-TR" sz="1600" spc="-80" dirty="0">
                <a:latin typeface="Arial"/>
                <a:cs typeface="Arial"/>
              </a:rPr>
              <a:t>özel güvenlik  </a:t>
            </a:r>
            <a:r>
              <a:rPr lang="tr-TR" sz="1600" spc="-75" dirty="0">
                <a:latin typeface="Arial"/>
                <a:cs typeface="Arial"/>
              </a:rPr>
              <a:t>personelinin </a:t>
            </a:r>
            <a:r>
              <a:rPr lang="tr-TR" sz="1600" spc="-60" dirty="0">
                <a:latin typeface="Arial"/>
                <a:cs typeface="Arial"/>
              </a:rPr>
              <a:t>listesi </a:t>
            </a:r>
            <a:r>
              <a:rPr lang="tr-TR" sz="1600" spc="-90" dirty="0">
                <a:latin typeface="Arial"/>
                <a:cs typeface="Arial"/>
              </a:rPr>
              <a:t>ve </a:t>
            </a:r>
            <a:r>
              <a:rPr lang="tr-TR" sz="1600" spc="-75" dirty="0">
                <a:latin typeface="Arial"/>
                <a:cs typeface="Arial"/>
              </a:rPr>
              <a:t>bunların </a:t>
            </a:r>
            <a:r>
              <a:rPr lang="tr-TR" sz="1600" spc="-80" dirty="0">
                <a:latin typeface="Arial"/>
                <a:cs typeface="Arial"/>
              </a:rPr>
              <a:t>özel güvenlik mali </a:t>
            </a:r>
            <a:r>
              <a:rPr lang="tr-TR" sz="1600" spc="-85" dirty="0">
                <a:latin typeface="Arial"/>
                <a:cs typeface="Arial"/>
              </a:rPr>
              <a:t>sorumluluk </a:t>
            </a:r>
            <a:r>
              <a:rPr lang="tr-TR" sz="1600" spc="-75" dirty="0">
                <a:latin typeface="Arial"/>
                <a:cs typeface="Arial"/>
              </a:rPr>
              <a:t>sigortası </a:t>
            </a:r>
            <a:r>
              <a:rPr lang="tr-TR" sz="1600" spc="-70" dirty="0">
                <a:latin typeface="Arial"/>
                <a:cs typeface="Arial"/>
              </a:rPr>
              <a:t>poliçelerinin birer sureti  </a:t>
            </a:r>
            <a:r>
              <a:rPr lang="tr-TR" sz="1600" spc="-85" dirty="0">
                <a:latin typeface="Arial"/>
                <a:cs typeface="Arial"/>
              </a:rPr>
              <a:t>personel göreve </a:t>
            </a:r>
            <a:r>
              <a:rPr lang="tr-TR" sz="1600" spc="-75" dirty="0">
                <a:latin typeface="Arial"/>
                <a:cs typeface="Arial"/>
              </a:rPr>
              <a:t>başladığı </a:t>
            </a:r>
            <a:r>
              <a:rPr lang="tr-TR" sz="1600" spc="-70" dirty="0">
                <a:latin typeface="Arial"/>
                <a:cs typeface="Arial"/>
              </a:rPr>
              <a:t>tarihten itibaren </a:t>
            </a:r>
            <a:r>
              <a:rPr lang="tr-TR" sz="1600" b="1" spc="-100" dirty="0">
                <a:solidFill>
                  <a:srgbClr val="FF0000"/>
                </a:solidFill>
                <a:latin typeface="Arial"/>
                <a:cs typeface="Arial"/>
              </a:rPr>
              <a:t>on </a:t>
            </a:r>
            <a:r>
              <a:rPr lang="tr-TR" sz="1600" b="1" spc="-95" dirty="0">
                <a:solidFill>
                  <a:srgbClr val="FF0000"/>
                </a:solidFill>
                <a:latin typeface="Arial"/>
                <a:cs typeface="Arial"/>
              </a:rPr>
              <a:t>beş </a:t>
            </a:r>
            <a:r>
              <a:rPr lang="tr-TR" sz="1600" b="1" spc="-100" dirty="0">
                <a:solidFill>
                  <a:srgbClr val="FF0000"/>
                </a:solidFill>
                <a:latin typeface="Arial"/>
                <a:cs typeface="Arial"/>
              </a:rPr>
              <a:t>gün </a:t>
            </a:r>
            <a:r>
              <a:rPr lang="tr-TR" sz="1600" spc="-75" dirty="0">
                <a:latin typeface="Arial"/>
                <a:cs typeface="Arial"/>
              </a:rPr>
              <a:t>içinde </a:t>
            </a:r>
            <a:r>
              <a:rPr lang="tr-TR" sz="1600" spc="-45" dirty="0">
                <a:latin typeface="Arial"/>
                <a:cs typeface="Arial"/>
              </a:rPr>
              <a:t>ilgili </a:t>
            </a:r>
            <a:r>
              <a:rPr lang="tr-TR" sz="1600" spc="-70" dirty="0">
                <a:latin typeface="Arial"/>
                <a:cs typeface="Arial"/>
              </a:rPr>
              <a:t>şirket </a:t>
            </a:r>
            <a:r>
              <a:rPr lang="tr-TR" sz="1600" spc="-75" dirty="0">
                <a:latin typeface="Arial"/>
                <a:cs typeface="Arial"/>
              </a:rPr>
              <a:t>tarafından </a:t>
            </a:r>
            <a:r>
              <a:rPr lang="tr-TR" sz="1600" b="1" spc="-70">
                <a:latin typeface="Arial"/>
                <a:cs typeface="Arial"/>
              </a:rPr>
              <a:t>valiliğe  </a:t>
            </a:r>
            <a:r>
              <a:rPr lang="tr-TR" sz="1600" b="1" spc="-65">
                <a:latin typeface="Arial"/>
                <a:cs typeface="Arial"/>
              </a:rPr>
              <a:t>verilir</a:t>
            </a:r>
            <a:endParaRPr lang="tr-TR" sz="1600" dirty="0">
              <a:latin typeface="Arial"/>
              <a:cs typeface="Arial"/>
            </a:endParaRPr>
          </a:p>
        </p:txBody>
      </p:sp>
    </p:spTree>
  </p:cSld>
  <p:clrMapOvr>
    <a:masterClrMapping/>
  </p:clrMapOvr>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764618"/>
          </a:xfrm>
          <a:prstGeom prst="rect">
            <a:avLst/>
          </a:prstGeom>
          <a:noFill/>
          <a:ln w="9525">
            <a:noFill/>
            <a:miter lim="800000"/>
            <a:headEnd/>
            <a:tailEnd/>
          </a:ln>
        </p:spPr>
        <p:txBody>
          <a:bodyPr lIns="70610" tIns="35305" rIns="70610" bIns="35305">
            <a:spAutoFit/>
          </a:bodyPr>
          <a:lstStyle/>
          <a:p>
            <a:r>
              <a:rPr lang="tr-TR" sz="2400" b="1" dirty="0"/>
              <a:t>248-) Aşağıdakilerden hangisi kolluğun zor kullanmaya başvurma hallerinden biri değildir?</a:t>
            </a:r>
          </a:p>
          <a:p>
            <a:endParaRPr lang="tr-TR" sz="2400" b="1" dirty="0"/>
          </a:p>
          <a:p>
            <a:r>
              <a:rPr lang="tr-TR" sz="2400" b="1" dirty="0"/>
              <a:t>A) Kolluğun belirlediği yasal kural ve tedbirlere uyulmaması</a:t>
            </a:r>
          </a:p>
          <a:p>
            <a:r>
              <a:rPr lang="tr-TR" sz="2400" b="1" dirty="0"/>
              <a:t>B) Kolluğun görev yapmasının engellenmesi</a:t>
            </a:r>
          </a:p>
          <a:p>
            <a:r>
              <a:rPr lang="tr-TR" sz="2400" b="1" dirty="0"/>
              <a:t>C) Kolluğun verdiği kanuni emir ve direktiflere uyulmaması</a:t>
            </a:r>
          </a:p>
          <a:p>
            <a:r>
              <a:rPr lang="tr-TR" sz="2400" b="1" dirty="0"/>
              <a:t>D) Kolluğa mukavemet edilmesi</a:t>
            </a:r>
          </a:p>
          <a:p>
            <a:r>
              <a:rPr lang="tr-TR" sz="2400" b="1" dirty="0">
                <a:solidFill>
                  <a:srgbClr val="FF0000"/>
                </a:solidFill>
              </a:rPr>
              <a:t>E) Kolluğa kimlik ibraz edilmemesi</a:t>
            </a:r>
          </a:p>
        </p:txBody>
      </p:sp>
    </p:spTree>
    <p:extLst>
      <p:ext uri="{BB962C8B-B14F-4D97-AF65-F5344CB8AC3E}">
        <p14:creationId xmlns:p14="http://schemas.microsoft.com/office/powerpoint/2010/main" val="2552232667"/>
      </p:ext>
    </p:extLst>
  </p:cSld>
  <p:clrMapOvr>
    <a:masterClrMapping/>
  </p:clrMapOvr>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025955"/>
          </a:xfrm>
          <a:prstGeom prst="rect">
            <a:avLst/>
          </a:prstGeom>
          <a:noFill/>
          <a:ln w="9525">
            <a:noFill/>
            <a:miter lim="800000"/>
            <a:headEnd/>
            <a:tailEnd/>
          </a:ln>
        </p:spPr>
        <p:txBody>
          <a:bodyPr lIns="70610" tIns="35305" rIns="70610" bIns="35305">
            <a:spAutoFit/>
          </a:bodyPr>
          <a:lstStyle/>
          <a:p>
            <a:r>
              <a:rPr lang="tr-TR" sz="2400" b="1" dirty="0"/>
              <a:t>247-) Aşağıdaki suçlardan hangisi Özel güvenlik görevlisi olmaya engel değildir?</a:t>
            </a:r>
          </a:p>
          <a:p>
            <a:endParaRPr lang="tr-TR" sz="2400" b="1" dirty="0"/>
          </a:p>
          <a:p>
            <a:pPr marL="457200" indent="-457200">
              <a:buAutoNum type="alphaUcParenR"/>
            </a:pPr>
            <a:r>
              <a:rPr lang="tr-TR" sz="2400" b="1" dirty="0"/>
              <a:t>Zimmet       </a:t>
            </a:r>
          </a:p>
          <a:p>
            <a:pPr marL="457200" indent="-457200">
              <a:buAutoNum type="alphaUcParenR"/>
            </a:pPr>
            <a:r>
              <a:rPr lang="tr-TR" sz="2400" b="1" dirty="0"/>
              <a:t>İrtikap         </a:t>
            </a:r>
          </a:p>
          <a:p>
            <a:pPr marL="457200" indent="-457200">
              <a:buAutoNum type="alphaUcParenR"/>
            </a:pPr>
            <a:r>
              <a:rPr lang="tr-TR" sz="2400" b="1" dirty="0"/>
              <a:t>Rüşvet</a:t>
            </a:r>
          </a:p>
          <a:p>
            <a:r>
              <a:rPr lang="tr-TR" sz="2400" b="1" dirty="0"/>
              <a:t>D)   Hırsızlık      </a:t>
            </a:r>
          </a:p>
          <a:p>
            <a:r>
              <a:rPr lang="tr-TR" sz="2400" b="1" dirty="0"/>
              <a:t>E)   Kasten yaralama</a:t>
            </a:r>
          </a:p>
        </p:txBody>
      </p:sp>
    </p:spTree>
    <p:extLst>
      <p:ext uri="{BB962C8B-B14F-4D97-AF65-F5344CB8AC3E}">
        <p14:creationId xmlns:p14="http://schemas.microsoft.com/office/powerpoint/2010/main" val="2552232667"/>
      </p:ext>
    </p:extLst>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025955"/>
          </a:xfrm>
          <a:prstGeom prst="rect">
            <a:avLst/>
          </a:prstGeom>
          <a:noFill/>
          <a:ln w="9525">
            <a:noFill/>
            <a:miter lim="800000"/>
            <a:headEnd/>
            <a:tailEnd/>
          </a:ln>
        </p:spPr>
        <p:txBody>
          <a:bodyPr lIns="70610" tIns="35305" rIns="70610" bIns="35305">
            <a:spAutoFit/>
          </a:bodyPr>
          <a:lstStyle/>
          <a:p>
            <a:r>
              <a:rPr lang="tr-TR" sz="2400" b="1" dirty="0"/>
              <a:t>247-) Aşağıdaki suçlardan hangisi Özel güvenlik görevlisi olmaya engel değildir?</a:t>
            </a:r>
          </a:p>
          <a:p>
            <a:endParaRPr lang="tr-TR" sz="2400" b="1" dirty="0"/>
          </a:p>
          <a:p>
            <a:pPr marL="457200" indent="-457200">
              <a:buAutoNum type="alphaUcParenR"/>
            </a:pPr>
            <a:r>
              <a:rPr lang="tr-TR" sz="2400" b="1" dirty="0"/>
              <a:t>Zimmet       </a:t>
            </a:r>
          </a:p>
          <a:p>
            <a:pPr marL="457200" indent="-457200">
              <a:buAutoNum type="alphaUcParenR"/>
            </a:pPr>
            <a:r>
              <a:rPr lang="tr-TR" sz="2400" b="1" dirty="0"/>
              <a:t>İrtikap         </a:t>
            </a:r>
          </a:p>
          <a:p>
            <a:pPr marL="457200" indent="-457200">
              <a:buAutoNum type="alphaUcParenR"/>
            </a:pPr>
            <a:r>
              <a:rPr lang="tr-TR" sz="2400" b="1" dirty="0"/>
              <a:t>Rüşvet</a:t>
            </a:r>
          </a:p>
          <a:p>
            <a:r>
              <a:rPr lang="tr-TR" sz="2400" b="1" dirty="0"/>
              <a:t>D)   Hırsızlık      </a:t>
            </a:r>
          </a:p>
          <a:p>
            <a:r>
              <a:rPr lang="tr-TR" sz="2400" b="1" dirty="0">
                <a:solidFill>
                  <a:srgbClr val="FF0000"/>
                </a:solidFill>
              </a:rPr>
              <a:t>E)   Kasten yaralama</a:t>
            </a:r>
          </a:p>
        </p:txBody>
      </p:sp>
    </p:spTree>
    <p:extLst>
      <p:ext uri="{BB962C8B-B14F-4D97-AF65-F5344CB8AC3E}">
        <p14:creationId xmlns:p14="http://schemas.microsoft.com/office/powerpoint/2010/main" val="3764683215"/>
      </p:ext>
    </p:extLst>
  </p:cSld>
  <p:clrMapOvr>
    <a:masterClrMapping/>
  </p:clrMapOvr>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764618"/>
          </a:xfrm>
          <a:prstGeom prst="rect">
            <a:avLst/>
          </a:prstGeom>
          <a:noFill/>
          <a:ln w="9525">
            <a:noFill/>
            <a:miter lim="800000"/>
            <a:headEnd/>
            <a:tailEnd/>
          </a:ln>
        </p:spPr>
        <p:txBody>
          <a:bodyPr lIns="70610" tIns="35305" rIns="70610" bIns="35305">
            <a:spAutoFit/>
          </a:bodyPr>
          <a:lstStyle/>
          <a:p>
            <a:r>
              <a:rPr lang="tr-TR" sz="2400" b="1" dirty="0"/>
              <a:t>246-) Aşağıdakilerden hangisi Anayasamızın 34.maddesine göre toplantı ve gösteri yürüyüşlerinin sınırlandırılması nedenleri arasında yer almaz?</a:t>
            </a:r>
          </a:p>
          <a:p>
            <a:endParaRPr lang="tr-TR" sz="2400" b="1" dirty="0"/>
          </a:p>
          <a:p>
            <a:r>
              <a:rPr lang="tr-TR" sz="2400" b="1" dirty="0"/>
              <a:t>A) Genel sağlık veya genel ahlakın korunması</a:t>
            </a:r>
          </a:p>
          <a:p>
            <a:r>
              <a:rPr lang="tr-TR" sz="2400" b="1" dirty="0"/>
              <a:t>B) Milli güvenliğin korunması</a:t>
            </a:r>
          </a:p>
          <a:p>
            <a:r>
              <a:rPr lang="tr-TR" sz="2400" b="1" dirty="0"/>
              <a:t>C) Kamu düzeninin korunması</a:t>
            </a:r>
          </a:p>
          <a:p>
            <a:r>
              <a:rPr lang="tr-TR" sz="2400" b="1" dirty="0"/>
              <a:t>D) Toplantıya katılacak olanların sayısının çok fazla olması</a:t>
            </a:r>
          </a:p>
          <a:p>
            <a:r>
              <a:rPr lang="tr-TR" sz="2400" b="1" dirty="0"/>
              <a:t>E) Suç işlenmesini önlemek</a:t>
            </a:r>
          </a:p>
        </p:txBody>
      </p:sp>
    </p:spTree>
    <p:extLst>
      <p:ext uri="{BB962C8B-B14F-4D97-AF65-F5344CB8AC3E}">
        <p14:creationId xmlns:p14="http://schemas.microsoft.com/office/powerpoint/2010/main" val="1199571564"/>
      </p:ext>
    </p:extLst>
  </p:cSld>
  <p:clrMapOvr>
    <a:masterClrMapping/>
  </p:clrMapOvr>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764618"/>
          </a:xfrm>
          <a:prstGeom prst="rect">
            <a:avLst/>
          </a:prstGeom>
          <a:noFill/>
          <a:ln w="9525">
            <a:noFill/>
            <a:miter lim="800000"/>
            <a:headEnd/>
            <a:tailEnd/>
          </a:ln>
        </p:spPr>
        <p:txBody>
          <a:bodyPr lIns="70610" tIns="35305" rIns="70610" bIns="35305">
            <a:spAutoFit/>
          </a:bodyPr>
          <a:lstStyle/>
          <a:p>
            <a:r>
              <a:rPr lang="tr-TR" sz="2400" b="1" dirty="0"/>
              <a:t>246-) Aşağıdakilerden hangisi Anayasamızın 34.maddesine göre toplantı ve gösteri yürüyüşlerinin sınırlandırılması nedenleri arasında yer almaz?</a:t>
            </a:r>
          </a:p>
          <a:p>
            <a:endParaRPr lang="tr-TR" sz="2400" b="1" dirty="0"/>
          </a:p>
          <a:p>
            <a:r>
              <a:rPr lang="tr-TR" sz="2400" b="1" dirty="0"/>
              <a:t>A) Genel sağlık veya genel ahlakın korunması</a:t>
            </a:r>
          </a:p>
          <a:p>
            <a:r>
              <a:rPr lang="tr-TR" sz="2400" b="1" dirty="0"/>
              <a:t>B) Milli güvenliğin korunması</a:t>
            </a:r>
          </a:p>
          <a:p>
            <a:r>
              <a:rPr lang="tr-TR" sz="2400" b="1" dirty="0"/>
              <a:t>C) Kamu düzeninin korunması</a:t>
            </a:r>
          </a:p>
          <a:p>
            <a:r>
              <a:rPr lang="tr-TR" sz="2400" b="1" dirty="0">
                <a:solidFill>
                  <a:srgbClr val="FF0000"/>
                </a:solidFill>
              </a:rPr>
              <a:t>D) Toplantıya katılacak olanların sayısının çok fazla olması</a:t>
            </a:r>
          </a:p>
          <a:p>
            <a:r>
              <a:rPr lang="tr-TR" sz="2400" b="1" dirty="0"/>
              <a:t>E) Suç işlenmesini önlemek</a:t>
            </a:r>
          </a:p>
        </p:txBody>
      </p:sp>
    </p:spTree>
    <p:extLst>
      <p:ext uri="{BB962C8B-B14F-4D97-AF65-F5344CB8AC3E}">
        <p14:creationId xmlns:p14="http://schemas.microsoft.com/office/powerpoint/2010/main" val="2552232667"/>
      </p:ext>
    </p:extLst>
  </p:cSld>
  <p:clrMapOvr>
    <a:masterClrMapping/>
  </p:clrMapOvr>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4503282"/>
          </a:xfrm>
          <a:prstGeom prst="rect">
            <a:avLst/>
          </a:prstGeom>
          <a:noFill/>
          <a:ln w="9525">
            <a:noFill/>
            <a:miter lim="800000"/>
            <a:headEnd/>
            <a:tailEnd/>
          </a:ln>
        </p:spPr>
        <p:txBody>
          <a:bodyPr lIns="70610" tIns="35305" rIns="70610" bIns="35305">
            <a:spAutoFit/>
          </a:bodyPr>
          <a:lstStyle/>
          <a:p>
            <a:r>
              <a:rPr lang="tr-TR" sz="2400" b="1" dirty="0"/>
              <a:t>245-) Özel güvenlik birimleri ve özel güvenlik şirketleri, bu Yönetmelik kapsamında güvenlik hizmeti verecekleri tesis ve alanlara ilişkin koruma ve güvenlik planlarının bir örneğini ……… gün içerisinde valiliğe verir. Boşluk alana hangi aşağıdakilerden hangisinin gelmesi gerekmektedir?</a:t>
            </a:r>
          </a:p>
          <a:p>
            <a:endParaRPr lang="tr-TR" sz="2400" b="1" dirty="0"/>
          </a:p>
          <a:p>
            <a:r>
              <a:rPr lang="tr-TR" sz="2400" b="1" dirty="0"/>
              <a:t>A)10    </a:t>
            </a:r>
          </a:p>
          <a:p>
            <a:r>
              <a:rPr lang="tr-TR" sz="2400" b="1" dirty="0"/>
              <a:t>B)20   </a:t>
            </a:r>
          </a:p>
          <a:p>
            <a:r>
              <a:rPr lang="tr-TR" sz="2400" b="1" dirty="0"/>
              <a:t>C)30    </a:t>
            </a:r>
          </a:p>
          <a:p>
            <a:r>
              <a:rPr lang="tr-TR" sz="2400" b="1" dirty="0"/>
              <a:t>D)35    </a:t>
            </a:r>
          </a:p>
          <a:p>
            <a:r>
              <a:rPr lang="tr-TR" sz="2400" b="1" dirty="0"/>
              <a:t>E)90</a:t>
            </a:r>
          </a:p>
        </p:txBody>
      </p:sp>
    </p:spTree>
    <p:extLst>
      <p:ext uri="{BB962C8B-B14F-4D97-AF65-F5344CB8AC3E}">
        <p14:creationId xmlns:p14="http://schemas.microsoft.com/office/powerpoint/2010/main" val="2552232667"/>
      </p:ext>
    </p:extLst>
  </p:cSld>
  <p:clrMapOvr>
    <a:masterClrMapping/>
  </p:clrMapOvr>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4503282"/>
          </a:xfrm>
          <a:prstGeom prst="rect">
            <a:avLst/>
          </a:prstGeom>
          <a:noFill/>
          <a:ln w="9525">
            <a:noFill/>
            <a:miter lim="800000"/>
            <a:headEnd/>
            <a:tailEnd/>
          </a:ln>
        </p:spPr>
        <p:txBody>
          <a:bodyPr lIns="70610" tIns="35305" rIns="70610" bIns="35305">
            <a:spAutoFit/>
          </a:bodyPr>
          <a:lstStyle/>
          <a:p>
            <a:r>
              <a:rPr lang="tr-TR" sz="2400" b="1" dirty="0"/>
              <a:t>245-) Özel güvenlik birimleri ve özel güvenlik şirketleri, bu Yönetmelik kapsamında güvenlik hizmeti verecekleri tesis ve alanlara ilişkin koruma ve güvenlik planlarının bir örneğini ……… gün içerisinde valiliğe verir. Boşluk alana hangi aşağıdakilerden hangisinin gelmesi gerekmektedir?</a:t>
            </a:r>
          </a:p>
          <a:p>
            <a:endParaRPr lang="tr-TR" sz="2400" b="1" dirty="0"/>
          </a:p>
          <a:p>
            <a:r>
              <a:rPr lang="tr-TR" sz="2400" b="1" dirty="0"/>
              <a:t>A)10    </a:t>
            </a:r>
          </a:p>
          <a:p>
            <a:r>
              <a:rPr lang="tr-TR" sz="2400" b="1" dirty="0"/>
              <a:t>B)20   </a:t>
            </a:r>
          </a:p>
          <a:p>
            <a:r>
              <a:rPr lang="tr-TR" sz="2400" b="1" dirty="0">
                <a:solidFill>
                  <a:srgbClr val="FF0000"/>
                </a:solidFill>
              </a:rPr>
              <a:t>C)30</a:t>
            </a:r>
            <a:r>
              <a:rPr lang="tr-TR" sz="2400" b="1" dirty="0"/>
              <a:t>    </a:t>
            </a:r>
          </a:p>
          <a:p>
            <a:r>
              <a:rPr lang="tr-TR" sz="2400" b="1" dirty="0"/>
              <a:t>D)35    </a:t>
            </a:r>
          </a:p>
          <a:p>
            <a:r>
              <a:rPr lang="tr-TR" sz="2400" b="1" dirty="0"/>
              <a:t>E)90</a:t>
            </a:r>
          </a:p>
        </p:txBody>
      </p:sp>
    </p:spTree>
    <p:extLst>
      <p:ext uri="{BB962C8B-B14F-4D97-AF65-F5344CB8AC3E}">
        <p14:creationId xmlns:p14="http://schemas.microsoft.com/office/powerpoint/2010/main" val="1278474347"/>
      </p:ext>
    </p:extLst>
  </p:cSld>
  <p:clrMapOvr>
    <a:masterClrMapping/>
  </p:clrMapOvr>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4503282"/>
          </a:xfrm>
          <a:prstGeom prst="rect">
            <a:avLst/>
          </a:prstGeom>
          <a:noFill/>
          <a:ln w="9525">
            <a:noFill/>
            <a:miter lim="800000"/>
            <a:headEnd/>
            <a:tailEnd/>
          </a:ln>
        </p:spPr>
        <p:txBody>
          <a:bodyPr lIns="70610" tIns="35305" rIns="70610" bIns="35305">
            <a:spAutoFit/>
          </a:bodyPr>
          <a:lstStyle/>
          <a:p>
            <a:r>
              <a:rPr lang="tr-TR" sz="2400" b="1" dirty="0"/>
              <a:t>244-) Özel güvenlik hizmetleri uygulamasıyla ilgili olarak aşağıdaki ifadelerden hangisi doğrudur?</a:t>
            </a:r>
          </a:p>
          <a:p>
            <a:r>
              <a:rPr lang="tr-TR" sz="2400" b="1" dirty="0"/>
              <a:t>A) Kurum ve kuruluşlar bünyesinde özel güvenlik birimi kuramazlar</a:t>
            </a:r>
          </a:p>
          <a:p>
            <a:r>
              <a:rPr lang="tr-TR" sz="2400" b="1" dirty="0"/>
              <a:t>B) Kurum ve kuruluşlar güvenlik şirketlerinden hizmet satın alamazlar</a:t>
            </a:r>
          </a:p>
          <a:p>
            <a:r>
              <a:rPr lang="tr-TR" sz="2400" b="1" dirty="0"/>
              <a:t>C) Kurum ve kuruşlar bünyesinde genel kolluk personeli çalıştırabilir</a:t>
            </a:r>
          </a:p>
          <a:p>
            <a:r>
              <a:rPr lang="tr-TR" sz="2400" b="1" dirty="0"/>
              <a:t>D) Kurum ve kuruşlar güvenlik konusunda genel kollukla iletişim kuramazlar</a:t>
            </a:r>
          </a:p>
          <a:p>
            <a:r>
              <a:rPr lang="tr-TR" sz="2400" b="1" dirty="0"/>
              <a:t>E) Kurum ve kuruluşlar bünyesinde özel güvenlik birimi kurabildiği gibi hizmet de satın alabilir</a:t>
            </a:r>
          </a:p>
        </p:txBody>
      </p:sp>
    </p:spTree>
    <p:extLst>
      <p:ext uri="{BB962C8B-B14F-4D97-AF65-F5344CB8AC3E}">
        <p14:creationId xmlns:p14="http://schemas.microsoft.com/office/powerpoint/2010/main" val="2552232667"/>
      </p:ext>
    </p:extLst>
  </p:cSld>
  <p:clrMapOvr>
    <a:masterClrMapping/>
  </p:clrMapOvr>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4503282"/>
          </a:xfrm>
          <a:prstGeom prst="rect">
            <a:avLst/>
          </a:prstGeom>
          <a:noFill/>
          <a:ln w="9525">
            <a:noFill/>
            <a:miter lim="800000"/>
            <a:headEnd/>
            <a:tailEnd/>
          </a:ln>
        </p:spPr>
        <p:txBody>
          <a:bodyPr lIns="70610" tIns="35305" rIns="70610" bIns="35305">
            <a:spAutoFit/>
          </a:bodyPr>
          <a:lstStyle/>
          <a:p>
            <a:r>
              <a:rPr lang="tr-TR" sz="2400" b="1" dirty="0"/>
              <a:t>244-) Özel güvenlik hizmetleri uygulamasıyla ilgili olarak aşağıdaki ifadelerden hangisi doğrudur?</a:t>
            </a:r>
          </a:p>
          <a:p>
            <a:r>
              <a:rPr lang="tr-TR" sz="2400" b="1" dirty="0"/>
              <a:t>A) Kurum ve kuruluşlar bünyesinde özel güvenlik birimi kuramazlar</a:t>
            </a:r>
          </a:p>
          <a:p>
            <a:r>
              <a:rPr lang="tr-TR" sz="2400" b="1" dirty="0"/>
              <a:t>B) Kurum ve kuruluşlar güvenlik şirketlerinden hizmet satın alamazlar</a:t>
            </a:r>
          </a:p>
          <a:p>
            <a:r>
              <a:rPr lang="tr-TR" sz="2400" b="1" dirty="0"/>
              <a:t>C) Kurum ve kuruşlar bünyesinde genel kolluk personeli çalıştırabilir</a:t>
            </a:r>
          </a:p>
          <a:p>
            <a:r>
              <a:rPr lang="tr-TR" sz="2400" b="1" dirty="0"/>
              <a:t>D) Kurum ve kuruşlar güvenlik konusunda genel kollukla iletişim kuramazlar</a:t>
            </a:r>
          </a:p>
          <a:p>
            <a:r>
              <a:rPr lang="tr-TR" sz="2400" b="1" dirty="0">
                <a:solidFill>
                  <a:srgbClr val="FF0000"/>
                </a:solidFill>
              </a:rPr>
              <a:t>E) Kurum ve kuruluşlar bünyesinde özel güvenlik birimi kurabildiği gibi hizmet de satın alabilir</a:t>
            </a:r>
          </a:p>
        </p:txBody>
      </p:sp>
    </p:spTree>
    <p:extLst>
      <p:ext uri="{BB962C8B-B14F-4D97-AF65-F5344CB8AC3E}">
        <p14:creationId xmlns:p14="http://schemas.microsoft.com/office/powerpoint/2010/main" val="1856909952"/>
      </p:ext>
    </p:extLst>
  </p:cSld>
  <p:clrMapOvr>
    <a:masterClrMapping/>
  </p:clrMapOvr>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395286"/>
          </a:xfrm>
          <a:prstGeom prst="rect">
            <a:avLst/>
          </a:prstGeom>
          <a:noFill/>
          <a:ln w="9525">
            <a:noFill/>
            <a:miter lim="800000"/>
            <a:headEnd/>
            <a:tailEnd/>
          </a:ln>
        </p:spPr>
        <p:txBody>
          <a:bodyPr lIns="70610" tIns="35305" rIns="70610" bIns="35305">
            <a:spAutoFit/>
          </a:bodyPr>
          <a:lstStyle/>
          <a:p>
            <a:r>
              <a:rPr lang="tr-TR" sz="2400" b="1" dirty="0"/>
              <a:t>243-)  Aynı işyerinde veya aynı işverene bağlı işyerlerinde, kesintisiz 12 ay pirimi ödenen özel güvenlik görevlisinin hangi hakkı ortaya çıkar?</a:t>
            </a:r>
          </a:p>
          <a:p>
            <a:endParaRPr lang="tr-TR" sz="2400" b="1" dirty="0"/>
          </a:p>
          <a:p>
            <a:r>
              <a:rPr lang="tr-TR" sz="2400" b="1" dirty="0"/>
              <a:t>A) Kendisini geliştirme hakkı</a:t>
            </a:r>
          </a:p>
          <a:p>
            <a:r>
              <a:rPr lang="tr-TR" sz="2400" b="1" dirty="0"/>
              <a:t>B) Toplu iş sözleşmesi hakkı</a:t>
            </a:r>
          </a:p>
          <a:p>
            <a:r>
              <a:rPr lang="tr-TR" sz="2400" b="1" dirty="0"/>
              <a:t>C) Ücretli izin ve kıdem tazminatı</a:t>
            </a:r>
          </a:p>
          <a:p>
            <a:r>
              <a:rPr lang="tr-TR" sz="2400" b="1" dirty="0"/>
              <a:t>D) Sendika hakkı</a:t>
            </a:r>
          </a:p>
          <a:p>
            <a:r>
              <a:rPr lang="tr-TR" sz="2400" b="1" dirty="0"/>
              <a:t>E) </a:t>
            </a:r>
            <a:r>
              <a:rPr lang="tr-TR" sz="2400" b="1" dirty="0" err="1"/>
              <a:t>Mehilsiz</a:t>
            </a:r>
            <a:r>
              <a:rPr lang="tr-TR" sz="2400" b="1" dirty="0"/>
              <a:t> fesih hakkı</a:t>
            </a:r>
          </a:p>
        </p:txBody>
      </p:sp>
    </p:spTree>
    <p:extLst>
      <p:ext uri="{BB962C8B-B14F-4D97-AF65-F5344CB8AC3E}">
        <p14:creationId xmlns:p14="http://schemas.microsoft.com/office/powerpoint/2010/main" val="2552232667"/>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object 2"/>
          <p:cNvSpPr txBox="1"/>
          <p:nvPr/>
        </p:nvSpPr>
        <p:spPr>
          <a:xfrm>
            <a:off x="228576" y="290721"/>
            <a:ext cx="6715171" cy="4444807"/>
          </a:xfrm>
          <a:prstGeom prst="rect">
            <a:avLst/>
          </a:prstGeom>
        </p:spPr>
        <p:txBody>
          <a:bodyPr vert="horz" wrap="square" lIns="0" tIns="12700" rIns="0" bIns="0" rtlCol="0">
            <a:spAutoFit/>
          </a:bodyPr>
          <a:lstStyle/>
          <a:p>
            <a:pPr marL="12700" marR="5715" indent="449580" algn="just">
              <a:spcBef>
                <a:spcPts val="30"/>
              </a:spcBef>
            </a:pPr>
            <a:r>
              <a:rPr lang="tr-TR" sz="2400" spc="-90" dirty="0">
                <a:latin typeface="Arial"/>
                <a:cs typeface="Arial"/>
              </a:rPr>
              <a:t>Özel </a:t>
            </a:r>
            <a:r>
              <a:rPr lang="tr-TR" sz="2400" spc="-80" dirty="0">
                <a:latin typeface="Arial"/>
                <a:cs typeface="Arial"/>
              </a:rPr>
              <a:t>güvenlik </a:t>
            </a:r>
            <a:r>
              <a:rPr lang="tr-TR" sz="2400" spc="-65" dirty="0">
                <a:latin typeface="Arial"/>
                <a:cs typeface="Arial"/>
              </a:rPr>
              <a:t>şirketleri, </a:t>
            </a:r>
            <a:r>
              <a:rPr lang="tr-TR" sz="2400" spc="-75" dirty="0">
                <a:latin typeface="Arial"/>
                <a:cs typeface="Arial"/>
              </a:rPr>
              <a:t>kurucuların, </a:t>
            </a:r>
            <a:r>
              <a:rPr lang="tr-TR" sz="2400" spc="-70" dirty="0">
                <a:latin typeface="Arial"/>
                <a:cs typeface="Arial"/>
              </a:rPr>
              <a:t>yöneticilerin </a:t>
            </a:r>
            <a:r>
              <a:rPr lang="tr-TR" sz="2400" spc="-90" dirty="0">
                <a:latin typeface="Arial"/>
                <a:cs typeface="Arial"/>
              </a:rPr>
              <a:t>ve </a:t>
            </a:r>
            <a:r>
              <a:rPr lang="tr-TR" sz="2400" spc="-80" dirty="0">
                <a:latin typeface="Arial"/>
                <a:cs typeface="Arial"/>
              </a:rPr>
              <a:t>özel </a:t>
            </a:r>
            <a:r>
              <a:rPr lang="tr-TR" sz="2400" spc="-75" dirty="0">
                <a:latin typeface="Arial"/>
                <a:cs typeface="Arial"/>
              </a:rPr>
              <a:t>güvenlik personelinin,  </a:t>
            </a:r>
            <a:r>
              <a:rPr lang="tr-TR" sz="2400" spc="-95" dirty="0">
                <a:latin typeface="Arial"/>
                <a:cs typeface="Arial"/>
              </a:rPr>
              <a:t>Kanunda </a:t>
            </a:r>
            <a:r>
              <a:rPr lang="tr-TR" sz="2400" spc="-65" dirty="0">
                <a:latin typeface="Arial"/>
                <a:cs typeface="Arial"/>
              </a:rPr>
              <a:t>belirtilen şartları </a:t>
            </a:r>
            <a:r>
              <a:rPr lang="tr-TR" sz="2400" spc="-95" dirty="0">
                <a:latin typeface="Arial"/>
                <a:cs typeface="Arial"/>
              </a:rPr>
              <a:t>muhafaza </a:t>
            </a:r>
            <a:r>
              <a:rPr lang="tr-TR" sz="2400" spc="-80" dirty="0">
                <a:latin typeface="Arial"/>
                <a:cs typeface="Arial"/>
              </a:rPr>
              <a:t>edip </a:t>
            </a:r>
            <a:r>
              <a:rPr lang="tr-TR" sz="2400" spc="-75" dirty="0">
                <a:latin typeface="Arial"/>
                <a:cs typeface="Arial"/>
              </a:rPr>
              <a:t>etmediklerini </a:t>
            </a:r>
            <a:r>
              <a:rPr lang="tr-TR" sz="2400" spc="-65" dirty="0">
                <a:latin typeface="Arial"/>
                <a:cs typeface="Arial"/>
              </a:rPr>
              <a:t>valiliğe </a:t>
            </a:r>
            <a:r>
              <a:rPr lang="tr-TR" sz="2400" spc="-60" dirty="0">
                <a:latin typeface="Arial"/>
                <a:cs typeface="Arial"/>
              </a:rPr>
              <a:t>bildirir. </a:t>
            </a:r>
            <a:r>
              <a:rPr lang="tr-TR" sz="2400" spc="-100" dirty="0">
                <a:latin typeface="Arial"/>
                <a:cs typeface="Arial"/>
              </a:rPr>
              <a:t>Kanun </a:t>
            </a:r>
            <a:r>
              <a:rPr lang="tr-TR" sz="2400" spc="-85" dirty="0">
                <a:latin typeface="Arial"/>
                <a:cs typeface="Arial"/>
              </a:rPr>
              <a:t>hükümlerine göre  </a:t>
            </a:r>
            <a:r>
              <a:rPr lang="tr-TR" sz="2400" spc="-80" dirty="0">
                <a:latin typeface="Arial"/>
                <a:cs typeface="Arial"/>
              </a:rPr>
              <a:t>özel güvenlik </a:t>
            </a:r>
            <a:r>
              <a:rPr lang="tr-TR" sz="2400" spc="-65" dirty="0">
                <a:latin typeface="Arial"/>
                <a:cs typeface="Arial"/>
              </a:rPr>
              <a:t>izni </a:t>
            </a:r>
            <a:r>
              <a:rPr lang="tr-TR" sz="2400" spc="-75" dirty="0">
                <a:latin typeface="Arial"/>
                <a:cs typeface="Arial"/>
              </a:rPr>
              <a:t>alarak, </a:t>
            </a:r>
            <a:r>
              <a:rPr lang="tr-TR" sz="2400" spc="-85" dirty="0">
                <a:latin typeface="Arial"/>
                <a:cs typeface="Arial"/>
              </a:rPr>
              <a:t>bünyesinde </a:t>
            </a:r>
            <a:r>
              <a:rPr lang="tr-TR" sz="2400" spc="-80" dirty="0">
                <a:latin typeface="Arial"/>
                <a:cs typeface="Arial"/>
              </a:rPr>
              <a:t>özel güvenlik </a:t>
            </a:r>
            <a:r>
              <a:rPr lang="tr-TR" sz="2400" spc="-70" dirty="0">
                <a:latin typeface="Arial"/>
                <a:cs typeface="Arial"/>
              </a:rPr>
              <a:t>birimi </a:t>
            </a:r>
            <a:r>
              <a:rPr lang="tr-TR" sz="2400" spc="-80" dirty="0">
                <a:latin typeface="Arial"/>
                <a:cs typeface="Arial"/>
              </a:rPr>
              <a:t>kuranlar </a:t>
            </a:r>
            <a:r>
              <a:rPr lang="tr-TR" sz="2400" spc="-90" dirty="0">
                <a:latin typeface="Arial"/>
                <a:cs typeface="Arial"/>
              </a:rPr>
              <a:t>veya </a:t>
            </a:r>
            <a:r>
              <a:rPr lang="tr-TR" sz="2400" spc="-75" dirty="0">
                <a:latin typeface="Arial"/>
                <a:cs typeface="Arial"/>
              </a:rPr>
              <a:t>özel </a:t>
            </a:r>
            <a:r>
              <a:rPr lang="tr-TR" sz="2400" spc="-80" dirty="0">
                <a:latin typeface="Arial"/>
                <a:cs typeface="Arial"/>
              </a:rPr>
              <a:t>güvenlik </a:t>
            </a:r>
            <a:r>
              <a:rPr lang="tr-TR" sz="2400" spc="-75" dirty="0">
                <a:latin typeface="Arial"/>
                <a:cs typeface="Arial"/>
              </a:rPr>
              <a:t>hizmetini  </a:t>
            </a:r>
            <a:r>
              <a:rPr lang="tr-TR" sz="2400" spc="-70" dirty="0">
                <a:latin typeface="Arial"/>
                <a:cs typeface="Arial"/>
              </a:rPr>
              <a:t>şirketlere yaptıranlar, </a:t>
            </a:r>
            <a:r>
              <a:rPr lang="tr-TR" sz="2400" b="1" spc="-100" dirty="0">
                <a:latin typeface="Arial"/>
                <a:cs typeface="Arial"/>
              </a:rPr>
              <a:t>en </a:t>
            </a:r>
            <a:r>
              <a:rPr lang="tr-TR" sz="2400" b="1" spc="-90" dirty="0">
                <a:latin typeface="Arial"/>
                <a:cs typeface="Arial"/>
              </a:rPr>
              <a:t>az </a:t>
            </a:r>
            <a:r>
              <a:rPr lang="tr-TR" sz="2400" b="1" spc="-70" dirty="0">
                <a:latin typeface="Arial"/>
                <a:cs typeface="Arial"/>
              </a:rPr>
              <a:t>bir </a:t>
            </a:r>
            <a:r>
              <a:rPr lang="tr-TR" sz="2400" b="1" spc="-95" dirty="0">
                <a:latin typeface="Arial"/>
                <a:cs typeface="Arial"/>
              </a:rPr>
              <a:t>ay önce </a:t>
            </a:r>
            <a:r>
              <a:rPr lang="tr-TR" sz="2400" b="1" spc="-100" dirty="0">
                <a:latin typeface="Arial"/>
                <a:cs typeface="Arial"/>
              </a:rPr>
              <a:t>başvurmak </a:t>
            </a:r>
            <a:r>
              <a:rPr lang="tr-TR" sz="2400" b="1" spc="-70" dirty="0">
                <a:latin typeface="Arial"/>
                <a:cs typeface="Arial"/>
              </a:rPr>
              <a:t>şartıyla</a:t>
            </a:r>
            <a:r>
              <a:rPr lang="tr-TR" sz="2400" spc="-70" dirty="0">
                <a:latin typeface="Arial"/>
                <a:cs typeface="Arial"/>
              </a:rPr>
              <a:t>, </a:t>
            </a:r>
            <a:r>
              <a:rPr lang="tr-TR" sz="2400" u="sng" spc="-95" dirty="0">
                <a:uFill>
                  <a:solidFill>
                    <a:srgbClr val="000000"/>
                  </a:solidFill>
                </a:uFill>
                <a:latin typeface="Arial"/>
                <a:cs typeface="Arial"/>
              </a:rPr>
              <a:t>Komisyonun </a:t>
            </a:r>
            <a:r>
              <a:rPr lang="tr-TR" sz="2400" u="sng" spc="-75" dirty="0">
                <a:uFill>
                  <a:solidFill>
                    <a:srgbClr val="000000"/>
                  </a:solidFill>
                </a:uFill>
                <a:latin typeface="Arial"/>
                <a:cs typeface="Arial"/>
              </a:rPr>
              <a:t>kararı</a:t>
            </a:r>
            <a:r>
              <a:rPr lang="tr-TR" sz="2400" spc="-75" dirty="0">
                <a:latin typeface="Arial"/>
                <a:cs typeface="Arial"/>
              </a:rPr>
              <a:t> </a:t>
            </a:r>
            <a:r>
              <a:rPr lang="tr-TR" sz="2400" spc="-90" dirty="0">
                <a:latin typeface="Arial"/>
                <a:cs typeface="Arial"/>
              </a:rPr>
              <a:t>ve </a:t>
            </a:r>
            <a:r>
              <a:rPr lang="tr-TR" sz="2400" u="sng" spc="-75" dirty="0">
                <a:uFill>
                  <a:solidFill>
                    <a:srgbClr val="000000"/>
                  </a:solidFill>
                </a:uFill>
                <a:latin typeface="Arial"/>
                <a:cs typeface="Arial"/>
              </a:rPr>
              <a:t>Valinin </a:t>
            </a:r>
            <a:r>
              <a:rPr lang="tr-TR" sz="2400" spc="-75" dirty="0">
                <a:latin typeface="Arial"/>
                <a:cs typeface="Arial"/>
              </a:rPr>
              <a:t> </a:t>
            </a:r>
            <a:r>
              <a:rPr lang="tr-TR" sz="2400" u="sng" spc="-85" dirty="0">
                <a:uFill>
                  <a:solidFill>
                    <a:srgbClr val="000000"/>
                  </a:solidFill>
                </a:uFill>
                <a:latin typeface="Arial"/>
                <a:cs typeface="Arial"/>
              </a:rPr>
              <a:t>onayı</a:t>
            </a:r>
            <a:r>
              <a:rPr lang="tr-TR" sz="2400" spc="-85" dirty="0">
                <a:latin typeface="Arial"/>
                <a:cs typeface="Arial"/>
              </a:rPr>
              <a:t> </a:t>
            </a:r>
            <a:r>
              <a:rPr lang="tr-TR" sz="2400" spc="-55" dirty="0">
                <a:latin typeface="Arial"/>
                <a:cs typeface="Arial"/>
              </a:rPr>
              <a:t>ile </a:t>
            </a:r>
            <a:r>
              <a:rPr lang="tr-TR" sz="2400" spc="-80" dirty="0">
                <a:latin typeface="Arial"/>
                <a:cs typeface="Arial"/>
              </a:rPr>
              <a:t>özel güvenlik </a:t>
            </a:r>
            <a:r>
              <a:rPr lang="tr-TR" sz="2400" spc="-85" dirty="0">
                <a:latin typeface="Arial"/>
                <a:cs typeface="Arial"/>
              </a:rPr>
              <a:t>uygulamasını </a:t>
            </a:r>
            <a:r>
              <a:rPr lang="tr-TR" sz="2400" u="sng" spc="-90" dirty="0">
                <a:uFill>
                  <a:solidFill>
                    <a:srgbClr val="000000"/>
                  </a:solidFill>
                </a:uFill>
                <a:latin typeface="Arial"/>
                <a:cs typeface="Arial"/>
              </a:rPr>
              <a:t>sona</a:t>
            </a:r>
            <a:r>
              <a:rPr lang="tr-TR" sz="2400" u="sng" spc="-45" dirty="0">
                <a:uFill>
                  <a:solidFill>
                    <a:srgbClr val="000000"/>
                  </a:solidFill>
                </a:uFill>
                <a:latin typeface="Arial"/>
                <a:cs typeface="Arial"/>
              </a:rPr>
              <a:t> </a:t>
            </a:r>
            <a:r>
              <a:rPr lang="tr-TR" sz="2400" u="sng" spc="-65" dirty="0">
                <a:uFill>
                  <a:solidFill>
                    <a:srgbClr val="000000"/>
                  </a:solidFill>
                </a:uFill>
                <a:latin typeface="Arial"/>
                <a:cs typeface="Arial"/>
              </a:rPr>
              <a:t>erdirebilirler</a:t>
            </a:r>
            <a:r>
              <a:rPr lang="tr-TR" sz="2400" spc="-65" dirty="0">
                <a:latin typeface="Arial"/>
                <a:cs typeface="Arial"/>
              </a:rPr>
              <a:t>. </a:t>
            </a:r>
            <a:r>
              <a:rPr lang="tr-TR" sz="2400" spc="-85" dirty="0">
                <a:latin typeface="Arial"/>
                <a:cs typeface="Arial"/>
              </a:rPr>
              <a:t>Özel</a:t>
            </a:r>
            <a:r>
              <a:rPr lang="tr-TR" sz="2400" spc="80" dirty="0">
                <a:latin typeface="Arial"/>
                <a:cs typeface="Arial"/>
              </a:rPr>
              <a:t> </a:t>
            </a:r>
            <a:r>
              <a:rPr lang="tr-TR" sz="2400" spc="-80" dirty="0">
                <a:latin typeface="Arial"/>
                <a:cs typeface="Arial"/>
              </a:rPr>
              <a:t>güvenlik </a:t>
            </a:r>
            <a:r>
              <a:rPr lang="tr-TR" sz="2400" spc="-60" dirty="0">
                <a:latin typeface="Arial"/>
                <a:cs typeface="Arial"/>
              </a:rPr>
              <a:t>izin  </a:t>
            </a:r>
            <a:r>
              <a:rPr lang="tr-TR" sz="2400" spc="-80" dirty="0">
                <a:latin typeface="Arial"/>
                <a:cs typeface="Arial"/>
              </a:rPr>
              <a:t>belgesinde </a:t>
            </a:r>
            <a:r>
              <a:rPr lang="tr-TR" sz="2400" spc="-65" dirty="0">
                <a:latin typeface="Arial"/>
                <a:cs typeface="Arial"/>
              </a:rPr>
              <a:t>belirtilen</a:t>
            </a:r>
            <a:r>
              <a:rPr lang="tr-TR" sz="2400" spc="-30" dirty="0">
                <a:latin typeface="Arial"/>
                <a:cs typeface="Arial"/>
              </a:rPr>
              <a:t> </a:t>
            </a:r>
            <a:r>
              <a:rPr lang="tr-TR" sz="2400" spc="-80" dirty="0">
                <a:latin typeface="Arial"/>
                <a:cs typeface="Arial"/>
              </a:rPr>
              <a:t>adreste </a:t>
            </a:r>
            <a:r>
              <a:rPr lang="tr-TR" sz="2400" spc="-70" dirty="0">
                <a:latin typeface="Arial"/>
                <a:cs typeface="Arial"/>
              </a:rPr>
              <a:t>faaliyetlerine </a:t>
            </a:r>
            <a:r>
              <a:rPr lang="tr-TR" sz="2400" spc="-90" dirty="0">
                <a:latin typeface="Arial"/>
                <a:cs typeface="Arial"/>
              </a:rPr>
              <a:t>son </a:t>
            </a:r>
            <a:r>
              <a:rPr lang="tr-TR" sz="2400" spc="-70" dirty="0">
                <a:latin typeface="Arial"/>
                <a:cs typeface="Arial"/>
              </a:rPr>
              <a:t>verdiği tespit edilenlerin </a:t>
            </a:r>
            <a:r>
              <a:rPr lang="tr-TR" sz="2400" b="1" spc="-80" dirty="0">
                <a:latin typeface="Arial"/>
                <a:cs typeface="Arial"/>
              </a:rPr>
              <a:t>özel </a:t>
            </a:r>
            <a:r>
              <a:rPr lang="tr-TR" sz="2400" b="1" spc="-85" dirty="0">
                <a:latin typeface="Arial"/>
                <a:cs typeface="Arial"/>
              </a:rPr>
              <a:t>güvenlik </a:t>
            </a:r>
            <a:r>
              <a:rPr lang="tr-TR" sz="2400" b="1" spc="-90" dirty="0">
                <a:latin typeface="Arial"/>
                <a:cs typeface="Arial"/>
              </a:rPr>
              <a:t>uygulaması, </a:t>
            </a:r>
            <a:r>
              <a:rPr lang="tr-TR" sz="2400" u="sng" spc="-95" dirty="0">
                <a:uFill>
                  <a:solidFill>
                    <a:srgbClr val="000000"/>
                  </a:solidFill>
                </a:uFill>
                <a:latin typeface="Arial"/>
                <a:cs typeface="Arial"/>
              </a:rPr>
              <a:t>Komisyonun </a:t>
            </a:r>
            <a:r>
              <a:rPr lang="tr-TR" sz="2400" u="sng" spc="-75" dirty="0">
                <a:uFill>
                  <a:solidFill>
                    <a:srgbClr val="000000"/>
                  </a:solidFill>
                </a:uFill>
                <a:latin typeface="Arial"/>
                <a:cs typeface="Arial"/>
              </a:rPr>
              <a:t>kararı</a:t>
            </a:r>
            <a:r>
              <a:rPr lang="tr-TR" sz="2400" spc="-75" dirty="0">
                <a:latin typeface="Arial"/>
                <a:cs typeface="Arial"/>
              </a:rPr>
              <a:t> </a:t>
            </a:r>
            <a:r>
              <a:rPr lang="tr-TR" sz="2400" spc="-90" dirty="0">
                <a:latin typeface="Arial"/>
                <a:cs typeface="Arial"/>
              </a:rPr>
              <a:t>ve  </a:t>
            </a:r>
            <a:r>
              <a:rPr lang="tr-TR" sz="2400" u="sng" spc="-75" dirty="0">
                <a:uFill>
                  <a:solidFill>
                    <a:srgbClr val="000000"/>
                  </a:solidFill>
                </a:uFill>
                <a:latin typeface="Arial"/>
                <a:cs typeface="Arial"/>
              </a:rPr>
              <a:t>Valinin </a:t>
            </a:r>
            <a:r>
              <a:rPr lang="tr-TR" sz="2400" u="sng" spc="-85" dirty="0">
                <a:uFill>
                  <a:solidFill>
                    <a:srgbClr val="000000"/>
                  </a:solidFill>
                </a:uFill>
                <a:latin typeface="Arial"/>
                <a:cs typeface="Arial"/>
              </a:rPr>
              <a:t>onayı</a:t>
            </a:r>
            <a:r>
              <a:rPr lang="tr-TR" sz="2400" spc="-85" dirty="0">
                <a:latin typeface="Arial"/>
                <a:cs typeface="Arial"/>
              </a:rPr>
              <a:t> </a:t>
            </a:r>
            <a:r>
              <a:rPr lang="tr-TR" sz="2400" spc="-55" dirty="0">
                <a:latin typeface="Arial"/>
                <a:cs typeface="Arial"/>
              </a:rPr>
              <a:t>ile </a:t>
            </a:r>
            <a:r>
              <a:rPr lang="tr-TR" sz="2400" b="1" spc="-95" dirty="0">
                <a:latin typeface="Arial"/>
                <a:cs typeface="Arial"/>
              </a:rPr>
              <a:t>sona</a:t>
            </a:r>
            <a:r>
              <a:rPr lang="tr-TR" sz="2400" b="1" spc="20" dirty="0">
                <a:latin typeface="Arial"/>
                <a:cs typeface="Arial"/>
              </a:rPr>
              <a:t> </a:t>
            </a:r>
            <a:r>
              <a:rPr lang="tr-TR" sz="2400" b="1" spc="-65" dirty="0">
                <a:latin typeface="Arial"/>
                <a:cs typeface="Arial"/>
              </a:rPr>
              <a:t>erdirilir.</a:t>
            </a:r>
            <a:r>
              <a:rPr lang="tr-TR" sz="2400" dirty="0"/>
              <a:t> </a:t>
            </a:r>
            <a:endParaRPr lang="tr-TR" sz="2400" dirty="0">
              <a:latin typeface="Arial"/>
              <a:cs typeface="Arial"/>
            </a:endParaRPr>
          </a:p>
        </p:txBody>
      </p:sp>
    </p:spTree>
  </p:cSld>
  <p:clrMapOvr>
    <a:masterClrMapping/>
  </p:clrMapOvr>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395286"/>
          </a:xfrm>
          <a:prstGeom prst="rect">
            <a:avLst/>
          </a:prstGeom>
          <a:noFill/>
          <a:ln w="9525">
            <a:noFill/>
            <a:miter lim="800000"/>
            <a:headEnd/>
            <a:tailEnd/>
          </a:ln>
        </p:spPr>
        <p:txBody>
          <a:bodyPr lIns="70610" tIns="35305" rIns="70610" bIns="35305">
            <a:spAutoFit/>
          </a:bodyPr>
          <a:lstStyle/>
          <a:p>
            <a:r>
              <a:rPr lang="tr-TR" sz="2400" b="1" dirty="0"/>
              <a:t>243-)  Aynı işyerinde veya aynı işverene bağlı işyerlerinde, kesintisiz 12 ay pirimi ödenen özel güvenlik görevlisinin hangi hakkı ortaya çıkar?</a:t>
            </a:r>
          </a:p>
          <a:p>
            <a:endParaRPr lang="tr-TR" sz="2400" b="1" dirty="0"/>
          </a:p>
          <a:p>
            <a:r>
              <a:rPr lang="tr-TR" sz="2400" b="1" dirty="0"/>
              <a:t>A) Kendisini geliştirme hakkı</a:t>
            </a:r>
          </a:p>
          <a:p>
            <a:r>
              <a:rPr lang="tr-TR" sz="2400" b="1" dirty="0"/>
              <a:t>B) Toplu iş sözleşmesi hakkı</a:t>
            </a:r>
          </a:p>
          <a:p>
            <a:r>
              <a:rPr lang="tr-TR" sz="2400" b="1" dirty="0">
                <a:solidFill>
                  <a:srgbClr val="FF0000"/>
                </a:solidFill>
              </a:rPr>
              <a:t>C) Ücretli izin ve kıdem tazminatı</a:t>
            </a:r>
          </a:p>
          <a:p>
            <a:r>
              <a:rPr lang="tr-TR" sz="2400" b="1" dirty="0"/>
              <a:t>D) Sendika hakkı</a:t>
            </a:r>
          </a:p>
          <a:p>
            <a:r>
              <a:rPr lang="tr-TR" sz="2400" b="1" dirty="0"/>
              <a:t>E) </a:t>
            </a:r>
            <a:r>
              <a:rPr lang="tr-TR" sz="2400" b="1" dirty="0" err="1"/>
              <a:t>Mehilsiz</a:t>
            </a:r>
            <a:r>
              <a:rPr lang="tr-TR" sz="2400" b="1" dirty="0"/>
              <a:t> fesih hakkı</a:t>
            </a:r>
          </a:p>
        </p:txBody>
      </p:sp>
    </p:spTree>
    <p:extLst>
      <p:ext uri="{BB962C8B-B14F-4D97-AF65-F5344CB8AC3E}">
        <p14:creationId xmlns:p14="http://schemas.microsoft.com/office/powerpoint/2010/main" val="2483365938"/>
      </p:ext>
    </p:extLst>
  </p:cSld>
  <p:clrMapOvr>
    <a:masterClrMapping/>
  </p:clrMapOvr>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764618"/>
          </a:xfrm>
          <a:prstGeom prst="rect">
            <a:avLst/>
          </a:prstGeom>
          <a:noFill/>
          <a:ln w="9525">
            <a:noFill/>
            <a:miter lim="800000"/>
            <a:headEnd/>
            <a:tailEnd/>
          </a:ln>
        </p:spPr>
        <p:txBody>
          <a:bodyPr lIns="70610" tIns="35305" rIns="70610" bIns="35305">
            <a:spAutoFit/>
          </a:bodyPr>
          <a:lstStyle/>
          <a:p>
            <a:r>
              <a:rPr lang="tr-TR" sz="2400" b="1" dirty="0"/>
              <a:t>242-)  Saçını atkuyruğu şeklinde bağlamış, kulağında küpe olan ve sakal bırakmış üniformalı bir özel güvenlik görevlisi için ne yapılmalıdır?</a:t>
            </a:r>
          </a:p>
          <a:p>
            <a:endParaRPr lang="tr-TR" sz="2400" b="1" dirty="0"/>
          </a:p>
          <a:p>
            <a:r>
              <a:rPr lang="tr-TR" sz="2400" b="1" dirty="0"/>
              <a:t>A) Özel güvenlik görevlisi bir siyasi partiye üye olabilir</a:t>
            </a:r>
          </a:p>
          <a:p>
            <a:r>
              <a:rPr lang="tr-TR" sz="2400" b="1" dirty="0"/>
              <a:t>B) Özel güvenlik görevlisi bir dernek kurabilir</a:t>
            </a:r>
          </a:p>
          <a:p>
            <a:r>
              <a:rPr lang="tr-TR" sz="2400" b="1" dirty="0"/>
              <a:t>C) Özel güvenlik görevlisi bir sendikaya üye olabilir</a:t>
            </a:r>
          </a:p>
          <a:p>
            <a:r>
              <a:rPr lang="tr-TR" sz="2400" b="1" dirty="0"/>
              <a:t>D) İl özel güvenlik komisyonu disiplin soruşturması başlatır</a:t>
            </a:r>
          </a:p>
          <a:p>
            <a:r>
              <a:rPr lang="tr-TR" sz="2400" b="1" dirty="0"/>
              <a:t>E) Hakkında hiçbir işlem yapılmaz</a:t>
            </a:r>
          </a:p>
        </p:txBody>
      </p:sp>
    </p:spTree>
    <p:extLst>
      <p:ext uri="{BB962C8B-B14F-4D97-AF65-F5344CB8AC3E}">
        <p14:creationId xmlns:p14="http://schemas.microsoft.com/office/powerpoint/2010/main" val="2552232667"/>
      </p:ext>
    </p:extLst>
  </p:cSld>
  <p:clrMapOvr>
    <a:masterClrMapping/>
  </p:clrMapOvr>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764618"/>
          </a:xfrm>
          <a:prstGeom prst="rect">
            <a:avLst/>
          </a:prstGeom>
          <a:noFill/>
          <a:ln w="9525">
            <a:noFill/>
            <a:miter lim="800000"/>
            <a:headEnd/>
            <a:tailEnd/>
          </a:ln>
        </p:spPr>
        <p:txBody>
          <a:bodyPr lIns="70610" tIns="35305" rIns="70610" bIns="35305">
            <a:spAutoFit/>
          </a:bodyPr>
          <a:lstStyle/>
          <a:p>
            <a:r>
              <a:rPr lang="tr-TR" sz="2400" b="1" dirty="0"/>
              <a:t>242-)  Saçını atkuyruğu şeklinde bağlamış, kulağında küpe olan ve sakal bırakmış üniformalı bir özel güvenlik görevlisi için ne yapılmalıdır?</a:t>
            </a:r>
          </a:p>
          <a:p>
            <a:endParaRPr lang="tr-TR" sz="2400" b="1" dirty="0"/>
          </a:p>
          <a:p>
            <a:r>
              <a:rPr lang="tr-TR" sz="2400" b="1" dirty="0"/>
              <a:t>A) Özel güvenlik görevlisi bir siyasi partiye üye olabilir</a:t>
            </a:r>
          </a:p>
          <a:p>
            <a:r>
              <a:rPr lang="tr-TR" sz="2400" b="1" dirty="0"/>
              <a:t>B) Özel güvenlik görevlisi bir dernek kurabilir</a:t>
            </a:r>
          </a:p>
          <a:p>
            <a:r>
              <a:rPr lang="tr-TR" sz="2400" b="1" dirty="0"/>
              <a:t>C) Özel güvenlik görevlisi bir sendikaya üye olabilir</a:t>
            </a:r>
          </a:p>
          <a:p>
            <a:r>
              <a:rPr lang="tr-TR" sz="2400" b="1" dirty="0"/>
              <a:t>D) İl özel güvenlik komisyonu disiplin soruşturması başlatır</a:t>
            </a:r>
          </a:p>
          <a:p>
            <a:r>
              <a:rPr lang="tr-TR" sz="2400" b="1" dirty="0">
                <a:solidFill>
                  <a:srgbClr val="FF0000"/>
                </a:solidFill>
              </a:rPr>
              <a:t>E) Hakkında hiçbir işlem yapılmaz</a:t>
            </a:r>
          </a:p>
        </p:txBody>
      </p:sp>
    </p:spTree>
    <p:extLst>
      <p:ext uri="{BB962C8B-B14F-4D97-AF65-F5344CB8AC3E}">
        <p14:creationId xmlns:p14="http://schemas.microsoft.com/office/powerpoint/2010/main" val="3489007489"/>
      </p:ext>
    </p:extLst>
  </p:cSld>
  <p:clrMapOvr>
    <a:masterClrMapping/>
  </p:clrMapOvr>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395286"/>
          </a:xfrm>
          <a:prstGeom prst="rect">
            <a:avLst/>
          </a:prstGeom>
          <a:noFill/>
          <a:ln w="9525">
            <a:noFill/>
            <a:miter lim="800000"/>
            <a:headEnd/>
            <a:tailEnd/>
          </a:ln>
        </p:spPr>
        <p:txBody>
          <a:bodyPr lIns="70610" tIns="35305" rIns="70610" bIns="35305">
            <a:spAutoFit/>
          </a:bodyPr>
          <a:lstStyle/>
          <a:p>
            <a:r>
              <a:rPr lang="tr-TR" sz="2400" b="1" dirty="0"/>
              <a:t>241-)  “Özel hayatın gizlilik alanına; aranılan suç delilinin hacim ve ağırlığı kadar bakılmalı, ayrıntıya girilmemelidir” ifadesi hangi kavramın tanımıdır?</a:t>
            </a:r>
          </a:p>
          <a:p>
            <a:endParaRPr lang="tr-TR" sz="2400" b="1" dirty="0"/>
          </a:p>
          <a:p>
            <a:r>
              <a:rPr lang="tr-TR" sz="2400" b="1" dirty="0"/>
              <a:t>A) Özel hayatın korunması</a:t>
            </a:r>
          </a:p>
          <a:p>
            <a:r>
              <a:rPr lang="tr-TR" sz="2400" b="1" dirty="0"/>
              <a:t>B) Anayasal güvence</a:t>
            </a:r>
          </a:p>
          <a:p>
            <a:r>
              <a:rPr lang="tr-TR" sz="2400" b="1" dirty="0"/>
              <a:t>C) Orantılı arama</a:t>
            </a:r>
          </a:p>
          <a:p>
            <a:r>
              <a:rPr lang="tr-TR" sz="2400" b="1" dirty="0"/>
              <a:t>D) Önleme araması</a:t>
            </a:r>
          </a:p>
          <a:p>
            <a:r>
              <a:rPr lang="tr-TR" sz="2400" b="1" dirty="0"/>
              <a:t>E) Arama yasağı</a:t>
            </a:r>
          </a:p>
        </p:txBody>
      </p:sp>
    </p:spTree>
    <p:extLst>
      <p:ext uri="{BB962C8B-B14F-4D97-AF65-F5344CB8AC3E}">
        <p14:creationId xmlns:p14="http://schemas.microsoft.com/office/powerpoint/2010/main" val="2552232667"/>
      </p:ext>
    </p:extLst>
  </p:cSld>
  <p:clrMapOvr>
    <a:masterClrMapping/>
  </p:clrMapOvr>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395286"/>
          </a:xfrm>
          <a:prstGeom prst="rect">
            <a:avLst/>
          </a:prstGeom>
          <a:noFill/>
          <a:ln w="9525">
            <a:noFill/>
            <a:miter lim="800000"/>
            <a:headEnd/>
            <a:tailEnd/>
          </a:ln>
        </p:spPr>
        <p:txBody>
          <a:bodyPr lIns="70610" tIns="35305" rIns="70610" bIns="35305">
            <a:spAutoFit/>
          </a:bodyPr>
          <a:lstStyle/>
          <a:p>
            <a:r>
              <a:rPr lang="tr-TR" sz="2400" b="1" dirty="0"/>
              <a:t>241-)  “Özel hayatın gizlilik alanına; aranılan suç delilinin hacim ve ağırlığı kadar bakılmalı, ayrıntıya girilmemelidir” ifadesi hangi kavramın tanımıdır?</a:t>
            </a:r>
          </a:p>
          <a:p>
            <a:endParaRPr lang="tr-TR" sz="2400" b="1" dirty="0"/>
          </a:p>
          <a:p>
            <a:r>
              <a:rPr lang="tr-TR" sz="2400" b="1" dirty="0"/>
              <a:t>A) Özel hayatın korunması</a:t>
            </a:r>
          </a:p>
          <a:p>
            <a:r>
              <a:rPr lang="tr-TR" sz="2400" b="1" dirty="0"/>
              <a:t>B) Anayasal güvence</a:t>
            </a:r>
          </a:p>
          <a:p>
            <a:r>
              <a:rPr lang="tr-TR" sz="2400" b="1" dirty="0">
                <a:solidFill>
                  <a:srgbClr val="FF0000"/>
                </a:solidFill>
              </a:rPr>
              <a:t>C) Orantılı arama</a:t>
            </a:r>
          </a:p>
          <a:p>
            <a:r>
              <a:rPr lang="tr-TR" sz="2400" b="1" dirty="0"/>
              <a:t>D) Önleme araması</a:t>
            </a:r>
          </a:p>
          <a:p>
            <a:r>
              <a:rPr lang="tr-TR" sz="2400" b="1" dirty="0"/>
              <a:t>E) Arama yasağı</a:t>
            </a:r>
          </a:p>
        </p:txBody>
      </p:sp>
    </p:spTree>
    <p:extLst>
      <p:ext uri="{BB962C8B-B14F-4D97-AF65-F5344CB8AC3E}">
        <p14:creationId xmlns:p14="http://schemas.microsoft.com/office/powerpoint/2010/main" val="3480862630"/>
      </p:ext>
    </p:extLst>
  </p:cSld>
  <p:clrMapOvr>
    <a:masterClrMapping/>
  </p:clrMapOvr>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sz="1600" dirty="0"/>
          </a:p>
        </p:txBody>
      </p:sp>
      <p:sp>
        <p:nvSpPr>
          <p:cNvPr id="11" name="Metin kutusu 2"/>
          <p:cNvSpPr txBox="1">
            <a:spLocks noChangeArrowheads="1"/>
          </p:cNvSpPr>
          <p:nvPr/>
        </p:nvSpPr>
        <p:spPr bwMode="auto">
          <a:xfrm>
            <a:off x="182880" y="336127"/>
            <a:ext cx="7087870" cy="4380171"/>
          </a:xfrm>
          <a:prstGeom prst="rect">
            <a:avLst/>
          </a:prstGeom>
          <a:noFill/>
          <a:ln w="9525">
            <a:noFill/>
            <a:miter lim="800000"/>
            <a:headEnd/>
            <a:tailEnd/>
          </a:ln>
        </p:spPr>
        <p:txBody>
          <a:bodyPr lIns="70610" tIns="35305" rIns="70610" bIns="35305">
            <a:spAutoFit/>
          </a:bodyPr>
          <a:lstStyle/>
          <a:p>
            <a:r>
              <a:rPr lang="tr-TR" sz="2000" b="1" dirty="0"/>
              <a:t>240-) İş Kanunu’na göre; “Gece, en geç 20.00’da başlayarak en erken saat 06.00’a kadar geçen ve her halde en fazla on bir saat süren dönemdir.”</a:t>
            </a:r>
          </a:p>
          <a:p>
            <a:r>
              <a:rPr lang="tr-TR" sz="2000" b="1" dirty="0"/>
              <a:t>İş Kanunu’na göre çalışan bir özel güvenlik görevlisinin gece mesaisi ile ilgili olarak aşağıdaki seçeneklerden hangisi uygulanmaz?</a:t>
            </a:r>
          </a:p>
          <a:p>
            <a:endParaRPr lang="tr-TR" sz="2000" b="1" dirty="0"/>
          </a:p>
          <a:p>
            <a:r>
              <a:rPr lang="tr-TR" sz="2000" b="1" dirty="0"/>
              <a:t>A) İki haftalık (gece-gündüz) nöbetleşme esası uygulanabilir</a:t>
            </a:r>
          </a:p>
          <a:p>
            <a:r>
              <a:rPr lang="tr-TR" sz="2000" b="1" dirty="0"/>
              <a:t>B) Yurdun değişik bölgelerinde bu saatler yönetmelikle değiştirilebilir</a:t>
            </a:r>
          </a:p>
          <a:p>
            <a:r>
              <a:rPr lang="tr-TR" sz="2000" b="1" dirty="0"/>
              <a:t>C) Bir çalışma haftası gece çalıştırılan işçi, bunu takip eden hafta gündüz çalışır</a:t>
            </a:r>
          </a:p>
          <a:p>
            <a:r>
              <a:rPr lang="tr-TR" sz="2000" b="1" dirty="0"/>
              <a:t>D) Bir işçi geceleri yedi buçuk saatten fazla çalıştırılamaz</a:t>
            </a:r>
          </a:p>
          <a:p>
            <a:r>
              <a:rPr lang="tr-TR" sz="2000" b="1" dirty="0"/>
              <a:t>E) Çalışma saatlerini işveren kendi takdirine göre belirler</a:t>
            </a:r>
          </a:p>
        </p:txBody>
      </p:sp>
    </p:spTree>
    <p:extLst>
      <p:ext uri="{BB962C8B-B14F-4D97-AF65-F5344CB8AC3E}">
        <p14:creationId xmlns:p14="http://schemas.microsoft.com/office/powerpoint/2010/main" val="1738800880"/>
      </p:ext>
    </p:extLst>
  </p:cSld>
  <p:clrMapOvr>
    <a:masterClrMapping/>
  </p:clrMapOvr>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sz="1600" dirty="0"/>
          </a:p>
        </p:txBody>
      </p:sp>
      <p:sp>
        <p:nvSpPr>
          <p:cNvPr id="11" name="Metin kutusu 2"/>
          <p:cNvSpPr txBox="1">
            <a:spLocks noChangeArrowheads="1"/>
          </p:cNvSpPr>
          <p:nvPr/>
        </p:nvSpPr>
        <p:spPr bwMode="auto">
          <a:xfrm>
            <a:off x="182880" y="336127"/>
            <a:ext cx="7087870" cy="4380171"/>
          </a:xfrm>
          <a:prstGeom prst="rect">
            <a:avLst/>
          </a:prstGeom>
          <a:noFill/>
          <a:ln w="9525">
            <a:noFill/>
            <a:miter lim="800000"/>
            <a:headEnd/>
            <a:tailEnd/>
          </a:ln>
        </p:spPr>
        <p:txBody>
          <a:bodyPr lIns="70610" tIns="35305" rIns="70610" bIns="35305">
            <a:spAutoFit/>
          </a:bodyPr>
          <a:lstStyle/>
          <a:p>
            <a:r>
              <a:rPr lang="tr-TR" sz="2000" b="1" dirty="0"/>
              <a:t>240-) İş Kanunu’na göre; “Gece, en geç 20.00’da başlayarak en erken saat 06.00’a kadar geçen ve her halde en fazla on bir saat süren dönemdir.”</a:t>
            </a:r>
          </a:p>
          <a:p>
            <a:r>
              <a:rPr lang="tr-TR" sz="2000" b="1" dirty="0"/>
              <a:t>İş Kanunu’na göre çalışan bir özel güvenlik görevlisinin gece mesaisi ile ilgili olarak aşağıdaki seçeneklerden hangisi uygulanmaz?</a:t>
            </a:r>
          </a:p>
          <a:p>
            <a:endParaRPr lang="tr-TR" sz="2000" b="1" dirty="0"/>
          </a:p>
          <a:p>
            <a:r>
              <a:rPr lang="tr-TR" sz="2000" b="1" dirty="0"/>
              <a:t>A) İki haftalık (gece-gündüz) nöbetleşme esası uygulanabilir</a:t>
            </a:r>
          </a:p>
          <a:p>
            <a:r>
              <a:rPr lang="tr-TR" sz="2000" b="1" dirty="0"/>
              <a:t>B) Yurdun değişik bölgelerinde bu saatler yönetmelikle değiştirilebilir</a:t>
            </a:r>
          </a:p>
          <a:p>
            <a:r>
              <a:rPr lang="tr-TR" sz="2000" b="1" dirty="0"/>
              <a:t>C) Bir çalışma haftası gece çalıştırılan işçi, bunu takip eden hafta gündüz çalışır</a:t>
            </a:r>
          </a:p>
          <a:p>
            <a:r>
              <a:rPr lang="tr-TR" sz="2000" b="1" dirty="0"/>
              <a:t>D) Bir işçi geceleri yedi buçuk saatten fazla çalıştırılamaz</a:t>
            </a:r>
          </a:p>
          <a:p>
            <a:r>
              <a:rPr lang="tr-TR" sz="2000" b="1" dirty="0">
                <a:solidFill>
                  <a:srgbClr val="FF0000"/>
                </a:solidFill>
              </a:rPr>
              <a:t>E) Çalışma saatlerini işveren kendi takdirine göre belirler</a:t>
            </a:r>
          </a:p>
        </p:txBody>
      </p:sp>
    </p:spTree>
    <p:extLst>
      <p:ext uri="{BB962C8B-B14F-4D97-AF65-F5344CB8AC3E}">
        <p14:creationId xmlns:p14="http://schemas.microsoft.com/office/powerpoint/2010/main" val="2552232667"/>
      </p:ext>
    </p:extLst>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395286"/>
          </a:xfrm>
          <a:prstGeom prst="rect">
            <a:avLst/>
          </a:prstGeom>
          <a:noFill/>
          <a:ln w="9525">
            <a:noFill/>
            <a:miter lim="800000"/>
            <a:headEnd/>
            <a:tailEnd/>
          </a:ln>
        </p:spPr>
        <p:txBody>
          <a:bodyPr lIns="70610" tIns="35305" rIns="70610" bIns="35305">
            <a:spAutoFit/>
          </a:bodyPr>
          <a:lstStyle/>
          <a:p>
            <a:r>
              <a:rPr lang="tr-TR" sz="2400" b="1" dirty="0"/>
              <a:t>239-) Özel Güvenlik Zorunlu Mali Sorumluluk Sigortası Poliçesi ibraz edilinceye kadar sigorta yerine kabul</a:t>
            </a:r>
          </a:p>
          <a:p>
            <a:r>
              <a:rPr lang="tr-TR" sz="2400" b="1" dirty="0"/>
              <a:t>edilen belgeye ne ad verilir?</a:t>
            </a:r>
          </a:p>
          <a:p>
            <a:endParaRPr lang="tr-TR" sz="2400" b="1" dirty="0"/>
          </a:p>
          <a:p>
            <a:r>
              <a:rPr lang="tr-TR" sz="2400" b="1" dirty="0"/>
              <a:t>A) Teminat mektubu</a:t>
            </a:r>
          </a:p>
          <a:p>
            <a:r>
              <a:rPr lang="tr-TR" sz="2400" b="1" dirty="0"/>
              <a:t>B) Sigorta poliçesi</a:t>
            </a:r>
          </a:p>
          <a:p>
            <a:r>
              <a:rPr lang="tr-TR" sz="2400" b="1" dirty="0"/>
              <a:t>C) Kuvertür mektubu</a:t>
            </a:r>
          </a:p>
          <a:p>
            <a:r>
              <a:rPr lang="tr-TR" sz="2400" b="1" dirty="0"/>
              <a:t>D) Geçici sigorta</a:t>
            </a:r>
          </a:p>
          <a:p>
            <a:r>
              <a:rPr lang="tr-TR" sz="2400" b="1" dirty="0"/>
              <a:t>E) Şirket taahhüt yazısı</a:t>
            </a:r>
          </a:p>
        </p:txBody>
      </p:sp>
    </p:spTree>
    <p:extLst>
      <p:ext uri="{BB962C8B-B14F-4D97-AF65-F5344CB8AC3E}">
        <p14:creationId xmlns:p14="http://schemas.microsoft.com/office/powerpoint/2010/main" val="2552232667"/>
      </p:ext>
    </p:extLst>
  </p:cSld>
  <p:clrMapOvr>
    <a:masterClrMapping/>
  </p:clrMapOvr>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395286"/>
          </a:xfrm>
          <a:prstGeom prst="rect">
            <a:avLst/>
          </a:prstGeom>
          <a:noFill/>
          <a:ln w="9525">
            <a:noFill/>
            <a:miter lim="800000"/>
            <a:headEnd/>
            <a:tailEnd/>
          </a:ln>
        </p:spPr>
        <p:txBody>
          <a:bodyPr lIns="70610" tIns="35305" rIns="70610" bIns="35305">
            <a:spAutoFit/>
          </a:bodyPr>
          <a:lstStyle/>
          <a:p>
            <a:r>
              <a:rPr lang="tr-TR" sz="2400" b="1" dirty="0"/>
              <a:t>239-) Özel Güvenlik Zorunlu Mali Sorumluluk Sigortası Poliçesi ibraz edilinceye kadar sigorta yerine kabul</a:t>
            </a:r>
          </a:p>
          <a:p>
            <a:r>
              <a:rPr lang="tr-TR" sz="2400" b="1" dirty="0"/>
              <a:t>edilen belgeye ne ad verilir?</a:t>
            </a:r>
          </a:p>
          <a:p>
            <a:endParaRPr lang="tr-TR" sz="2400" b="1" dirty="0"/>
          </a:p>
          <a:p>
            <a:r>
              <a:rPr lang="tr-TR" sz="2400" b="1" dirty="0"/>
              <a:t>A) Teminat mektubu</a:t>
            </a:r>
          </a:p>
          <a:p>
            <a:r>
              <a:rPr lang="tr-TR" sz="2400" b="1" dirty="0"/>
              <a:t>B) Sigorta poliçesi</a:t>
            </a:r>
          </a:p>
          <a:p>
            <a:r>
              <a:rPr lang="tr-TR" sz="2400" b="1" dirty="0">
                <a:solidFill>
                  <a:srgbClr val="FF0000"/>
                </a:solidFill>
              </a:rPr>
              <a:t>C) Kuvertür mektubu</a:t>
            </a:r>
          </a:p>
          <a:p>
            <a:r>
              <a:rPr lang="tr-TR" sz="2400" b="1" dirty="0"/>
              <a:t>D) Geçici sigorta</a:t>
            </a:r>
          </a:p>
          <a:p>
            <a:r>
              <a:rPr lang="tr-TR" sz="2400" b="1" dirty="0"/>
              <a:t>E) Şirket taahhüt yazısı</a:t>
            </a:r>
          </a:p>
        </p:txBody>
      </p:sp>
    </p:spTree>
    <p:extLst>
      <p:ext uri="{BB962C8B-B14F-4D97-AF65-F5344CB8AC3E}">
        <p14:creationId xmlns:p14="http://schemas.microsoft.com/office/powerpoint/2010/main" val="2554919274"/>
      </p:ext>
    </p:extLst>
  </p:cSld>
  <p:clrMapOvr>
    <a:masterClrMapping/>
  </p:clrMapOvr>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4133950"/>
          </a:xfrm>
          <a:prstGeom prst="rect">
            <a:avLst/>
          </a:prstGeom>
          <a:noFill/>
          <a:ln w="9525">
            <a:noFill/>
            <a:miter lim="800000"/>
            <a:headEnd/>
            <a:tailEnd/>
          </a:ln>
        </p:spPr>
        <p:txBody>
          <a:bodyPr lIns="70610" tIns="35305" rIns="70610" bIns="35305">
            <a:spAutoFit/>
          </a:bodyPr>
          <a:lstStyle/>
          <a:p>
            <a:r>
              <a:rPr lang="tr-TR" sz="2400" b="1" dirty="0"/>
              <a:t>238-) Özel Güvenlik İzni talep edecek kişi ve kuruluşlar, özel güvenlik izni için valiliğe yapacakları başvuruda aşağıdakilerden hangisini belirtmek zorunda değildir?</a:t>
            </a:r>
          </a:p>
          <a:p>
            <a:r>
              <a:rPr lang="tr-TR" sz="2400" b="1" dirty="0"/>
              <a:t>A)	Özel güvenlik hizmetinin konusunu</a:t>
            </a:r>
          </a:p>
          <a:p>
            <a:r>
              <a:rPr lang="tr-TR" sz="2400" b="1" dirty="0"/>
              <a:t>B)	Özel güvenlik hizmetinin ne şekilde yerine getirileceğini</a:t>
            </a:r>
          </a:p>
          <a:p>
            <a:r>
              <a:rPr lang="tr-TR" sz="2400" b="1" dirty="0"/>
              <a:t>C)	İş sözleşmesinin şekil ve şartlarını</a:t>
            </a:r>
          </a:p>
          <a:p>
            <a:r>
              <a:rPr lang="tr-TR" sz="2400" b="1" dirty="0"/>
              <a:t>D)	Hizmetin azami olarak kaç personel eliyle yürütüleceğini</a:t>
            </a:r>
          </a:p>
          <a:p>
            <a:r>
              <a:rPr lang="tr-TR" sz="2400" b="1" dirty="0"/>
              <a:t>E)	İhtiyaç duyulacak silah ve teçhizatın miktar ve niteliğini</a:t>
            </a:r>
          </a:p>
        </p:txBody>
      </p:sp>
    </p:spTree>
    <p:extLst>
      <p:ext uri="{BB962C8B-B14F-4D97-AF65-F5344CB8AC3E}">
        <p14:creationId xmlns:p14="http://schemas.microsoft.com/office/powerpoint/2010/main" val="2552232667"/>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object 2"/>
          <p:cNvSpPr txBox="1"/>
          <p:nvPr/>
        </p:nvSpPr>
        <p:spPr>
          <a:xfrm>
            <a:off x="766972" y="424184"/>
            <a:ext cx="5786747" cy="4173578"/>
          </a:xfrm>
          <a:prstGeom prst="rect">
            <a:avLst/>
          </a:prstGeom>
        </p:spPr>
        <p:txBody>
          <a:bodyPr vert="horz" wrap="square" lIns="0" tIns="18415" rIns="0" bIns="0" rtlCol="0">
            <a:spAutoFit/>
          </a:bodyPr>
          <a:lstStyle/>
          <a:p>
            <a:pPr algn="just"/>
            <a:r>
              <a:rPr lang="tr-TR" b="1" dirty="0">
                <a:solidFill>
                  <a:srgbClr val="FF0000"/>
                </a:solidFill>
              </a:rPr>
              <a:t>Madde 11- YABANCILAR: </a:t>
            </a:r>
            <a:r>
              <a:rPr lang="tr-TR" b="1" dirty="0"/>
              <a:t>Yabancı bir şirketin Türkiye’de özel güvenlik hizmeti vermesi, Türkiye’de kurulan bir şirkette yabancı ortak bulunması veya bir özel güvenlik eğitim kurumunda uzman eğitici olarak yabancı uyruklu kişilerin istihdamı mütekabiliyet esaslarına göre Kanunda belirtilen şartlara tabidir. Bu alanda mütekabiliyetin mevcut olup olmadığı Dışişleri Bakanlığından sorulur.</a:t>
            </a:r>
          </a:p>
          <a:p>
            <a:pPr algn="just"/>
            <a:r>
              <a:rPr lang="tr-TR" b="1" dirty="0"/>
              <a:t> </a:t>
            </a:r>
          </a:p>
          <a:p>
            <a:pPr algn="just"/>
            <a:r>
              <a:rPr lang="tr-TR" b="1" dirty="0">
                <a:solidFill>
                  <a:srgbClr val="FF0000"/>
                </a:solidFill>
              </a:rPr>
              <a:t>Madde 12- KORUMA VE GÜVENLİK PLANLARI </a:t>
            </a:r>
          </a:p>
          <a:p>
            <a:pPr algn="just"/>
            <a:r>
              <a:rPr lang="tr-TR" dirty="0"/>
              <a:t>Özel güvenlik birimleri ve özel güvenlik şirketleri, bu Yönetmelik kapsamında güvenlik hizmeti verecekleri tesis ve alanlara ilişkin koruma ve güvenlik planlarının bir örneğini </a:t>
            </a:r>
            <a:r>
              <a:rPr lang="tr-TR" b="1" dirty="0"/>
              <a:t>otuz gün içerisinde valiliğe verir. Valilik, koruma ve güvenlik planlarında değişiklik yapılmasını veya plandaki yetersizliklerin </a:t>
            </a:r>
            <a:r>
              <a:rPr lang="tr-TR" b="1" dirty="0">
                <a:solidFill>
                  <a:srgbClr val="FF0000"/>
                </a:solidFill>
              </a:rPr>
              <a:t>otuz gün </a:t>
            </a:r>
            <a:r>
              <a:rPr lang="tr-TR" b="1" dirty="0"/>
              <a:t>içerisinde giderilmesini isteyebilir.</a:t>
            </a:r>
            <a:endParaRPr lang="tr-TR" dirty="0">
              <a:latin typeface="Arial"/>
              <a:cs typeface="Arial"/>
            </a:endParaRPr>
          </a:p>
        </p:txBody>
      </p:sp>
    </p:spTree>
  </p:cSld>
  <p:clrMapOvr>
    <a:masterClrMapping/>
  </p:clrMapOvr>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4133950"/>
          </a:xfrm>
          <a:prstGeom prst="rect">
            <a:avLst/>
          </a:prstGeom>
          <a:noFill/>
          <a:ln w="9525">
            <a:noFill/>
            <a:miter lim="800000"/>
            <a:headEnd/>
            <a:tailEnd/>
          </a:ln>
        </p:spPr>
        <p:txBody>
          <a:bodyPr lIns="70610" tIns="35305" rIns="70610" bIns="35305">
            <a:spAutoFit/>
          </a:bodyPr>
          <a:lstStyle/>
          <a:p>
            <a:r>
              <a:rPr lang="tr-TR" sz="2400" b="1" dirty="0"/>
              <a:t>238-) Özel Güvenlik İzni talep edecek kişi ve kuruluşlar, özel güvenlik izni için valiliğe yapacakları başvuruda aşağıdakilerden hangisini belirtmek zorunda değildir?</a:t>
            </a:r>
          </a:p>
          <a:p>
            <a:r>
              <a:rPr lang="tr-TR" sz="2400" b="1" dirty="0"/>
              <a:t>A)	Özel güvenlik hizmetinin konusunu</a:t>
            </a:r>
          </a:p>
          <a:p>
            <a:r>
              <a:rPr lang="tr-TR" sz="2400" b="1" dirty="0"/>
              <a:t>B)	Özel güvenlik hizmetinin ne şekilde yerine getirileceğini</a:t>
            </a:r>
          </a:p>
          <a:p>
            <a:r>
              <a:rPr lang="tr-TR" sz="2400" b="1" dirty="0">
                <a:solidFill>
                  <a:srgbClr val="FF0000"/>
                </a:solidFill>
              </a:rPr>
              <a:t>C)	İş sözleşmesinin şekil ve şartlarını</a:t>
            </a:r>
          </a:p>
          <a:p>
            <a:r>
              <a:rPr lang="tr-TR" sz="2400" b="1" dirty="0"/>
              <a:t>D)	Hizmetin azami olarak kaç personel eliyle yürütüleceğini</a:t>
            </a:r>
          </a:p>
          <a:p>
            <a:r>
              <a:rPr lang="tr-TR" sz="2400" b="1" dirty="0"/>
              <a:t>E)	İhtiyaç duyulacak silah ve teçhizatın miktar ve niteliğini</a:t>
            </a:r>
          </a:p>
        </p:txBody>
      </p:sp>
    </p:spTree>
    <p:extLst>
      <p:ext uri="{BB962C8B-B14F-4D97-AF65-F5344CB8AC3E}">
        <p14:creationId xmlns:p14="http://schemas.microsoft.com/office/powerpoint/2010/main" val="801524336"/>
      </p:ext>
    </p:extLst>
  </p:cSld>
  <p:clrMapOvr>
    <a:masterClrMapping/>
  </p:clrMapOvr>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395286"/>
          </a:xfrm>
          <a:prstGeom prst="rect">
            <a:avLst/>
          </a:prstGeom>
          <a:noFill/>
          <a:ln w="9525">
            <a:noFill/>
            <a:miter lim="800000"/>
            <a:headEnd/>
            <a:tailEnd/>
          </a:ln>
        </p:spPr>
        <p:txBody>
          <a:bodyPr lIns="70610" tIns="35305" rIns="70610" bIns="35305">
            <a:spAutoFit/>
          </a:bodyPr>
          <a:lstStyle/>
          <a:p>
            <a:r>
              <a:rPr lang="tr-TR" sz="2400" b="1" dirty="0"/>
              <a:t>237-) Aşağıdakilerden hangisi TCK’da (madde 24-26) belirtilen hukuka uygunluk sebeplerinden birisi değildir? </a:t>
            </a:r>
          </a:p>
          <a:p>
            <a:endParaRPr lang="tr-TR" sz="2400" b="1" dirty="0"/>
          </a:p>
          <a:p>
            <a:r>
              <a:rPr lang="tr-TR" sz="2400" b="1" dirty="0"/>
              <a:t>A) Kanunun hükmünü yerine getirme </a:t>
            </a:r>
          </a:p>
          <a:p>
            <a:r>
              <a:rPr lang="tr-TR" sz="2400" b="1" dirty="0"/>
              <a:t>B) Meşru savunma (müdafaa) </a:t>
            </a:r>
          </a:p>
          <a:p>
            <a:r>
              <a:rPr lang="tr-TR" sz="2400" b="1" dirty="0"/>
              <a:t>C) Zorunluluk (zaruret) hali </a:t>
            </a:r>
          </a:p>
          <a:p>
            <a:r>
              <a:rPr lang="tr-TR" sz="2400" b="1" dirty="0"/>
              <a:t>D) Hakkın kullanılması ve ilgilinin rızası </a:t>
            </a:r>
          </a:p>
          <a:p>
            <a:r>
              <a:rPr lang="tr-TR" sz="2400" b="1" dirty="0"/>
              <a:t>E) Görevli olma </a:t>
            </a:r>
          </a:p>
        </p:txBody>
      </p:sp>
    </p:spTree>
    <p:extLst>
      <p:ext uri="{BB962C8B-B14F-4D97-AF65-F5344CB8AC3E}">
        <p14:creationId xmlns:p14="http://schemas.microsoft.com/office/powerpoint/2010/main" val="2552232667"/>
      </p:ext>
    </p:extLst>
  </p:cSld>
  <p:clrMapOvr>
    <a:masterClrMapping/>
  </p:clrMapOvr>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395286"/>
          </a:xfrm>
          <a:prstGeom prst="rect">
            <a:avLst/>
          </a:prstGeom>
          <a:noFill/>
          <a:ln w="9525">
            <a:noFill/>
            <a:miter lim="800000"/>
            <a:headEnd/>
            <a:tailEnd/>
          </a:ln>
        </p:spPr>
        <p:txBody>
          <a:bodyPr lIns="70610" tIns="35305" rIns="70610" bIns="35305">
            <a:spAutoFit/>
          </a:bodyPr>
          <a:lstStyle/>
          <a:p>
            <a:r>
              <a:rPr lang="tr-TR" sz="2400" b="1" dirty="0"/>
              <a:t>237-) Aşağıdakilerden hangisi TCK’da (madde 24-26) belirtilen hukuka uygunluk sebeplerinden birisi değildir? </a:t>
            </a:r>
          </a:p>
          <a:p>
            <a:endParaRPr lang="tr-TR" sz="2400" b="1" dirty="0"/>
          </a:p>
          <a:p>
            <a:r>
              <a:rPr lang="tr-TR" sz="2400" b="1" dirty="0"/>
              <a:t>A) Kanunun hükmünü yerine getirme </a:t>
            </a:r>
          </a:p>
          <a:p>
            <a:r>
              <a:rPr lang="tr-TR" sz="2400" b="1" dirty="0"/>
              <a:t>B) Meşru savunma (müdafaa) </a:t>
            </a:r>
          </a:p>
          <a:p>
            <a:r>
              <a:rPr lang="tr-TR" sz="2400" b="1" dirty="0"/>
              <a:t>C) Zorunluluk (zaruret) hali </a:t>
            </a:r>
          </a:p>
          <a:p>
            <a:r>
              <a:rPr lang="tr-TR" sz="2400" b="1" dirty="0"/>
              <a:t>D) Hakkın kullanılması ve ilgilinin rızası </a:t>
            </a:r>
          </a:p>
          <a:p>
            <a:r>
              <a:rPr lang="tr-TR" sz="2400" b="1" dirty="0">
                <a:solidFill>
                  <a:srgbClr val="FF0000"/>
                </a:solidFill>
              </a:rPr>
              <a:t>E) Görevli olma </a:t>
            </a:r>
          </a:p>
        </p:txBody>
      </p:sp>
    </p:spTree>
    <p:extLst>
      <p:ext uri="{BB962C8B-B14F-4D97-AF65-F5344CB8AC3E}">
        <p14:creationId xmlns:p14="http://schemas.microsoft.com/office/powerpoint/2010/main" val="3722018686"/>
      </p:ext>
    </p:extLst>
  </p:cSld>
  <p:clrMapOvr>
    <a:masterClrMapping/>
  </p:clrMapOvr>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395286"/>
          </a:xfrm>
          <a:prstGeom prst="rect">
            <a:avLst/>
          </a:prstGeom>
          <a:noFill/>
          <a:ln w="9525">
            <a:noFill/>
            <a:miter lim="800000"/>
            <a:headEnd/>
            <a:tailEnd/>
          </a:ln>
        </p:spPr>
        <p:txBody>
          <a:bodyPr lIns="70610" tIns="35305" rIns="70610" bIns="35305">
            <a:spAutoFit/>
          </a:bodyPr>
          <a:lstStyle/>
          <a:p>
            <a:r>
              <a:rPr lang="tr-TR" sz="2400" b="1" dirty="0"/>
              <a:t>236-)  Aşağıdakilerden hangisinde polisin ve özel güvenliğin görev alanını düzenleyen kanun numaraları doğru olarak verilmiştir? </a:t>
            </a:r>
          </a:p>
          <a:p>
            <a:endParaRPr lang="tr-TR" sz="2400" dirty="0"/>
          </a:p>
          <a:p>
            <a:r>
              <a:rPr lang="tr-TR" sz="2400" b="1" dirty="0"/>
              <a:t>A) </a:t>
            </a:r>
            <a:r>
              <a:rPr lang="tr-TR" sz="2400" dirty="0"/>
              <a:t>2559 – 6136              </a:t>
            </a:r>
          </a:p>
          <a:p>
            <a:r>
              <a:rPr lang="tr-TR" sz="2400" b="1" dirty="0"/>
              <a:t>B) </a:t>
            </a:r>
            <a:r>
              <a:rPr lang="tr-TR" sz="2400" dirty="0"/>
              <a:t>5271 – 2559          </a:t>
            </a:r>
          </a:p>
          <a:p>
            <a:r>
              <a:rPr lang="tr-TR" sz="2400" b="1" dirty="0"/>
              <a:t>C) </a:t>
            </a:r>
            <a:r>
              <a:rPr lang="tr-TR" sz="2400" dirty="0"/>
              <a:t>5237 – 5188              </a:t>
            </a:r>
          </a:p>
          <a:p>
            <a:r>
              <a:rPr lang="tr-TR" sz="2400" b="1" dirty="0"/>
              <a:t>D) </a:t>
            </a:r>
            <a:r>
              <a:rPr lang="tr-TR" sz="2400" dirty="0"/>
              <a:t>2559 – 5188              </a:t>
            </a:r>
          </a:p>
          <a:p>
            <a:r>
              <a:rPr lang="tr-TR" sz="2400" b="1" dirty="0"/>
              <a:t>E) </a:t>
            </a:r>
            <a:r>
              <a:rPr lang="tr-TR" sz="2400" dirty="0"/>
              <a:t>5237 – 5271 </a:t>
            </a:r>
          </a:p>
        </p:txBody>
      </p:sp>
    </p:spTree>
    <p:extLst>
      <p:ext uri="{BB962C8B-B14F-4D97-AF65-F5344CB8AC3E}">
        <p14:creationId xmlns:p14="http://schemas.microsoft.com/office/powerpoint/2010/main" val="2552232667"/>
      </p:ext>
    </p:extLst>
  </p:cSld>
  <p:clrMapOvr>
    <a:masterClrMapping/>
  </p:clrMapOvr>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395286"/>
          </a:xfrm>
          <a:prstGeom prst="rect">
            <a:avLst/>
          </a:prstGeom>
          <a:noFill/>
          <a:ln w="9525">
            <a:noFill/>
            <a:miter lim="800000"/>
            <a:headEnd/>
            <a:tailEnd/>
          </a:ln>
        </p:spPr>
        <p:txBody>
          <a:bodyPr lIns="70610" tIns="35305" rIns="70610" bIns="35305">
            <a:spAutoFit/>
          </a:bodyPr>
          <a:lstStyle/>
          <a:p>
            <a:r>
              <a:rPr lang="tr-TR" sz="2400" b="1" dirty="0"/>
              <a:t>236-)  Aşağıdakilerden hangisinde polisin ve özel güvenliğin görev alanını düzenleyen kanun numaraları doğru olarak verilmiştir? </a:t>
            </a:r>
          </a:p>
          <a:p>
            <a:endParaRPr lang="tr-TR" sz="2400" dirty="0"/>
          </a:p>
          <a:p>
            <a:r>
              <a:rPr lang="tr-TR" sz="2400" b="1" dirty="0"/>
              <a:t>A) </a:t>
            </a:r>
            <a:r>
              <a:rPr lang="tr-TR" sz="2400" dirty="0"/>
              <a:t>2559 – 6136              </a:t>
            </a:r>
          </a:p>
          <a:p>
            <a:r>
              <a:rPr lang="tr-TR" sz="2400" b="1" dirty="0"/>
              <a:t>B) </a:t>
            </a:r>
            <a:r>
              <a:rPr lang="tr-TR" sz="2400" dirty="0"/>
              <a:t>5271 – 2559          </a:t>
            </a:r>
          </a:p>
          <a:p>
            <a:r>
              <a:rPr lang="tr-TR" sz="2400" b="1" dirty="0"/>
              <a:t>C) </a:t>
            </a:r>
            <a:r>
              <a:rPr lang="tr-TR" sz="2400" dirty="0"/>
              <a:t>5237 – 5188              </a:t>
            </a:r>
          </a:p>
          <a:p>
            <a:r>
              <a:rPr lang="tr-TR" sz="2400" b="1" dirty="0">
                <a:solidFill>
                  <a:srgbClr val="FF0000"/>
                </a:solidFill>
              </a:rPr>
              <a:t>D) </a:t>
            </a:r>
            <a:r>
              <a:rPr lang="tr-TR" sz="2400" dirty="0">
                <a:solidFill>
                  <a:srgbClr val="FF0000"/>
                </a:solidFill>
              </a:rPr>
              <a:t>2559 – 5188              </a:t>
            </a:r>
          </a:p>
          <a:p>
            <a:r>
              <a:rPr lang="tr-TR" sz="2400" b="1" dirty="0"/>
              <a:t>E) </a:t>
            </a:r>
            <a:r>
              <a:rPr lang="tr-TR" sz="2400" dirty="0"/>
              <a:t>5237 – 5271 </a:t>
            </a:r>
          </a:p>
        </p:txBody>
      </p:sp>
    </p:spTree>
    <p:extLst>
      <p:ext uri="{BB962C8B-B14F-4D97-AF65-F5344CB8AC3E}">
        <p14:creationId xmlns:p14="http://schemas.microsoft.com/office/powerpoint/2010/main" val="1186777761"/>
      </p:ext>
    </p:extLst>
  </p:cSld>
  <p:clrMapOvr>
    <a:masterClrMapping/>
  </p:clrMapOvr>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4503282"/>
          </a:xfrm>
          <a:prstGeom prst="rect">
            <a:avLst/>
          </a:prstGeom>
          <a:noFill/>
          <a:ln w="9525">
            <a:noFill/>
            <a:miter lim="800000"/>
            <a:headEnd/>
            <a:tailEnd/>
          </a:ln>
        </p:spPr>
        <p:txBody>
          <a:bodyPr lIns="70610" tIns="35305" rIns="70610" bIns="35305">
            <a:spAutoFit/>
          </a:bodyPr>
          <a:lstStyle/>
          <a:p>
            <a:r>
              <a:rPr lang="tr-TR" sz="2400" b="1" dirty="0"/>
              <a:t>235-) 5188 sayılı Kanunun 10’uncu maddesine göre, özel güvenlik görevlilerinde aranacak şartlarla ilgili aşağıdaki ifadelerden hangisi yanlıştır? </a:t>
            </a:r>
            <a:endParaRPr lang="tr-TR" sz="2400" dirty="0"/>
          </a:p>
          <a:p>
            <a:r>
              <a:rPr lang="tr-TR" sz="2400" b="1" dirty="0"/>
              <a:t>A) </a:t>
            </a:r>
            <a:r>
              <a:rPr lang="tr-TR" sz="2400" dirty="0"/>
              <a:t>Silahsız olarak görev yapacaklar için en az sekiz yıllık ilköğretim veya ortaokul mezunu olmak </a:t>
            </a:r>
          </a:p>
          <a:p>
            <a:r>
              <a:rPr lang="tr-TR" sz="2400" b="1" dirty="0"/>
              <a:t>B) </a:t>
            </a:r>
            <a:r>
              <a:rPr lang="tr-TR" sz="2400" dirty="0"/>
              <a:t>Silahlı olarak görev yapacaklar için en az lise veya dengi okul mezunu olmak </a:t>
            </a:r>
          </a:p>
          <a:p>
            <a:r>
              <a:rPr lang="tr-TR" sz="2400" b="1" dirty="0"/>
              <a:t>C) </a:t>
            </a:r>
            <a:r>
              <a:rPr lang="tr-TR" sz="2400" dirty="0"/>
              <a:t>18 yaşını doldurmuş olmak </a:t>
            </a:r>
          </a:p>
          <a:p>
            <a:r>
              <a:rPr lang="tr-TR" sz="2400" b="1" dirty="0"/>
              <a:t>D) </a:t>
            </a:r>
            <a:r>
              <a:rPr lang="tr-TR" sz="2400" dirty="0"/>
              <a:t>Görevin yapılmasına engel olabilecek vücut ve akıl hastalığı ile engelli bulunmamak </a:t>
            </a:r>
          </a:p>
          <a:p>
            <a:r>
              <a:rPr lang="tr-TR" sz="2400" b="1" dirty="0"/>
              <a:t>E) </a:t>
            </a:r>
            <a:r>
              <a:rPr lang="tr-TR" sz="2400" dirty="0"/>
              <a:t>Özel güvenlik yenileme eğitimini başarıyla tamamlamış olmak </a:t>
            </a:r>
          </a:p>
        </p:txBody>
      </p:sp>
    </p:spTree>
    <p:extLst>
      <p:ext uri="{BB962C8B-B14F-4D97-AF65-F5344CB8AC3E}">
        <p14:creationId xmlns:p14="http://schemas.microsoft.com/office/powerpoint/2010/main" val="2552232667"/>
      </p:ext>
    </p:extLst>
  </p:cSld>
  <p:clrMapOvr>
    <a:masterClrMapping/>
  </p:clrMapOvr>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4503282"/>
          </a:xfrm>
          <a:prstGeom prst="rect">
            <a:avLst/>
          </a:prstGeom>
          <a:noFill/>
          <a:ln w="9525">
            <a:noFill/>
            <a:miter lim="800000"/>
            <a:headEnd/>
            <a:tailEnd/>
          </a:ln>
        </p:spPr>
        <p:txBody>
          <a:bodyPr lIns="70610" tIns="35305" rIns="70610" bIns="35305">
            <a:spAutoFit/>
          </a:bodyPr>
          <a:lstStyle/>
          <a:p>
            <a:r>
              <a:rPr lang="tr-TR" sz="2400" b="1" dirty="0"/>
              <a:t>235-) 5188 sayılı Kanunun 10’uncu maddesine göre, özel güvenlik görevlilerinde aranacak şartlarla ilgili aşağıdaki ifadelerden hangisi yanlıştır? </a:t>
            </a:r>
            <a:endParaRPr lang="tr-TR" sz="2400" dirty="0"/>
          </a:p>
          <a:p>
            <a:r>
              <a:rPr lang="tr-TR" sz="2400" b="1" dirty="0"/>
              <a:t>A) </a:t>
            </a:r>
            <a:r>
              <a:rPr lang="tr-TR" sz="2400" dirty="0"/>
              <a:t>Silahsız olarak görev yapacaklar için en az sekiz yıllık ilköğretim veya ortaokul mezunu olmak </a:t>
            </a:r>
          </a:p>
          <a:p>
            <a:r>
              <a:rPr lang="tr-TR" sz="2400" b="1" dirty="0"/>
              <a:t>B) </a:t>
            </a:r>
            <a:r>
              <a:rPr lang="tr-TR" sz="2400" dirty="0"/>
              <a:t>Silahlı olarak görev yapacaklar için en az lise veya dengi okul mezunu olmak </a:t>
            </a:r>
          </a:p>
          <a:p>
            <a:r>
              <a:rPr lang="tr-TR" sz="2400" b="1" dirty="0"/>
              <a:t>C) </a:t>
            </a:r>
            <a:r>
              <a:rPr lang="tr-TR" sz="2400" dirty="0"/>
              <a:t>18 yaşını doldurmuş olmak </a:t>
            </a:r>
          </a:p>
          <a:p>
            <a:r>
              <a:rPr lang="tr-TR" sz="2400" b="1" dirty="0"/>
              <a:t>D) </a:t>
            </a:r>
            <a:r>
              <a:rPr lang="tr-TR" sz="2400" dirty="0"/>
              <a:t>Görevin yapılmasına engel olabilecek vücut ve akıl hastalığı ile engelli bulunmamak </a:t>
            </a:r>
          </a:p>
          <a:p>
            <a:r>
              <a:rPr lang="tr-TR" sz="2400" b="1" dirty="0">
                <a:solidFill>
                  <a:srgbClr val="FF0000"/>
                </a:solidFill>
              </a:rPr>
              <a:t>E) </a:t>
            </a:r>
            <a:r>
              <a:rPr lang="tr-TR" sz="2400" dirty="0">
                <a:solidFill>
                  <a:srgbClr val="FF0000"/>
                </a:solidFill>
              </a:rPr>
              <a:t>Özel güvenlik yenileme eğitimini başarıyla tamamlamış olmak </a:t>
            </a:r>
          </a:p>
        </p:txBody>
      </p:sp>
    </p:spTree>
    <p:extLst>
      <p:ext uri="{BB962C8B-B14F-4D97-AF65-F5344CB8AC3E}">
        <p14:creationId xmlns:p14="http://schemas.microsoft.com/office/powerpoint/2010/main" val="3448912792"/>
      </p:ext>
    </p:extLst>
  </p:cSld>
  <p:clrMapOvr>
    <a:masterClrMapping/>
  </p:clrMapOvr>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4503282"/>
          </a:xfrm>
          <a:prstGeom prst="rect">
            <a:avLst/>
          </a:prstGeom>
          <a:noFill/>
          <a:ln w="9525">
            <a:noFill/>
            <a:miter lim="800000"/>
            <a:headEnd/>
            <a:tailEnd/>
          </a:ln>
        </p:spPr>
        <p:txBody>
          <a:bodyPr lIns="70610" tIns="35305" rIns="70610" bIns="35305">
            <a:spAutoFit/>
          </a:bodyPr>
          <a:lstStyle/>
          <a:p>
            <a:r>
              <a:rPr lang="tr-TR" sz="2400" b="1" dirty="0"/>
              <a:t>234-) 5188 sayılı Kanunun 7’inci maddesinde belirtilen “Özel güvenlik görevlilerinin yetkileri” ile ilgili aşağıdaki ifadelerden hangisi yanlıştır? </a:t>
            </a:r>
            <a:endParaRPr lang="tr-TR" sz="2400" dirty="0"/>
          </a:p>
          <a:p>
            <a:r>
              <a:rPr lang="tr-TR" sz="2400" b="1" dirty="0"/>
              <a:t>A) </a:t>
            </a:r>
            <a:r>
              <a:rPr lang="tr-TR" sz="2400" dirty="0"/>
              <a:t>Terk edilmiş ve bulunmuş eşyayı emanete alma </a:t>
            </a:r>
          </a:p>
          <a:p>
            <a:r>
              <a:rPr lang="tr-TR" sz="2400" b="1" dirty="0"/>
              <a:t>B) </a:t>
            </a:r>
            <a:r>
              <a:rPr lang="tr-TR" sz="2400" dirty="0"/>
              <a:t>Olay yerinde delil toplama ve mağdurun ifadesini alma </a:t>
            </a:r>
          </a:p>
          <a:p>
            <a:r>
              <a:rPr lang="tr-TR" sz="2400" b="1" dirty="0"/>
              <a:t>C) </a:t>
            </a:r>
            <a:r>
              <a:rPr lang="tr-TR" sz="2400" dirty="0"/>
              <a:t>Tabiî afet durumlarında ve imdat istenmesi halinde görev alanındaki işyeri ve konutlara girme </a:t>
            </a:r>
          </a:p>
          <a:p>
            <a:r>
              <a:rPr lang="tr-TR" sz="2400" b="1" dirty="0"/>
              <a:t>D) </a:t>
            </a:r>
            <a:r>
              <a:rPr lang="tr-TR" sz="2400" dirty="0"/>
              <a:t>Görev alanında, haklarında yakalama emri bulunan kişileri yakalama ve arama </a:t>
            </a:r>
          </a:p>
          <a:p>
            <a:r>
              <a:rPr lang="tr-TR" sz="2400" b="1" dirty="0"/>
              <a:t>E) </a:t>
            </a:r>
            <a:r>
              <a:rPr lang="tr-TR" sz="2400" dirty="0"/>
              <a:t>Kişinin vücudu veya sağlığı bakımından mevcut bir tehlikeden korunması amacıyla yakalama </a:t>
            </a:r>
          </a:p>
        </p:txBody>
      </p:sp>
    </p:spTree>
    <p:extLst>
      <p:ext uri="{BB962C8B-B14F-4D97-AF65-F5344CB8AC3E}">
        <p14:creationId xmlns:p14="http://schemas.microsoft.com/office/powerpoint/2010/main" val="2552232667"/>
      </p:ext>
    </p:extLst>
  </p:cSld>
  <p:clrMapOvr>
    <a:masterClrMapping/>
  </p:clrMapOvr>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4503282"/>
          </a:xfrm>
          <a:prstGeom prst="rect">
            <a:avLst/>
          </a:prstGeom>
          <a:noFill/>
          <a:ln w="9525">
            <a:noFill/>
            <a:miter lim="800000"/>
            <a:headEnd/>
            <a:tailEnd/>
          </a:ln>
        </p:spPr>
        <p:txBody>
          <a:bodyPr lIns="70610" tIns="35305" rIns="70610" bIns="35305">
            <a:spAutoFit/>
          </a:bodyPr>
          <a:lstStyle/>
          <a:p>
            <a:r>
              <a:rPr lang="tr-TR" sz="2400" b="1" dirty="0"/>
              <a:t>234-) 5188 sayılı Kanunun 7’inci maddesinde belirtilen “Özel güvenlik görevlilerinin yetkileri” ile ilgili aşağıdaki ifadelerden hangisi yanlıştır? </a:t>
            </a:r>
            <a:endParaRPr lang="tr-TR" sz="2400" dirty="0"/>
          </a:p>
          <a:p>
            <a:r>
              <a:rPr lang="tr-TR" sz="2400" b="1" dirty="0"/>
              <a:t>A) </a:t>
            </a:r>
            <a:r>
              <a:rPr lang="tr-TR" sz="2400" dirty="0"/>
              <a:t>Terk edilmiş ve bulunmuş eşyayı emanete alma </a:t>
            </a:r>
          </a:p>
          <a:p>
            <a:r>
              <a:rPr lang="tr-TR" sz="2400" b="1" dirty="0">
                <a:solidFill>
                  <a:srgbClr val="FF0000"/>
                </a:solidFill>
              </a:rPr>
              <a:t>B) </a:t>
            </a:r>
            <a:r>
              <a:rPr lang="tr-TR" sz="2400" dirty="0">
                <a:solidFill>
                  <a:srgbClr val="FF0000"/>
                </a:solidFill>
              </a:rPr>
              <a:t>Olay yerinde delil toplama ve mağdurun ifadesini alma </a:t>
            </a:r>
          </a:p>
          <a:p>
            <a:r>
              <a:rPr lang="tr-TR" sz="2400" b="1" dirty="0"/>
              <a:t>C) </a:t>
            </a:r>
            <a:r>
              <a:rPr lang="tr-TR" sz="2400" dirty="0"/>
              <a:t>Tabiî afet durumlarında ve imdat istenmesi halinde görev alanındaki işyeri ve konutlara girme </a:t>
            </a:r>
          </a:p>
          <a:p>
            <a:r>
              <a:rPr lang="tr-TR" sz="2400" b="1" dirty="0"/>
              <a:t>D) </a:t>
            </a:r>
            <a:r>
              <a:rPr lang="tr-TR" sz="2400" dirty="0"/>
              <a:t>Görev alanında, haklarında yakalama emri bulunan kişileri yakalama ve arama </a:t>
            </a:r>
          </a:p>
          <a:p>
            <a:r>
              <a:rPr lang="tr-TR" sz="2400" b="1" dirty="0"/>
              <a:t>E) </a:t>
            </a:r>
            <a:r>
              <a:rPr lang="tr-TR" sz="2400" dirty="0"/>
              <a:t>Kişinin vücudu veya sağlığı bakımından mevcut bir tehlikeden korunması amacıyla yakalama </a:t>
            </a:r>
          </a:p>
        </p:txBody>
      </p:sp>
    </p:spTree>
    <p:extLst>
      <p:ext uri="{BB962C8B-B14F-4D97-AF65-F5344CB8AC3E}">
        <p14:creationId xmlns:p14="http://schemas.microsoft.com/office/powerpoint/2010/main" val="2066783225"/>
      </p:ext>
    </p:extLst>
  </p:cSld>
  <p:clrMapOvr>
    <a:masterClrMapping/>
  </p:clrMapOvr>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4503282"/>
          </a:xfrm>
          <a:prstGeom prst="rect">
            <a:avLst/>
          </a:prstGeom>
          <a:noFill/>
          <a:ln w="9525">
            <a:noFill/>
            <a:miter lim="800000"/>
            <a:headEnd/>
            <a:tailEnd/>
          </a:ln>
        </p:spPr>
        <p:txBody>
          <a:bodyPr lIns="70610" tIns="35305" rIns="70610" bIns="35305">
            <a:spAutoFit/>
          </a:bodyPr>
          <a:lstStyle/>
          <a:p>
            <a:r>
              <a:rPr lang="tr-TR" sz="2400" b="1" dirty="0"/>
              <a:t>233-) Aşağıdakilerden hangisi özel güvenlik şirketlerinde kurucu ve yönetici olma şartlarından biri değildir? </a:t>
            </a:r>
            <a:endParaRPr lang="tr-TR" sz="2400" dirty="0"/>
          </a:p>
          <a:p>
            <a:r>
              <a:rPr lang="tr-TR" sz="2400" b="1" dirty="0"/>
              <a:t>A) </a:t>
            </a:r>
            <a:r>
              <a:rPr lang="tr-TR" sz="2400" dirty="0"/>
              <a:t>Yöneticilerin dört yıllık yüksekokul mezunu olmaları </a:t>
            </a:r>
          </a:p>
          <a:p>
            <a:r>
              <a:rPr lang="tr-TR" sz="2400" b="1" dirty="0"/>
              <a:t>B) </a:t>
            </a:r>
            <a:r>
              <a:rPr lang="tr-TR" sz="2400" dirty="0"/>
              <a:t>Özel güvenlik temel eğitimini başarıyla tamamlamış olmaları </a:t>
            </a:r>
          </a:p>
          <a:p>
            <a:r>
              <a:rPr lang="tr-TR" sz="2400" b="1" dirty="0"/>
              <a:t>C) </a:t>
            </a:r>
            <a:r>
              <a:rPr lang="tr-TR" sz="2400" dirty="0"/>
              <a:t>Genel Kolluktan emekli olanlardan dört yıllık okul mezunu olma şartı aranmaz </a:t>
            </a:r>
          </a:p>
          <a:p>
            <a:r>
              <a:rPr lang="tr-TR" sz="2400" b="1" dirty="0"/>
              <a:t>D) </a:t>
            </a:r>
            <a:r>
              <a:rPr lang="tr-TR" sz="2400" dirty="0"/>
              <a:t>Haklarında valilikçe yapılan güvenlik soruşturmasının olumlu olması </a:t>
            </a:r>
          </a:p>
          <a:p>
            <a:r>
              <a:rPr lang="tr-TR" sz="2400" b="1" dirty="0"/>
              <a:t>E) </a:t>
            </a:r>
            <a:r>
              <a:rPr lang="tr-TR" sz="2400" dirty="0"/>
              <a:t>Silahlı özel güvenlik görevlisi olur sağlık raporunun olması </a:t>
            </a:r>
          </a:p>
        </p:txBody>
      </p:sp>
    </p:spTree>
    <p:extLst>
      <p:ext uri="{BB962C8B-B14F-4D97-AF65-F5344CB8AC3E}">
        <p14:creationId xmlns:p14="http://schemas.microsoft.com/office/powerpoint/2010/main" val="2552232667"/>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object 2"/>
          <p:cNvSpPr txBox="1"/>
          <p:nvPr/>
        </p:nvSpPr>
        <p:spPr>
          <a:xfrm>
            <a:off x="766972" y="424184"/>
            <a:ext cx="5786747" cy="4173578"/>
          </a:xfrm>
          <a:prstGeom prst="rect">
            <a:avLst/>
          </a:prstGeom>
        </p:spPr>
        <p:txBody>
          <a:bodyPr vert="horz" wrap="square" lIns="0" tIns="18415" rIns="0" bIns="0" rtlCol="0">
            <a:spAutoFit/>
          </a:bodyPr>
          <a:lstStyle/>
          <a:p>
            <a:pPr algn="just"/>
            <a:r>
              <a:rPr lang="tr-TR" b="1" dirty="0">
                <a:solidFill>
                  <a:srgbClr val="FF0000"/>
                </a:solidFill>
              </a:rPr>
              <a:t>Madde 11- YABANCILAR: </a:t>
            </a:r>
            <a:r>
              <a:rPr lang="tr-TR" b="1" dirty="0"/>
              <a:t>Yabancı bir şirketin Türkiye’de özel güvenlik hizmeti vermesi, Türkiye’de kurulan bir şirkette yabancı ortak bulunması veya bir özel güvenlik eğitim kurumunda uzman eğitici olarak yabancı uyruklu kişilerin istihdamı mütekabiliyet esaslarına göre Kanunda belirtilen şartlara tabidir. Bu alanda mütekabiliyetin mevcut olup olmadığı Dışişleri Bakanlığından sorulur.</a:t>
            </a:r>
          </a:p>
          <a:p>
            <a:pPr algn="just"/>
            <a:r>
              <a:rPr lang="tr-TR" b="1" dirty="0"/>
              <a:t> </a:t>
            </a:r>
          </a:p>
          <a:p>
            <a:pPr algn="just"/>
            <a:r>
              <a:rPr lang="tr-TR" b="1" dirty="0">
                <a:solidFill>
                  <a:srgbClr val="FF0000"/>
                </a:solidFill>
              </a:rPr>
              <a:t>Madde 12- KORUMA VE GÜVENLİK PLANLARI </a:t>
            </a:r>
          </a:p>
          <a:p>
            <a:pPr algn="just"/>
            <a:r>
              <a:rPr lang="tr-TR" dirty="0"/>
              <a:t>Özel güvenlik birimleri ve özel güvenlik şirketleri, bu Yönetmelik kapsamında güvenlik hizmeti verecekleri tesis ve alanlara ilişkin koruma ve güvenlik planlarının bir örneğini </a:t>
            </a:r>
            <a:r>
              <a:rPr lang="tr-TR" b="1" dirty="0"/>
              <a:t>otuz gün içerisinde valiliğe verir. Valilik, koruma ve güvenlik planlarında değişiklik yapılmasını veya plandaki yetersizliklerin </a:t>
            </a:r>
            <a:r>
              <a:rPr lang="tr-TR" b="1" dirty="0">
                <a:solidFill>
                  <a:srgbClr val="FF0000"/>
                </a:solidFill>
              </a:rPr>
              <a:t>otuz gün </a:t>
            </a:r>
            <a:r>
              <a:rPr lang="tr-TR" b="1" dirty="0"/>
              <a:t>içerisinde giderilmesini isteyebilir.</a:t>
            </a:r>
            <a:endParaRPr lang="tr-TR" dirty="0">
              <a:latin typeface="Arial"/>
              <a:cs typeface="Arial"/>
            </a:endParaRPr>
          </a:p>
        </p:txBody>
      </p:sp>
    </p:spTree>
  </p:cSld>
  <p:clrMapOvr>
    <a:masterClrMapping/>
  </p:clrMapOvr>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4503282"/>
          </a:xfrm>
          <a:prstGeom prst="rect">
            <a:avLst/>
          </a:prstGeom>
          <a:noFill/>
          <a:ln w="9525">
            <a:noFill/>
            <a:miter lim="800000"/>
            <a:headEnd/>
            <a:tailEnd/>
          </a:ln>
        </p:spPr>
        <p:txBody>
          <a:bodyPr lIns="70610" tIns="35305" rIns="70610" bIns="35305">
            <a:spAutoFit/>
          </a:bodyPr>
          <a:lstStyle/>
          <a:p>
            <a:r>
              <a:rPr lang="tr-TR" sz="2400" b="1" dirty="0"/>
              <a:t>233-) Aşağıdakilerden hangisi özel güvenlik şirketlerinde kurucu ve yönetici olma şartlarından biri değildir? </a:t>
            </a:r>
            <a:endParaRPr lang="tr-TR" sz="2400" dirty="0"/>
          </a:p>
          <a:p>
            <a:r>
              <a:rPr lang="tr-TR" sz="2400" b="1" dirty="0"/>
              <a:t>A) </a:t>
            </a:r>
            <a:r>
              <a:rPr lang="tr-TR" sz="2400" dirty="0"/>
              <a:t>Yöneticilerin dört yıllık yüksekokul mezunu olmaları </a:t>
            </a:r>
          </a:p>
          <a:p>
            <a:r>
              <a:rPr lang="tr-TR" sz="2400" b="1" dirty="0"/>
              <a:t>B) </a:t>
            </a:r>
            <a:r>
              <a:rPr lang="tr-TR" sz="2400" dirty="0"/>
              <a:t>Özel güvenlik temel eğitimini başarıyla tamamlamış olmaları </a:t>
            </a:r>
          </a:p>
          <a:p>
            <a:r>
              <a:rPr lang="tr-TR" sz="2400" b="1" dirty="0"/>
              <a:t>C) </a:t>
            </a:r>
            <a:r>
              <a:rPr lang="tr-TR" sz="2400" dirty="0"/>
              <a:t>Genel Kolluktan emekli olanlardan dört yıllık okul mezunu olma şartı aranmaz </a:t>
            </a:r>
          </a:p>
          <a:p>
            <a:r>
              <a:rPr lang="tr-TR" sz="2400" b="1" dirty="0"/>
              <a:t>D) </a:t>
            </a:r>
            <a:r>
              <a:rPr lang="tr-TR" sz="2400" dirty="0"/>
              <a:t>Haklarında valilikçe yapılan güvenlik soruşturmasının olumlu olması </a:t>
            </a:r>
          </a:p>
          <a:p>
            <a:r>
              <a:rPr lang="tr-TR" sz="2400" b="1" dirty="0">
                <a:solidFill>
                  <a:srgbClr val="FF0000"/>
                </a:solidFill>
              </a:rPr>
              <a:t>E) </a:t>
            </a:r>
            <a:r>
              <a:rPr lang="tr-TR" sz="2400" dirty="0">
                <a:solidFill>
                  <a:srgbClr val="FF0000"/>
                </a:solidFill>
              </a:rPr>
              <a:t>Silahlı özel güvenlik görevlisi olur sağlık raporunun olması </a:t>
            </a:r>
          </a:p>
        </p:txBody>
      </p:sp>
    </p:spTree>
    <p:extLst>
      <p:ext uri="{BB962C8B-B14F-4D97-AF65-F5344CB8AC3E}">
        <p14:creationId xmlns:p14="http://schemas.microsoft.com/office/powerpoint/2010/main" val="1772292425"/>
      </p:ext>
    </p:extLst>
  </p:cSld>
  <p:clrMapOvr>
    <a:masterClrMapping/>
  </p:clrMapOvr>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4133950"/>
          </a:xfrm>
          <a:prstGeom prst="rect">
            <a:avLst/>
          </a:prstGeom>
          <a:noFill/>
          <a:ln w="9525">
            <a:noFill/>
            <a:miter lim="800000"/>
            <a:headEnd/>
            <a:tailEnd/>
          </a:ln>
        </p:spPr>
        <p:txBody>
          <a:bodyPr lIns="70610" tIns="35305" rIns="70610" bIns="35305">
            <a:spAutoFit/>
          </a:bodyPr>
          <a:lstStyle/>
          <a:p>
            <a:r>
              <a:rPr lang="tr-TR" sz="2400" dirty="0"/>
              <a:t> </a:t>
            </a:r>
          </a:p>
          <a:p>
            <a:r>
              <a:rPr lang="tr-TR" sz="2400" b="1" dirty="0"/>
              <a:t>232-) </a:t>
            </a:r>
            <a:r>
              <a:rPr lang="tr-TR" sz="2400" b="1" dirty="0" err="1"/>
              <a:t>ÖGG’nin</a:t>
            </a:r>
            <a:r>
              <a:rPr lang="tr-TR" sz="2400" b="1" dirty="0"/>
              <a:t>, kimliği ile ilgili aşağıda verilen bilgilerden hangisi yanlıştır? </a:t>
            </a:r>
          </a:p>
          <a:p>
            <a:endParaRPr lang="tr-TR" sz="2400" dirty="0"/>
          </a:p>
          <a:p>
            <a:r>
              <a:rPr lang="tr-TR" sz="2400" b="1" dirty="0"/>
              <a:t>A) </a:t>
            </a:r>
            <a:r>
              <a:rPr lang="tr-TR" sz="2400" dirty="0"/>
              <a:t>Görevlinin adı ve soyadı belirtilir </a:t>
            </a:r>
          </a:p>
          <a:p>
            <a:r>
              <a:rPr lang="tr-TR" sz="2400" b="1" dirty="0"/>
              <a:t>B) </a:t>
            </a:r>
            <a:r>
              <a:rPr lang="tr-TR" sz="2400" dirty="0"/>
              <a:t>Görevlinin silahlı ya da silahsız olduğu belirtilir </a:t>
            </a:r>
          </a:p>
          <a:p>
            <a:r>
              <a:rPr lang="tr-TR" sz="2400" b="1" dirty="0"/>
              <a:t>C) </a:t>
            </a:r>
            <a:r>
              <a:rPr lang="tr-TR" sz="2400" dirty="0"/>
              <a:t>Üzerinde kimlik kartı olmayan ÖGG kanunun 7. maddesinde sayılan yetkilerini kullanamazlar </a:t>
            </a:r>
          </a:p>
          <a:p>
            <a:r>
              <a:rPr lang="tr-TR" sz="2400" b="1" dirty="0"/>
              <a:t>D) </a:t>
            </a:r>
            <a:r>
              <a:rPr lang="tr-TR" sz="2400" dirty="0"/>
              <a:t>Kimlik kartını çalıştığı kurum vermeye yetkilidir </a:t>
            </a:r>
          </a:p>
          <a:p>
            <a:r>
              <a:rPr lang="tr-TR" sz="2400" b="1" dirty="0"/>
              <a:t>E) </a:t>
            </a:r>
            <a:r>
              <a:rPr lang="tr-TR" sz="2400" dirty="0"/>
              <a:t>Görev alanı ve süresi içerisinde herkes tarafından görülebilecek şekilde yakaya takılır </a:t>
            </a:r>
          </a:p>
        </p:txBody>
      </p:sp>
    </p:spTree>
    <p:extLst>
      <p:ext uri="{BB962C8B-B14F-4D97-AF65-F5344CB8AC3E}">
        <p14:creationId xmlns:p14="http://schemas.microsoft.com/office/powerpoint/2010/main" val="505657909"/>
      </p:ext>
    </p:extLst>
  </p:cSld>
  <p:clrMapOvr>
    <a:masterClrMapping/>
  </p:clrMapOvr>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4133950"/>
          </a:xfrm>
          <a:prstGeom prst="rect">
            <a:avLst/>
          </a:prstGeom>
          <a:noFill/>
          <a:ln w="9525">
            <a:noFill/>
            <a:miter lim="800000"/>
            <a:headEnd/>
            <a:tailEnd/>
          </a:ln>
        </p:spPr>
        <p:txBody>
          <a:bodyPr lIns="70610" tIns="35305" rIns="70610" bIns="35305">
            <a:spAutoFit/>
          </a:bodyPr>
          <a:lstStyle/>
          <a:p>
            <a:r>
              <a:rPr lang="tr-TR" sz="2400" dirty="0"/>
              <a:t> </a:t>
            </a:r>
          </a:p>
          <a:p>
            <a:r>
              <a:rPr lang="tr-TR" sz="2400" b="1" dirty="0"/>
              <a:t>232-) </a:t>
            </a:r>
            <a:r>
              <a:rPr lang="tr-TR" sz="2400" b="1" dirty="0" err="1"/>
              <a:t>ÖGG’nin</a:t>
            </a:r>
            <a:r>
              <a:rPr lang="tr-TR" sz="2400" b="1" dirty="0"/>
              <a:t>, kimliği ile ilgili aşağıda verilen bilgilerden hangisi yanlıştır? </a:t>
            </a:r>
          </a:p>
          <a:p>
            <a:endParaRPr lang="tr-TR" sz="2400" dirty="0"/>
          </a:p>
          <a:p>
            <a:r>
              <a:rPr lang="tr-TR" sz="2400" b="1" dirty="0"/>
              <a:t>A) </a:t>
            </a:r>
            <a:r>
              <a:rPr lang="tr-TR" sz="2400" dirty="0"/>
              <a:t>Görevlinin adı ve soyadı belirtilir </a:t>
            </a:r>
          </a:p>
          <a:p>
            <a:r>
              <a:rPr lang="tr-TR" sz="2400" b="1" dirty="0"/>
              <a:t>B) </a:t>
            </a:r>
            <a:r>
              <a:rPr lang="tr-TR" sz="2400" dirty="0"/>
              <a:t>Görevlinin silahlı ya da silahsız olduğu belirtilir </a:t>
            </a:r>
          </a:p>
          <a:p>
            <a:r>
              <a:rPr lang="tr-TR" sz="2400" b="1" dirty="0"/>
              <a:t>C) </a:t>
            </a:r>
            <a:r>
              <a:rPr lang="tr-TR" sz="2400" dirty="0"/>
              <a:t>Üzerinde kimlik kartı olmayan ÖGG kanunun 7. maddesinde sayılan yetkilerini kullanamazlar </a:t>
            </a:r>
          </a:p>
          <a:p>
            <a:r>
              <a:rPr lang="tr-TR" sz="2400" b="1" dirty="0">
                <a:solidFill>
                  <a:srgbClr val="FF0000"/>
                </a:solidFill>
              </a:rPr>
              <a:t>D) </a:t>
            </a:r>
            <a:r>
              <a:rPr lang="tr-TR" sz="2400" dirty="0">
                <a:solidFill>
                  <a:srgbClr val="FF0000"/>
                </a:solidFill>
              </a:rPr>
              <a:t>Kimlik kartını çalıştığı kurum vermeye yetkilidir </a:t>
            </a:r>
          </a:p>
          <a:p>
            <a:r>
              <a:rPr lang="tr-TR" sz="2400" b="1" dirty="0"/>
              <a:t>E) </a:t>
            </a:r>
            <a:r>
              <a:rPr lang="tr-TR" sz="2400" dirty="0"/>
              <a:t>Görev alanı ve süresi içerisinde herkes tarafından görülebilecek şekilde yakaya takılır </a:t>
            </a:r>
          </a:p>
        </p:txBody>
      </p:sp>
    </p:spTree>
    <p:extLst>
      <p:ext uri="{BB962C8B-B14F-4D97-AF65-F5344CB8AC3E}">
        <p14:creationId xmlns:p14="http://schemas.microsoft.com/office/powerpoint/2010/main" val="347919143"/>
      </p:ext>
    </p:extLst>
  </p:cSld>
  <p:clrMapOvr>
    <a:masterClrMapping/>
  </p:clrMapOvr>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764618"/>
          </a:xfrm>
          <a:prstGeom prst="rect">
            <a:avLst/>
          </a:prstGeom>
          <a:noFill/>
          <a:ln w="9525">
            <a:noFill/>
            <a:miter lim="800000"/>
            <a:headEnd/>
            <a:tailEnd/>
          </a:ln>
        </p:spPr>
        <p:txBody>
          <a:bodyPr lIns="70610" tIns="35305" rIns="70610" bIns="35305">
            <a:spAutoFit/>
          </a:bodyPr>
          <a:lstStyle/>
          <a:p>
            <a:r>
              <a:rPr lang="tr-TR" sz="2400" b="1" dirty="0"/>
              <a:t>231-)  Metin Kaya AVM, şirkette küçülmeye gitmiştir. Sekiz ÖGG personelini işten çıkarmıştır. İşten çıkarılan özel güvenlik görevlileri kaç gün içinde valiliğe bildirilmelidir?</a:t>
            </a:r>
          </a:p>
          <a:p>
            <a:r>
              <a:rPr lang="tr-TR" sz="2400" b="1" dirty="0"/>
              <a:t> </a:t>
            </a:r>
            <a:endParaRPr lang="tr-TR" sz="2400" dirty="0"/>
          </a:p>
          <a:p>
            <a:pPr marL="457200" indent="-457200">
              <a:buAutoNum type="alphaUcParenR"/>
            </a:pPr>
            <a:r>
              <a:rPr lang="tr-TR" sz="2400" dirty="0"/>
              <a:t>7 gün içinde          </a:t>
            </a:r>
          </a:p>
          <a:p>
            <a:pPr marL="457200" indent="-457200">
              <a:buAutoNum type="alphaUcParenR"/>
            </a:pPr>
            <a:r>
              <a:rPr lang="tr-TR" sz="2400" dirty="0"/>
              <a:t>10 gün içinde       </a:t>
            </a:r>
          </a:p>
          <a:p>
            <a:r>
              <a:rPr lang="tr-TR" sz="2400" b="1" dirty="0"/>
              <a:t>C) </a:t>
            </a:r>
            <a:r>
              <a:rPr lang="tr-TR" sz="2400" dirty="0"/>
              <a:t>15 gün içinde        </a:t>
            </a:r>
          </a:p>
          <a:p>
            <a:r>
              <a:rPr lang="tr-TR" sz="2400" b="1" dirty="0"/>
              <a:t>D) </a:t>
            </a:r>
            <a:r>
              <a:rPr lang="tr-TR" sz="2400" dirty="0"/>
              <a:t>21 gün içinde     </a:t>
            </a:r>
          </a:p>
          <a:p>
            <a:r>
              <a:rPr lang="tr-TR" sz="2400" b="1" dirty="0"/>
              <a:t>E) </a:t>
            </a:r>
            <a:r>
              <a:rPr lang="tr-TR" sz="2400" dirty="0"/>
              <a:t>30 gün içinde </a:t>
            </a:r>
            <a:endParaRPr lang="tr-TR" altLang="tr-TR" sz="2400" b="1" dirty="0">
              <a:solidFill>
                <a:srgbClr val="FF0000"/>
              </a:solidFill>
            </a:endParaRPr>
          </a:p>
        </p:txBody>
      </p:sp>
    </p:spTree>
    <p:extLst>
      <p:ext uri="{BB962C8B-B14F-4D97-AF65-F5344CB8AC3E}">
        <p14:creationId xmlns:p14="http://schemas.microsoft.com/office/powerpoint/2010/main" val="505657909"/>
      </p:ext>
    </p:extLst>
  </p:cSld>
  <p:clrMapOvr>
    <a:masterClrMapping/>
  </p:clrMapOvr>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764618"/>
          </a:xfrm>
          <a:prstGeom prst="rect">
            <a:avLst/>
          </a:prstGeom>
          <a:noFill/>
          <a:ln w="9525">
            <a:noFill/>
            <a:miter lim="800000"/>
            <a:headEnd/>
            <a:tailEnd/>
          </a:ln>
        </p:spPr>
        <p:txBody>
          <a:bodyPr lIns="70610" tIns="35305" rIns="70610" bIns="35305">
            <a:spAutoFit/>
          </a:bodyPr>
          <a:lstStyle/>
          <a:p>
            <a:r>
              <a:rPr lang="tr-TR" sz="2400" b="1" dirty="0"/>
              <a:t>231-)  Metin Kaya AVM, şirkette küçülmeye gitmiştir. Sekiz ÖGG personelini işten çıkarmıştır. İşten çıkarılan özel güvenlik görevlileri kaç gün içinde valiliğe bildirilmelidir?</a:t>
            </a:r>
          </a:p>
          <a:p>
            <a:r>
              <a:rPr lang="tr-TR" sz="2400" b="1" dirty="0"/>
              <a:t> </a:t>
            </a:r>
            <a:endParaRPr lang="tr-TR" sz="2400" dirty="0"/>
          </a:p>
          <a:p>
            <a:pPr marL="457200" indent="-457200">
              <a:buAutoNum type="alphaUcParenR"/>
            </a:pPr>
            <a:r>
              <a:rPr lang="tr-TR" sz="2400" dirty="0"/>
              <a:t>7 gün içinde          </a:t>
            </a:r>
          </a:p>
          <a:p>
            <a:pPr marL="457200" indent="-457200">
              <a:buAutoNum type="alphaUcParenR"/>
            </a:pPr>
            <a:r>
              <a:rPr lang="tr-TR" sz="2400" dirty="0"/>
              <a:t>10 gün içinde       </a:t>
            </a:r>
          </a:p>
          <a:p>
            <a:r>
              <a:rPr lang="tr-TR" sz="2400" b="1" dirty="0">
                <a:solidFill>
                  <a:srgbClr val="FF0000"/>
                </a:solidFill>
              </a:rPr>
              <a:t>C) </a:t>
            </a:r>
            <a:r>
              <a:rPr lang="tr-TR" sz="2400" dirty="0">
                <a:solidFill>
                  <a:srgbClr val="FF0000"/>
                </a:solidFill>
              </a:rPr>
              <a:t>15 gün içinde        </a:t>
            </a:r>
          </a:p>
          <a:p>
            <a:r>
              <a:rPr lang="tr-TR" sz="2400" b="1" dirty="0"/>
              <a:t>D) </a:t>
            </a:r>
            <a:r>
              <a:rPr lang="tr-TR" sz="2400" dirty="0"/>
              <a:t>21 gün içinde     </a:t>
            </a:r>
          </a:p>
          <a:p>
            <a:r>
              <a:rPr lang="tr-TR" sz="2400" b="1" dirty="0"/>
              <a:t>E) </a:t>
            </a:r>
            <a:r>
              <a:rPr lang="tr-TR" sz="2400" dirty="0"/>
              <a:t>30 gün içinde </a:t>
            </a:r>
            <a:endParaRPr lang="tr-TR" altLang="tr-TR" sz="2400" b="1" dirty="0">
              <a:solidFill>
                <a:srgbClr val="FF0000"/>
              </a:solidFill>
            </a:endParaRPr>
          </a:p>
        </p:txBody>
      </p:sp>
    </p:spTree>
    <p:extLst>
      <p:ext uri="{BB962C8B-B14F-4D97-AF65-F5344CB8AC3E}">
        <p14:creationId xmlns:p14="http://schemas.microsoft.com/office/powerpoint/2010/main" val="1934008966"/>
      </p:ext>
    </p:extLst>
  </p:cSld>
  <p:clrMapOvr>
    <a:masterClrMapping/>
  </p:clrMapOvr>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4811059"/>
          </a:xfrm>
          <a:prstGeom prst="rect">
            <a:avLst/>
          </a:prstGeom>
          <a:noFill/>
          <a:ln w="9525">
            <a:noFill/>
            <a:miter lim="800000"/>
            <a:headEnd/>
            <a:tailEnd/>
          </a:ln>
        </p:spPr>
        <p:txBody>
          <a:bodyPr lIns="70610" tIns="35305" rIns="70610" bIns="35305">
            <a:spAutoFit/>
          </a:bodyPr>
          <a:lstStyle/>
          <a:p>
            <a:r>
              <a:rPr lang="tr-TR" sz="2200" b="1" dirty="0"/>
              <a:t>230-) Yıldırım AVM yetkilileri, mallarda hırsızlık yolu ile eksilme olduğunu tespit etmişlerdir. Ancak bu işin nasıl ve kimler tarafından yapıldığını tespit edememişlerdir. Bunun için </a:t>
            </a:r>
            <a:r>
              <a:rPr lang="tr-TR" sz="2200" b="1" dirty="0" err="1"/>
              <a:t>ÖGG’nden</a:t>
            </a:r>
            <a:r>
              <a:rPr lang="tr-TR" sz="2200" b="1" dirty="0"/>
              <a:t> bazılarını sivil olarak müşteri gibi mağazanın içerisinde dolaştırarak görev yaptırmak istiyorlar. Sizce böyle bir şey mümkün müdür? </a:t>
            </a:r>
            <a:endParaRPr lang="tr-TR" sz="2200" dirty="0"/>
          </a:p>
          <a:p>
            <a:r>
              <a:rPr lang="tr-TR" sz="2200" b="1" dirty="0"/>
              <a:t>A) </a:t>
            </a:r>
            <a:r>
              <a:rPr lang="tr-TR" sz="2200" dirty="0"/>
              <a:t>Hayır olamaz, ÖGG görev alanı içinde ve süresince üniforma giyerler </a:t>
            </a:r>
          </a:p>
          <a:p>
            <a:r>
              <a:rPr lang="tr-TR" sz="2200" b="1" dirty="0"/>
              <a:t>B) </a:t>
            </a:r>
            <a:r>
              <a:rPr lang="tr-TR" sz="2200" dirty="0" err="1"/>
              <a:t>ÖGG’nin</a:t>
            </a:r>
            <a:r>
              <a:rPr lang="tr-TR" sz="2200" dirty="0"/>
              <a:t> başındaki şirket temsilcisi isterse olabilir </a:t>
            </a:r>
          </a:p>
          <a:p>
            <a:r>
              <a:rPr lang="tr-TR" sz="2200" b="1" dirty="0"/>
              <a:t>C) </a:t>
            </a:r>
            <a:r>
              <a:rPr lang="tr-TR" sz="2200" dirty="0" err="1"/>
              <a:t>AVM’nin</a:t>
            </a:r>
            <a:r>
              <a:rPr lang="tr-TR" sz="2200" dirty="0"/>
              <a:t> başındaki şirket yöneticileri isterse olabilir </a:t>
            </a:r>
          </a:p>
          <a:p>
            <a:r>
              <a:rPr lang="tr-TR" sz="2200" b="1" dirty="0"/>
              <a:t>D) </a:t>
            </a:r>
            <a:r>
              <a:rPr lang="tr-TR" sz="2200" dirty="0" err="1"/>
              <a:t>ÖGG’nin</a:t>
            </a:r>
            <a:r>
              <a:rPr lang="tr-TR" sz="2200" dirty="0"/>
              <a:t> başındaki şirket temsilcisi ve </a:t>
            </a:r>
            <a:r>
              <a:rPr lang="tr-TR" sz="2200" dirty="0" err="1"/>
              <a:t>AVM’nin</a:t>
            </a:r>
            <a:r>
              <a:rPr lang="tr-TR" sz="2200" dirty="0"/>
              <a:t> başındaki şirket yöneticileri isterse olabilir </a:t>
            </a:r>
          </a:p>
          <a:p>
            <a:r>
              <a:rPr lang="tr-TR" sz="2200" b="1" dirty="0"/>
              <a:t>E) </a:t>
            </a:r>
            <a:r>
              <a:rPr lang="tr-TR" sz="2200" dirty="0"/>
              <a:t>Görevin ve işyerinin özelliği nedeniyle gerekli görülen hallerde komisyon izin verebilir </a:t>
            </a:r>
          </a:p>
        </p:txBody>
      </p:sp>
    </p:spTree>
    <p:extLst>
      <p:ext uri="{BB962C8B-B14F-4D97-AF65-F5344CB8AC3E}">
        <p14:creationId xmlns:p14="http://schemas.microsoft.com/office/powerpoint/2010/main" val="505657909"/>
      </p:ext>
    </p:extLst>
  </p:cSld>
  <p:clrMapOvr>
    <a:masterClrMapping/>
  </p:clrMapOvr>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4811059"/>
          </a:xfrm>
          <a:prstGeom prst="rect">
            <a:avLst/>
          </a:prstGeom>
          <a:noFill/>
          <a:ln w="9525">
            <a:noFill/>
            <a:miter lim="800000"/>
            <a:headEnd/>
            <a:tailEnd/>
          </a:ln>
        </p:spPr>
        <p:txBody>
          <a:bodyPr lIns="70610" tIns="35305" rIns="70610" bIns="35305">
            <a:spAutoFit/>
          </a:bodyPr>
          <a:lstStyle/>
          <a:p>
            <a:r>
              <a:rPr lang="tr-TR" sz="2200" b="1" dirty="0"/>
              <a:t>230-) Yıldırım AVM yetkilileri, mallarda hırsızlık yolu ile eksilme olduğunu tespit etmişlerdir. Ancak bu işin nasıl ve kimler tarafından yapıldığını tespit edememişlerdir. Bunun için </a:t>
            </a:r>
            <a:r>
              <a:rPr lang="tr-TR" sz="2200" b="1" dirty="0" err="1"/>
              <a:t>ÖGG’nden</a:t>
            </a:r>
            <a:r>
              <a:rPr lang="tr-TR" sz="2200" b="1" dirty="0"/>
              <a:t> bazılarını sivil olarak müşteri gibi mağazanın içerisinde dolaştırarak görev yaptırmak istiyorlar. Sizce böyle bir şey mümkün müdür? </a:t>
            </a:r>
            <a:endParaRPr lang="tr-TR" sz="2200" dirty="0"/>
          </a:p>
          <a:p>
            <a:r>
              <a:rPr lang="tr-TR" sz="2200" b="1" dirty="0"/>
              <a:t>A) </a:t>
            </a:r>
            <a:r>
              <a:rPr lang="tr-TR" sz="2200" dirty="0"/>
              <a:t>Hayır olamaz, ÖGG görev alanı içinde ve süresince üniforma giyerler </a:t>
            </a:r>
          </a:p>
          <a:p>
            <a:r>
              <a:rPr lang="tr-TR" sz="2200" b="1" dirty="0"/>
              <a:t>B) </a:t>
            </a:r>
            <a:r>
              <a:rPr lang="tr-TR" sz="2200" dirty="0" err="1"/>
              <a:t>ÖGG’nin</a:t>
            </a:r>
            <a:r>
              <a:rPr lang="tr-TR" sz="2200" dirty="0"/>
              <a:t> başındaki şirket temsilcisi isterse olabilir </a:t>
            </a:r>
          </a:p>
          <a:p>
            <a:r>
              <a:rPr lang="tr-TR" sz="2200" b="1" dirty="0"/>
              <a:t>C) </a:t>
            </a:r>
            <a:r>
              <a:rPr lang="tr-TR" sz="2200" dirty="0" err="1"/>
              <a:t>AVM’nin</a:t>
            </a:r>
            <a:r>
              <a:rPr lang="tr-TR" sz="2200" dirty="0"/>
              <a:t> başındaki şirket yöneticileri isterse olabilir </a:t>
            </a:r>
          </a:p>
          <a:p>
            <a:r>
              <a:rPr lang="tr-TR" sz="2200" b="1" dirty="0"/>
              <a:t>D) </a:t>
            </a:r>
            <a:r>
              <a:rPr lang="tr-TR" sz="2200" dirty="0" err="1"/>
              <a:t>ÖGG’nin</a:t>
            </a:r>
            <a:r>
              <a:rPr lang="tr-TR" sz="2200" dirty="0"/>
              <a:t> başındaki şirket temsilcisi ve </a:t>
            </a:r>
            <a:r>
              <a:rPr lang="tr-TR" sz="2200" dirty="0" err="1"/>
              <a:t>AVM’nin</a:t>
            </a:r>
            <a:r>
              <a:rPr lang="tr-TR" sz="2200" dirty="0"/>
              <a:t> başındaki şirket yöneticileri isterse olabilir </a:t>
            </a:r>
          </a:p>
          <a:p>
            <a:r>
              <a:rPr lang="tr-TR" sz="2200" b="1" dirty="0">
                <a:solidFill>
                  <a:srgbClr val="FF0000"/>
                </a:solidFill>
              </a:rPr>
              <a:t>E) </a:t>
            </a:r>
            <a:r>
              <a:rPr lang="tr-TR" sz="2200" dirty="0">
                <a:solidFill>
                  <a:srgbClr val="FF0000"/>
                </a:solidFill>
              </a:rPr>
              <a:t>Görevin ve işyerinin özelliği nedeniyle gerekli görülen hallerde komisyon izin verebilir </a:t>
            </a:r>
          </a:p>
        </p:txBody>
      </p:sp>
    </p:spTree>
    <p:extLst>
      <p:ext uri="{BB962C8B-B14F-4D97-AF65-F5344CB8AC3E}">
        <p14:creationId xmlns:p14="http://schemas.microsoft.com/office/powerpoint/2010/main" val="4036516295"/>
      </p:ext>
    </p:extLst>
  </p:cSld>
  <p:clrMapOvr>
    <a:masterClrMapping/>
  </p:clrMapOvr>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764618"/>
          </a:xfrm>
          <a:prstGeom prst="rect">
            <a:avLst/>
          </a:prstGeom>
          <a:noFill/>
          <a:ln w="9525">
            <a:noFill/>
            <a:miter lim="800000"/>
            <a:headEnd/>
            <a:tailEnd/>
          </a:ln>
        </p:spPr>
        <p:txBody>
          <a:bodyPr lIns="70610" tIns="35305" rIns="70610" bIns="35305">
            <a:spAutoFit/>
          </a:bodyPr>
          <a:lstStyle/>
          <a:p>
            <a:r>
              <a:rPr lang="tr-TR" sz="2400" b="1" dirty="0"/>
              <a:t>229-)  Abdullah AYDIN, faaliyet alanı münhasıran koruma ve güvenlik hizmeti olacak olan şirketi için aşağıdaki bakanlıklardan hangisinin iznini alması gerekir? </a:t>
            </a:r>
          </a:p>
          <a:p>
            <a:endParaRPr lang="tr-TR" sz="2400" dirty="0"/>
          </a:p>
          <a:p>
            <a:r>
              <a:rPr lang="tr-TR" sz="2400" b="1" dirty="0"/>
              <a:t>A) </a:t>
            </a:r>
            <a:r>
              <a:rPr lang="tr-TR" sz="2400" dirty="0"/>
              <a:t>Milli Savunma Bakanlığı         </a:t>
            </a:r>
          </a:p>
          <a:p>
            <a:r>
              <a:rPr lang="tr-TR" sz="2400" b="1" dirty="0"/>
              <a:t>B) </a:t>
            </a:r>
            <a:r>
              <a:rPr lang="tr-TR" sz="2400" dirty="0"/>
              <a:t>Milli Eğitim Bakanlığı           </a:t>
            </a:r>
          </a:p>
          <a:p>
            <a:r>
              <a:rPr lang="tr-TR" sz="2400" b="1" dirty="0"/>
              <a:t>C) </a:t>
            </a:r>
            <a:r>
              <a:rPr lang="tr-TR" sz="2400" dirty="0"/>
              <a:t>İçişleri Bakanlığı </a:t>
            </a:r>
          </a:p>
          <a:p>
            <a:r>
              <a:rPr lang="tr-TR" sz="2400" b="1" dirty="0"/>
              <a:t>D) </a:t>
            </a:r>
            <a:r>
              <a:rPr lang="tr-TR" sz="2400" dirty="0"/>
              <a:t>Adalet Bakanlığı                      </a:t>
            </a:r>
          </a:p>
          <a:p>
            <a:r>
              <a:rPr lang="tr-TR" sz="2400" b="1" dirty="0"/>
              <a:t>E) </a:t>
            </a:r>
            <a:r>
              <a:rPr lang="tr-TR" sz="2400" dirty="0"/>
              <a:t>Gümrük ve Ticaret Bakanı </a:t>
            </a:r>
          </a:p>
        </p:txBody>
      </p:sp>
    </p:spTree>
    <p:extLst>
      <p:ext uri="{BB962C8B-B14F-4D97-AF65-F5344CB8AC3E}">
        <p14:creationId xmlns:p14="http://schemas.microsoft.com/office/powerpoint/2010/main" val="505657909"/>
      </p:ext>
    </p:extLst>
  </p:cSld>
  <p:clrMapOvr>
    <a:masterClrMapping/>
  </p:clrMapOvr>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764618"/>
          </a:xfrm>
          <a:prstGeom prst="rect">
            <a:avLst/>
          </a:prstGeom>
          <a:noFill/>
          <a:ln w="9525">
            <a:noFill/>
            <a:miter lim="800000"/>
            <a:headEnd/>
            <a:tailEnd/>
          </a:ln>
        </p:spPr>
        <p:txBody>
          <a:bodyPr lIns="70610" tIns="35305" rIns="70610" bIns="35305">
            <a:spAutoFit/>
          </a:bodyPr>
          <a:lstStyle/>
          <a:p>
            <a:r>
              <a:rPr lang="tr-TR" sz="2400" b="1" dirty="0"/>
              <a:t>229-)  Abdullah AYDIN, faaliyet alanı münhasıran koruma ve güvenlik hizmeti olacak olan şirketi için aşağıdaki bakanlıklardan hangisinin iznini alması gerekir? </a:t>
            </a:r>
          </a:p>
          <a:p>
            <a:endParaRPr lang="tr-TR" sz="2400" dirty="0"/>
          </a:p>
          <a:p>
            <a:r>
              <a:rPr lang="tr-TR" sz="2400" b="1" dirty="0"/>
              <a:t>A) </a:t>
            </a:r>
            <a:r>
              <a:rPr lang="tr-TR" sz="2400" dirty="0"/>
              <a:t>Milli Savunma Bakanlığı         </a:t>
            </a:r>
          </a:p>
          <a:p>
            <a:r>
              <a:rPr lang="tr-TR" sz="2400" b="1" dirty="0"/>
              <a:t>B) </a:t>
            </a:r>
            <a:r>
              <a:rPr lang="tr-TR" sz="2400" dirty="0"/>
              <a:t>Milli Eğitim Bakanlığı           </a:t>
            </a:r>
          </a:p>
          <a:p>
            <a:r>
              <a:rPr lang="tr-TR" sz="2400" b="1" dirty="0">
                <a:solidFill>
                  <a:srgbClr val="FF0000"/>
                </a:solidFill>
              </a:rPr>
              <a:t>C) </a:t>
            </a:r>
            <a:r>
              <a:rPr lang="tr-TR" sz="2400" dirty="0">
                <a:solidFill>
                  <a:srgbClr val="FF0000"/>
                </a:solidFill>
              </a:rPr>
              <a:t>İçişleri Bakanlığı </a:t>
            </a:r>
          </a:p>
          <a:p>
            <a:r>
              <a:rPr lang="tr-TR" sz="2400" b="1" dirty="0"/>
              <a:t>D) </a:t>
            </a:r>
            <a:r>
              <a:rPr lang="tr-TR" sz="2400" dirty="0"/>
              <a:t>Adalet Bakanlığı                      </a:t>
            </a:r>
          </a:p>
          <a:p>
            <a:r>
              <a:rPr lang="tr-TR" sz="2400" b="1" dirty="0"/>
              <a:t>E) </a:t>
            </a:r>
            <a:r>
              <a:rPr lang="tr-TR" sz="2400" dirty="0"/>
              <a:t>Gümrük ve Ticaret Bakanı </a:t>
            </a:r>
          </a:p>
        </p:txBody>
      </p:sp>
    </p:spTree>
    <p:extLst>
      <p:ext uri="{BB962C8B-B14F-4D97-AF65-F5344CB8AC3E}">
        <p14:creationId xmlns:p14="http://schemas.microsoft.com/office/powerpoint/2010/main" val="4039998564"/>
      </p:ext>
    </p:extLst>
  </p:cSld>
  <p:clrMapOvr>
    <a:masterClrMapping/>
  </p:clrMapOvr>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764618"/>
          </a:xfrm>
          <a:prstGeom prst="rect">
            <a:avLst/>
          </a:prstGeom>
          <a:noFill/>
          <a:ln w="9525">
            <a:noFill/>
            <a:miter lim="800000"/>
            <a:headEnd/>
            <a:tailEnd/>
          </a:ln>
        </p:spPr>
        <p:txBody>
          <a:bodyPr lIns="70610" tIns="35305" rIns="70610" bIns="35305">
            <a:spAutoFit/>
          </a:bodyPr>
          <a:lstStyle/>
          <a:p>
            <a:r>
              <a:rPr lang="tr-TR" sz="2400" b="1" dirty="0"/>
              <a:t>228- Özel güvenlik komisyonu ile ilgili aşağıda verilen bilgilerden hangisi yanlıştır? </a:t>
            </a:r>
          </a:p>
          <a:p>
            <a:endParaRPr lang="tr-TR" sz="2400" dirty="0"/>
          </a:p>
          <a:p>
            <a:r>
              <a:rPr lang="tr-TR" sz="2400" b="1" dirty="0"/>
              <a:t>A) </a:t>
            </a:r>
            <a:r>
              <a:rPr lang="tr-TR" sz="2400" dirty="0"/>
              <a:t>Komisyon kararlarını oy çokluğu ile alır </a:t>
            </a:r>
          </a:p>
          <a:p>
            <a:r>
              <a:rPr lang="tr-TR" sz="2400" b="1" dirty="0"/>
              <a:t>B) </a:t>
            </a:r>
            <a:r>
              <a:rPr lang="tr-TR" sz="2400" dirty="0"/>
              <a:t>Oyların eşitliği halinde başkanın bulunduğu taraf çoğunluk sayılır </a:t>
            </a:r>
          </a:p>
          <a:p>
            <a:r>
              <a:rPr lang="tr-TR" sz="2400" b="1" dirty="0"/>
              <a:t>C) </a:t>
            </a:r>
            <a:r>
              <a:rPr lang="tr-TR" sz="2400" dirty="0"/>
              <a:t>Çekimser oy kullanılabilir </a:t>
            </a:r>
          </a:p>
          <a:p>
            <a:r>
              <a:rPr lang="tr-TR" sz="2400" b="1" dirty="0"/>
              <a:t>D) </a:t>
            </a:r>
            <a:r>
              <a:rPr lang="tr-TR" sz="2400" dirty="0"/>
              <a:t>Ticaret odası ve sanayi odası başkanlığının beraber olduğu illerde tek temsilci yeterlidir. </a:t>
            </a:r>
          </a:p>
          <a:p>
            <a:r>
              <a:rPr lang="tr-TR" sz="2400" b="1" dirty="0"/>
              <a:t>E) </a:t>
            </a:r>
            <a:r>
              <a:rPr lang="tr-TR" sz="2400" dirty="0"/>
              <a:t>Komisyon başkanı bir vali yardımcısıdır </a:t>
            </a:r>
          </a:p>
        </p:txBody>
      </p:sp>
    </p:spTree>
    <p:extLst>
      <p:ext uri="{BB962C8B-B14F-4D97-AF65-F5344CB8AC3E}">
        <p14:creationId xmlns:p14="http://schemas.microsoft.com/office/powerpoint/2010/main" val="50565790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2F56CE2-F018-D398-DAE6-33EFCE87F7ED}"/>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529C79FF-5655-C9D2-95A2-AC840CF762A3}"/>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03B89A8D-3184-7719-FB5B-6EEB25F4FFD3}"/>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72A763F4-659A-0EFF-A387-50EA679C36D8}"/>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7A3979FB-DBF7-31DA-8496-F552E4C62B69}"/>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9AB075FB-C6E5-4002-5565-E1CAAC78A0E1}"/>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B5C160FA-797F-F19D-03C1-C042C932EF90}"/>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A92788E6-D6B2-A6B1-3EBF-10A9FBD77A9E}"/>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2716615E-5C56-4C53-CDFA-A47F5F9B27BF}"/>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E94E7E90-26A3-FE42-7B8C-E4E66DA7AD54}"/>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3200" b="1" dirty="0">
                <a:effectLst/>
                <a:latin typeface="Arial Narrow" panose="020B0606020202030204" pitchFamily="34" charset="0"/>
                <a:ea typeface="Times New Roman" panose="02020603050405020304" pitchFamily="18" charset="0"/>
              </a:rPr>
              <a:t>3. Temel Prensipler:</a:t>
            </a:r>
            <a:endParaRPr lang="tr-TR" sz="3200" dirty="0">
              <a:effectLst/>
              <a:latin typeface="Times New Roman" panose="02020603050405020304" pitchFamily="18" charset="0"/>
              <a:ea typeface="Times New Roman" panose="02020603050405020304" pitchFamily="18" charset="0"/>
            </a:endParaRPr>
          </a:p>
          <a:p>
            <a:pPr marL="342900" lvl="0" indent="-342900">
              <a:buSzPts val="1000"/>
              <a:buFont typeface="Symbol" panose="05050102010706020507" pitchFamily="18" charset="2"/>
              <a:buChar char=""/>
              <a:tabLst>
                <a:tab pos="457200" algn="l"/>
              </a:tabLst>
            </a:pPr>
            <a:r>
              <a:rPr lang="tr-TR" sz="3200" b="1" dirty="0">
                <a:effectLst/>
                <a:latin typeface="Arial Narrow" panose="020B0606020202030204" pitchFamily="34" charset="0"/>
                <a:ea typeface="Times New Roman" panose="02020603050405020304" pitchFamily="18" charset="0"/>
              </a:rPr>
              <a:t>Yasalara Uygunluk:</a:t>
            </a:r>
            <a:r>
              <a:rPr lang="tr-TR" sz="3200" dirty="0">
                <a:effectLst/>
                <a:latin typeface="Arial Narrow" panose="020B0606020202030204" pitchFamily="34" charset="0"/>
                <a:ea typeface="Times New Roman" panose="02020603050405020304" pitchFamily="18" charset="0"/>
              </a:rPr>
              <a:t> Özel güvenlik hizmetleri, yasal çerçeve içinde ve kamu</a:t>
            </a:r>
            <a:endParaRPr lang="tr-TR" sz="3200" dirty="0">
              <a:effectLst/>
              <a:latin typeface="Times New Roman" panose="02020603050405020304" pitchFamily="18" charset="0"/>
              <a:ea typeface="Times New Roman" panose="02020603050405020304" pitchFamily="18" charset="0"/>
            </a:endParaRPr>
          </a:p>
          <a:p>
            <a:pPr marL="228600"/>
            <a:r>
              <a:rPr lang="tr-TR" sz="3200" dirty="0">
                <a:effectLst/>
                <a:latin typeface="Arial Narrow" panose="020B0606020202030204" pitchFamily="34" charset="0"/>
                <a:ea typeface="Times New Roman" panose="02020603050405020304" pitchFamily="18" charset="0"/>
              </a:rPr>
              <a:t>düzenini bozmayacak şekilde gerçekleştirilir.</a:t>
            </a:r>
            <a:endParaRPr lang="tr-TR" sz="3200" dirty="0">
              <a:effectLst/>
              <a:latin typeface="Times New Roman" panose="02020603050405020304" pitchFamily="18" charset="0"/>
              <a:ea typeface="Times New Roman" panose="02020603050405020304" pitchFamily="18" charset="0"/>
            </a:endParaRPr>
          </a:p>
          <a:p>
            <a:pPr marL="342900" lvl="0" indent="-342900">
              <a:buSzPts val="1000"/>
              <a:buFont typeface="Symbol" panose="05050102010706020507" pitchFamily="18" charset="2"/>
              <a:buChar char=""/>
              <a:tabLst>
                <a:tab pos="457200" algn="l"/>
              </a:tabLst>
            </a:pPr>
            <a:r>
              <a:rPr lang="tr-TR" sz="3200" b="1" dirty="0">
                <a:effectLst/>
                <a:latin typeface="Arial Narrow" panose="020B0606020202030204" pitchFamily="34" charset="0"/>
                <a:ea typeface="Times New Roman" panose="02020603050405020304" pitchFamily="18" charset="0"/>
              </a:rPr>
              <a:t>Kamu Güvenliğini Destekleme:</a:t>
            </a:r>
            <a:r>
              <a:rPr lang="tr-TR" sz="3200" dirty="0">
                <a:effectLst/>
                <a:latin typeface="Arial Narrow" panose="020B0606020202030204" pitchFamily="34" charset="0"/>
                <a:ea typeface="Times New Roman" panose="02020603050405020304" pitchFamily="18" charset="0"/>
              </a:rPr>
              <a:t> Kamu güvenlik güçleriyle iş birliği içinde hareket</a:t>
            </a:r>
            <a:endParaRPr lang="tr-TR" sz="3200" dirty="0">
              <a:effectLst/>
              <a:latin typeface="Times New Roman" panose="02020603050405020304" pitchFamily="18" charset="0"/>
              <a:ea typeface="Times New Roman" panose="02020603050405020304" pitchFamily="18" charset="0"/>
            </a:endParaRPr>
          </a:p>
          <a:p>
            <a:pPr marL="228600"/>
            <a:r>
              <a:rPr lang="tr-TR" sz="3200" dirty="0">
                <a:effectLst/>
                <a:latin typeface="Arial Narrow" panose="020B0606020202030204" pitchFamily="34" charset="0"/>
                <a:ea typeface="Times New Roman" panose="02020603050405020304" pitchFamily="18" charset="0"/>
              </a:rPr>
              <a:t>edilir ve onların tamamlayıcısı olunur.</a:t>
            </a:r>
            <a:endParaRPr lang="tr-TR" sz="3200" dirty="0">
              <a:effectLst/>
              <a:latin typeface="Times New Roman" panose="02020603050405020304" pitchFamily="18" charset="0"/>
              <a:ea typeface="Times New Roman" panose="02020603050405020304" pitchFamily="18" charset="0"/>
            </a:endParaRPr>
          </a:p>
          <a:p>
            <a:pPr marL="342900" lvl="0" indent="-342900">
              <a:buSzPts val="1000"/>
              <a:buFont typeface="Symbol" panose="05050102010706020507" pitchFamily="18" charset="2"/>
              <a:buChar char=""/>
              <a:tabLst>
                <a:tab pos="457200" algn="l"/>
              </a:tabLst>
            </a:pPr>
            <a:r>
              <a:rPr lang="tr-TR" sz="3200" b="1" dirty="0">
                <a:effectLst/>
                <a:latin typeface="Arial Narrow" panose="020B0606020202030204" pitchFamily="34" charset="0"/>
                <a:ea typeface="Times New Roman" panose="02020603050405020304" pitchFamily="18" charset="0"/>
              </a:rPr>
              <a:t>Eğitim ve Sertifikasyon:</a:t>
            </a:r>
            <a:r>
              <a:rPr lang="tr-TR" sz="3200" dirty="0">
                <a:effectLst/>
                <a:latin typeface="Arial Narrow" panose="020B0606020202030204" pitchFamily="34" charset="0"/>
                <a:ea typeface="Times New Roman" panose="02020603050405020304" pitchFamily="18" charset="0"/>
              </a:rPr>
              <a:t> Görevlilerin eğitimi ve sertifikalandırılması zorunludur.</a:t>
            </a:r>
            <a:endParaRPr lang="tr-TR" sz="32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731648453"/>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object 2"/>
          <p:cNvSpPr txBox="1"/>
          <p:nvPr/>
        </p:nvSpPr>
        <p:spPr>
          <a:xfrm>
            <a:off x="585766" y="424184"/>
            <a:ext cx="6286544" cy="4173578"/>
          </a:xfrm>
          <a:prstGeom prst="rect">
            <a:avLst/>
          </a:prstGeom>
        </p:spPr>
        <p:txBody>
          <a:bodyPr vert="horz" wrap="square" lIns="0" tIns="18415" rIns="0" bIns="0" rtlCol="0">
            <a:spAutoFit/>
          </a:bodyPr>
          <a:lstStyle/>
          <a:p>
            <a:r>
              <a:rPr lang="tr-TR" b="1" dirty="0">
                <a:solidFill>
                  <a:srgbClr val="FF0000"/>
                </a:solidFill>
              </a:rPr>
              <a:t>Madde 13- MÜLKİ İDARE AMİRLERİNİN YETKİSİ </a:t>
            </a:r>
          </a:p>
          <a:p>
            <a:r>
              <a:rPr lang="tr-TR" b="1" dirty="0"/>
              <a:t>Mülki idare amirleri, özel güvenlik uygulamasını ve özel güvenlik tedbirlerini halkın can ve mal güvenliğinin ve kamu hürriyetlerinin korunması amacıyla denetlemeye, özel güvenlik görevlilerinin yetkisini aşan uygulamaları kaldırmaya ve alınan güvenlik tedbirlerinin değiştirilmesini veya ilave tedbirler alınmasını istemeye yetkilidir. </a:t>
            </a:r>
            <a:r>
              <a:rPr lang="tr-TR" dirty="0"/>
              <a:t>Özel güvenlik görevlileri ve yöneticileri görev alanları içerisinde genel güvenliğin ve kamu düzeninin </a:t>
            </a:r>
            <a:r>
              <a:rPr lang="tr-TR" b="1" dirty="0"/>
              <a:t>bozulduğu hallerde durumu derhal genel kolluğa bildirir. Özel güvenlik kapsamında korunan ve güvenliği sağlanan yerlerde can ve mal güvenliğinin ciddi şekilde tehlikeye düştüğü veya düşeceği anlaşıldığında, mülki idare amirleri </a:t>
            </a:r>
            <a:r>
              <a:rPr lang="tr-TR" b="1" i="1" dirty="0"/>
              <a:t>genel kolluğu görevlendirir. Bu taktirde Özel Güvenlik Birimi ve özel güvenlik personeli mülki idare amiri ve genel kolluk amirinin emrini yerine getirmekle yükümlüdürler. </a:t>
            </a:r>
            <a:endParaRPr lang="tr-TR" dirty="0">
              <a:latin typeface="Arial"/>
              <a:cs typeface="Arial"/>
            </a:endParaRPr>
          </a:p>
        </p:txBody>
      </p:sp>
    </p:spTree>
  </p:cSld>
  <p:clrMapOvr>
    <a:masterClrMapping/>
  </p:clrMapOvr>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764618"/>
          </a:xfrm>
          <a:prstGeom prst="rect">
            <a:avLst/>
          </a:prstGeom>
          <a:noFill/>
          <a:ln w="9525">
            <a:noFill/>
            <a:miter lim="800000"/>
            <a:headEnd/>
            <a:tailEnd/>
          </a:ln>
        </p:spPr>
        <p:txBody>
          <a:bodyPr lIns="70610" tIns="35305" rIns="70610" bIns="35305">
            <a:spAutoFit/>
          </a:bodyPr>
          <a:lstStyle/>
          <a:p>
            <a:r>
              <a:rPr lang="tr-TR" sz="2400" b="1" dirty="0"/>
              <a:t>228- Özel güvenlik komisyonu ile ilgili aşağıda verilen bilgilerden hangisi yanlıştır? </a:t>
            </a:r>
          </a:p>
          <a:p>
            <a:endParaRPr lang="tr-TR" sz="2400" dirty="0"/>
          </a:p>
          <a:p>
            <a:r>
              <a:rPr lang="tr-TR" sz="2400" b="1" dirty="0"/>
              <a:t>A) </a:t>
            </a:r>
            <a:r>
              <a:rPr lang="tr-TR" sz="2400" dirty="0"/>
              <a:t>Komisyon kararlarını oy çokluğu ile alır </a:t>
            </a:r>
          </a:p>
          <a:p>
            <a:r>
              <a:rPr lang="tr-TR" sz="2400" b="1" dirty="0"/>
              <a:t>B) </a:t>
            </a:r>
            <a:r>
              <a:rPr lang="tr-TR" sz="2400" dirty="0"/>
              <a:t>Oyların eşitliği halinde başkanın bulunduğu taraf çoğunluk sayılır </a:t>
            </a:r>
          </a:p>
          <a:p>
            <a:r>
              <a:rPr lang="tr-TR" sz="2400" b="1" dirty="0">
                <a:solidFill>
                  <a:srgbClr val="FF0000"/>
                </a:solidFill>
              </a:rPr>
              <a:t>C) </a:t>
            </a:r>
            <a:r>
              <a:rPr lang="tr-TR" sz="2400" dirty="0">
                <a:solidFill>
                  <a:srgbClr val="FF0000"/>
                </a:solidFill>
              </a:rPr>
              <a:t>Çekimser oy kullanılabilir </a:t>
            </a:r>
          </a:p>
          <a:p>
            <a:r>
              <a:rPr lang="tr-TR" sz="2400" b="1" dirty="0"/>
              <a:t>D) </a:t>
            </a:r>
            <a:r>
              <a:rPr lang="tr-TR" sz="2400" dirty="0"/>
              <a:t>Ticaret odası ve sanayi odası başkanlığının beraber olduğu illerde tek temsilci yeterlidir. </a:t>
            </a:r>
          </a:p>
          <a:p>
            <a:r>
              <a:rPr lang="tr-TR" sz="2400" b="1" dirty="0"/>
              <a:t>E) </a:t>
            </a:r>
            <a:r>
              <a:rPr lang="tr-TR" sz="2400" dirty="0"/>
              <a:t>Komisyon başkanı bir vali yardımcısıdır </a:t>
            </a:r>
          </a:p>
        </p:txBody>
      </p:sp>
    </p:spTree>
    <p:extLst>
      <p:ext uri="{BB962C8B-B14F-4D97-AF65-F5344CB8AC3E}">
        <p14:creationId xmlns:p14="http://schemas.microsoft.com/office/powerpoint/2010/main" val="3068056614"/>
      </p:ext>
    </p:extLst>
  </p:cSld>
  <p:clrMapOvr>
    <a:masterClrMapping/>
  </p:clrMapOvr>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395286"/>
          </a:xfrm>
          <a:prstGeom prst="rect">
            <a:avLst/>
          </a:prstGeom>
          <a:noFill/>
          <a:ln w="9525">
            <a:noFill/>
            <a:miter lim="800000"/>
            <a:headEnd/>
            <a:tailEnd/>
          </a:ln>
        </p:spPr>
        <p:txBody>
          <a:bodyPr lIns="70610" tIns="35305" rIns="70610" bIns="35305">
            <a:spAutoFit/>
          </a:bodyPr>
          <a:lstStyle/>
          <a:p>
            <a:r>
              <a:rPr lang="tr-TR" sz="2400" b="1" dirty="0"/>
              <a:t>227-)  Aşağıdakilerden hangisi il özel güvenlik komisyonu kararı aranmaksızın özel güvenlik izni verilecek durumlardan değildir? </a:t>
            </a:r>
          </a:p>
          <a:p>
            <a:endParaRPr lang="tr-TR" sz="2400" dirty="0"/>
          </a:p>
          <a:p>
            <a:r>
              <a:rPr lang="tr-TR" sz="2400" b="1" dirty="0"/>
              <a:t>A) </a:t>
            </a:r>
            <a:r>
              <a:rPr lang="tr-TR" sz="2400" dirty="0"/>
              <a:t>Kişilerin silahlı personel tarafından korunması         </a:t>
            </a:r>
          </a:p>
          <a:p>
            <a:r>
              <a:rPr lang="tr-TR" sz="2400" b="1" dirty="0"/>
              <a:t>B) </a:t>
            </a:r>
            <a:r>
              <a:rPr lang="tr-TR" sz="2400" dirty="0"/>
              <a:t>Toplantı etkinlikleri      </a:t>
            </a:r>
          </a:p>
          <a:p>
            <a:r>
              <a:rPr lang="tr-TR" sz="2400" b="1" dirty="0"/>
              <a:t>C) </a:t>
            </a:r>
            <a:r>
              <a:rPr lang="tr-TR" sz="2400" dirty="0"/>
              <a:t>Konser etkinlikleri </a:t>
            </a:r>
          </a:p>
          <a:p>
            <a:r>
              <a:rPr lang="tr-TR" sz="2400" b="1" dirty="0"/>
              <a:t>D) </a:t>
            </a:r>
            <a:r>
              <a:rPr lang="tr-TR" sz="2400" dirty="0"/>
              <a:t>Sahne gösterileri etkinlikleri                                      </a:t>
            </a:r>
          </a:p>
          <a:p>
            <a:r>
              <a:rPr lang="tr-TR" sz="2400" b="1" dirty="0"/>
              <a:t>E) </a:t>
            </a:r>
            <a:r>
              <a:rPr lang="tr-TR" sz="2400" dirty="0"/>
              <a:t>Para veya değerli eşya nakli </a:t>
            </a:r>
          </a:p>
        </p:txBody>
      </p:sp>
    </p:spTree>
    <p:extLst>
      <p:ext uri="{BB962C8B-B14F-4D97-AF65-F5344CB8AC3E}">
        <p14:creationId xmlns:p14="http://schemas.microsoft.com/office/powerpoint/2010/main" val="505657909"/>
      </p:ext>
    </p:extLst>
  </p:cSld>
  <p:clrMapOvr>
    <a:masterClrMapping/>
  </p:clrMapOvr>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395286"/>
          </a:xfrm>
          <a:prstGeom prst="rect">
            <a:avLst/>
          </a:prstGeom>
          <a:noFill/>
          <a:ln w="9525">
            <a:noFill/>
            <a:miter lim="800000"/>
            <a:headEnd/>
            <a:tailEnd/>
          </a:ln>
        </p:spPr>
        <p:txBody>
          <a:bodyPr lIns="70610" tIns="35305" rIns="70610" bIns="35305">
            <a:spAutoFit/>
          </a:bodyPr>
          <a:lstStyle/>
          <a:p>
            <a:r>
              <a:rPr lang="tr-TR" sz="2400" b="1" dirty="0"/>
              <a:t>227-)  Aşağıdakilerden hangisi il özel güvenlik komisyonu kararı aranmaksızın özel güvenlik izni verilecek durumlardan değildir? </a:t>
            </a:r>
          </a:p>
          <a:p>
            <a:endParaRPr lang="tr-TR" sz="2400" dirty="0"/>
          </a:p>
          <a:p>
            <a:r>
              <a:rPr lang="tr-TR" sz="2400" b="1" dirty="0">
                <a:solidFill>
                  <a:srgbClr val="FF0000"/>
                </a:solidFill>
              </a:rPr>
              <a:t>A) </a:t>
            </a:r>
            <a:r>
              <a:rPr lang="tr-TR" sz="2400" dirty="0">
                <a:solidFill>
                  <a:srgbClr val="FF0000"/>
                </a:solidFill>
              </a:rPr>
              <a:t>Kişilerin silahlı personel tarafından korunması         </a:t>
            </a:r>
          </a:p>
          <a:p>
            <a:r>
              <a:rPr lang="tr-TR" sz="2400" b="1" dirty="0"/>
              <a:t>B) </a:t>
            </a:r>
            <a:r>
              <a:rPr lang="tr-TR" sz="2400" dirty="0"/>
              <a:t>Toplantı etkinlikleri      </a:t>
            </a:r>
          </a:p>
          <a:p>
            <a:r>
              <a:rPr lang="tr-TR" sz="2400" b="1" dirty="0"/>
              <a:t>C) </a:t>
            </a:r>
            <a:r>
              <a:rPr lang="tr-TR" sz="2400" dirty="0"/>
              <a:t>Konser etkinlikleri </a:t>
            </a:r>
          </a:p>
          <a:p>
            <a:r>
              <a:rPr lang="tr-TR" sz="2400" b="1" dirty="0"/>
              <a:t>D) </a:t>
            </a:r>
            <a:r>
              <a:rPr lang="tr-TR" sz="2400" dirty="0"/>
              <a:t>Sahne gösterileri etkinlikleri                                      </a:t>
            </a:r>
          </a:p>
          <a:p>
            <a:r>
              <a:rPr lang="tr-TR" sz="2400" b="1" dirty="0"/>
              <a:t>E) </a:t>
            </a:r>
            <a:r>
              <a:rPr lang="tr-TR" sz="2400" dirty="0"/>
              <a:t>Para veya değerli eşya nakli </a:t>
            </a:r>
          </a:p>
        </p:txBody>
      </p:sp>
    </p:spTree>
    <p:extLst>
      <p:ext uri="{BB962C8B-B14F-4D97-AF65-F5344CB8AC3E}">
        <p14:creationId xmlns:p14="http://schemas.microsoft.com/office/powerpoint/2010/main" val="2387251521"/>
      </p:ext>
    </p:extLst>
  </p:cSld>
  <p:clrMapOvr>
    <a:masterClrMapping/>
  </p:clrMapOvr>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395286"/>
          </a:xfrm>
          <a:prstGeom prst="rect">
            <a:avLst/>
          </a:prstGeom>
          <a:noFill/>
          <a:ln w="9525">
            <a:noFill/>
            <a:miter lim="800000"/>
            <a:headEnd/>
            <a:tailEnd/>
          </a:ln>
        </p:spPr>
        <p:txBody>
          <a:bodyPr lIns="70610" tIns="35305" rIns="70610" bIns="35305">
            <a:spAutoFit/>
          </a:bodyPr>
          <a:lstStyle/>
          <a:p>
            <a:r>
              <a:rPr lang="tr-TR" sz="2400" b="1" dirty="0"/>
              <a:t>226-)  Aşağıdakilerden hangisi 1982 Anayasası madde:12’de belirtilen “</a:t>
            </a:r>
            <a:r>
              <a:rPr lang="tr-TR" sz="2400" b="1" i="1" dirty="0"/>
              <a:t>Temel Hak ve Hürriyetlerin </a:t>
            </a:r>
            <a:r>
              <a:rPr lang="tr-TR" sz="2400" b="1" i="1" dirty="0" err="1"/>
              <a:t>Nitelikleri</a:t>
            </a:r>
            <a:r>
              <a:rPr lang="tr-TR" sz="2400" b="1" dirty="0" err="1"/>
              <a:t>”nden</a:t>
            </a:r>
            <a:r>
              <a:rPr lang="tr-TR" sz="2400" b="1" dirty="0"/>
              <a:t> değildir? </a:t>
            </a:r>
          </a:p>
          <a:p>
            <a:endParaRPr lang="tr-TR" sz="2400" dirty="0"/>
          </a:p>
          <a:p>
            <a:r>
              <a:rPr lang="tr-TR" sz="2400" b="1" dirty="0"/>
              <a:t>A) </a:t>
            </a:r>
            <a:r>
              <a:rPr lang="tr-TR" sz="2400" dirty="0"/>
              <a:t>Herkesin kişiliğine bağlı                     </a:t>
            </a:r>
          </a:p>
          <a:p>
            <a:r>
              <a:rPr lang="tr-TR" sz="2400" b="1" dirty="0"/>
              <a:t>B) </a:t>
            </a:r>
            <a:r>
              <a:rPr lang="tr-TR" sz="2400" dirty="0"/>
              <a:t>Dokunulmaz               </a:t>
            </a:r>
          </a:p>
          <a:p>
            <a:r>
              <a:rPr lang="tr-TR" sz="2400" b="1" dirty="0"/>
              <a:t>C) </a:t>
            </a:r>
            <a:r>
              <a:rPr lang="tr-TR" sz="2400" dirty="0"/>
              <a:t>Devredilmez                                      </a:t>
            </a:r>
          </a:p>
          <a:p>
            <a:r>
              <a:rPr lang="tr-TR" sz="2400" b="1" dirty="0"/>
              <a:t>D) </a:t>
            </a:r>
            <a:r>
              <a:rPr lang="tr-TR" sz="2400" dirty="0"/>
              <a:t>Vazgeçilmez                                        </a:t>
            </a:r>
          </a:p>
          <a:p>
            <a:r>
              <a:rPr lang="tr-TR" sz="2400" b="1" dirty="0"/>
              <a:t>E) </a:t>
            </a:r>
            <a:r>
              <a:rPr lang="tr-TR" sz="2400" dirty="0"/>
              <a:t>Ödev ve sorumluluklar ihtiva etmez </a:t>
            </a:r>
          </a:p>
        </p:txBody>
      </p:sp>
    </p:spTree>
    <p:extLst>
      <p:ext uri="{BB962C8B-B14F-4D97-AF65-F5344CB8AC3E}">
        <p14:creationId xmlns:p14="http://schemas.microsoft.com/office/powerpoint/2010/main" val="505657909"/>
      </p:ext>
    </p:extLst>
  </p:cSld>
  <p:clrMapOvr>
    <a:masterClrMapping/>
  </p:clrMapOvr>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395286"/>
          </a:xfrm>
          <a:prstGeom prst="rect">
            <a:avLst/>
          </a:prstGeom>
          <a:noFill/>
          <a:ln w="9525">
            <a:noFill/>
            <a:miter lim="800000"/>
            <a:headEnd/>
            <a:tailEnd/>
          </a:ln>
        </p:spPr>
        <p:txBody>
          <a:bodyPr lIns="70610" tIns="35305" rIns="70610" bIns="35305">
            <a:spAutoFit/>
          </a:bodyPr>
          <a:lstStyle/>
          <a:p>
            <a:r>
              <a:rPr lang="tr-TR" sz="2400" b="1" dirty="0"/>
              <a:t>226-)  Aşağıdakilerden hangisi 1982 Anayasası madde:12’de belirtilen “</a:t>
            </a:r>
            <a:r>
              <a:rPr lang="tr-TR" sz="2400" b="1" i="1" dirty="0"/>
              <a:t>Temel Hak ve Hürriyetlerin </a:t>
            </a:r>
            <a:r>
              <a:rPr lang="tr-TR" sz="2400" b="1" i="1" dirty="0" err="1"/>
              <a:t>Nitelikleri</a:t>
            </a:r>
            <a:r>
              <a:rPr lang="tr-TR" sz="2400" b="1" dirty="0" err="1"/>
              <a:t>”nden</a:t>
            </a:r>
            <a:r>
              <a:rPr lang="tr-TR" sz="2400" b="1" dirty="0"/>
              <a:t> değildir? </a:t>
            </a:r>
          </a:p>
          <a:p>
            <a:endParaRPr lang="tr-TR" sz="2400" dirty="0"/>
          </a:p>
          <a:p>
            <a:r>
              <a:rPr lang="tr-TR" sz="2400" b="1" dirty="0"/>
              <a:t>A) </a:t>
            </a:r>
            <a:r>
              <a:rPr lang="tr-TR" sz="2400" dirty="0"/>
              <a:t>Herkesin kişiliğine bağlı                     </a:t>
            </a:r>
          </a:p>
          <a:p>
            <a:r>
              <a:rPr lang="tr-TR" sz="2400" b="1" dirty="0"/>
              <a:t>B) </a:t>
            </a:r>
            <a:r>
              <a:rPr lang="tr-TR" sz="2400" dirty="0"/>
              <a:t>Dokunulmaz               </a:t>
            </a:r>
          </a:p>
          <a:p>
            <a:r>
              <a:rPr lang="tr-TR" sz="2400" b="1" dirty="0"/>
              <a:t>C) </a:t>
            </a:r>
            <a:r>
              <a:rPr lang="tr-TR" sz="2400" dirty="0"/>
              <a:t>Devredilmez                                      </a:t>
            </a:r>
          </a:p>
          <a:p>
            <a:r>
              <a:rPr lang="tr-TR" sz="2400" b="1" dirty="0"/>
              <a:t>D) </a:t>
            </a:r>
            <a:r>
              <a:rPr lang="tr-TR" sz="2400" dirty="0"/>
              <a:t>Vazgeçilmez                                        </a:t>
            </a:r>
          </a:p>
          <a:p>
            <a:r>
              <a:rPr lang="tr-TR" sz="2400" b="1" dirty="0">
                <a:solidFill>
                  <a:srgbClr val="FF0000"/>
                </a:solidFill>
              </a:rPr>
              <a:t>E) </a:t>
            </a:r>
            <a:r>
              <a:rPr lang="tr-TR" sz="2400" dirty="0">
                <a:solidFill>
                  <a:srgbClr val="FF0000"/>
                </a:solidFill>
              </a:rPr>
              <a:t>Ödev ve sorumluluklar ihtiva etmez </a:t>
            </a:r>
          </a:p>
        </p:txBody>
      </p:sp>
    </p:spTree>
    <p:extLst>
      <p:ext uri="{BB962C8B-B14F-4D97-AF65-F5344CB8AC3E}">
        <p14:creationId xmlns:p14="http://schemas.microsoft.com/office/powerpoint/2010/main" val="2411149506"/>
      </p:ext>
    </p:extLst>
  </p:cSld>
  <p:clrMapOvr>
    <a:masterClrMapping/>
  </p:clrMapOvr>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4133950"/>
          </a:xfrm>
          <a:prstGeom prst="rect">
            <a:avLst/>
          </a:prstGeom>
          <a:noFill/>
          <a:ln w="9525">
            <a:noFill/>
            <a:miter lim="800000"/>
            <a:headEnd/>
            <a:tailEnd/>
          </a:ln>
        </p:spPr>
        <p:txBody>
          <a:bodyPr lIns="70610" tIns="35305" rIns="70610" bIns="35305">
            <a:spAutoFit/>
          </a:bodyPr>
          <a:lstStyle/>
          <a:p>
            <a:r>
              <a:rPr lang="tr-TR" sz="2400" b="1" dirty="0"/>
              <a:t>225-)  T.C. 1982 Anayasası’nda temel hak ve özgürlükler; koruyucu, isteme ve katılma hakları şeklinde bir sınıflandırma yapılmıştır. Koruyucu haklar; kişinin hakları ve ödevleri başlığı altında sıralanmıştır. Aşağıdakilerden hangisi koruyucu haklardan değildir?</a:t>
            </a:r>
          </a:p>
          <a:p>
            <a:r>
              <a:rPr lang="tr-TR" sz="2400" b="1" dirty="0"/>
              <a:t> </a:t>
            </a:r>
            <a:endParaRPr lang="tr-TR" sz="2400" dirty="0"/>
          </a:p>
          <a:p>
            <a:r>
              <a:rPr lang="tr-TR" sz="2400" b="1" dirty="0"/>
              <a:t>A) </a:t>
            </a:r>
            <a:r>
              <a:rPr lang="tr-TR" sz="2400" dirty="0"/>
              <a:t>Kişinin dokunulmazlığı             </a:t>
            </a:r>
          </a:p>
          <a:p>
            <a:r>
              <a:rPr lang="tr-TR" sz="2400" b="1" dirty="0"/>
              <a:t>B) </a:t>
            </a:r>
            <a:r>
              <a:rPr lang="tr-TR" sz="2400" dirty="0"/>
              <a:t>Zorla çalışma yasağı    </a:t>
            </a:r>
          </a:p>
          <a:p>
            <a:r>
              <a:rPr lang="tr-TR" sz="2400" b="1" dirty="0"/>
              <a:t>C) </a:t>
            </a:r>
            <a:r>
              <a:rPr lang="tr-TR" sz="2400" dirty="0"/>
              <a:t>Kişi hürriyeti ve güvenliği         </a:t>
            </a:r>
          </a:p>
          <a:p>
            <a:r>
              <a:rPr lang="tr-TR" sz="2400" b="1" dirty="0"/>
              <a:t>D) </a:t>
            </a:r>
            <a:r>
              <a:rPr lang="tr-TR" sz="2400" dirty="0"/>
              <a:t>Konut hakkı                              </a:t>
            </a:r>
          </a:p>
          <a:p>
            <a:r>
              <a:rPr lang="tr-TR" sz="2400" b="1" dirty="0"/>
              <a:t>E) </a:t>
            </a:r>
            <a:r>
              <a:rPr lang="tr-TR" sz="2400" dirty="0"/>
              <a:t>Özel hayatın gizliliği ve korunması </a:t>
            </a:r>
          </a:p>
        </p:txBody>
      </p:sp>
    </p:spTree>
    <p:extLst>
      <p:ext uri="{BB962C8B-B14F-4D97-AF65-F5344CB8AC3E}">
        <p14:creationId xmlns:p14="http://schemas.microsoft.com/office/powerpoint/2010/main" val="505657909"/>
      </p:ext>
    </p:extLst>
  </p:cSld>
  <p:clrMapOvr>
    <a:masterClrMapping/>
  </p:clrMapOvr>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4133950"/>
          </a:xfrm>
          <a:prstGeom prst="rect">
            <a:avLst/>
          </a:prstGeom>
          <a:noFill/>
          <a:ln w="9525">
            <a:noFill/>
            <a:miter lim="800000"/>
            <a:headEnd/>
            <a:tailEnd/>
          </a:ln>
        </p:spPr>
        <p:txBody>
          <a:bodyPr lIns="70610" tIns="35305" rIns="70610" bIns="35305">
            <a:spAutoFit/>
          </a:bodyPr>
          <a:lstStyle/>
          <a:p>
            <a:r>
              <a:rPr lang="tr-TR" sz="2400" b="1" dirty="0"/>
              <a:t>225-)  T.C. 1982 Anayasası’nda temel hak ve özgürlükler; koruyucu, isteme ve katılma hakları şeklinde bir sınıflandırma yapılmıştır. Koruyucu haklar; kişinin hakları ve ödevleri başlığı altında sıralanmıştır. Aşağıdakilerden hangisi koruyucu haklardan değildir?</a:t>
            </a:r>
          </a:p>
          <a:p>
            <a:r>
              <a:rPr lang="tr-TR" sz="2400" b="1" dirty="0"/>
              <a:t> </a:t>
            </a:r>
            <a:endParaRPr lang="tr-TR" sz="2400" dirty="0"/>
          </a:p>
          <a:p>
            <a:r>
              <a:rPr lang="tr-TR" sz="2400" b="1" dirty="0"/>
              <a:t>A) </a:t>
            </a:r>
            <a:r>
              <a:rPr lang="tr-TR" sz="2400" dirty="0"/>
              <a:t>Kişinin dokunulmazlığı             </a:t>
            </a:r>
          </a:p>
          <a:p>
            <a:r>
              <a:rPr lang="tr-TR" sz="2400" b="1" dirty="0"/>
              <a:t>B) </a:t>
            </a:r>
            <a:r>
              <a:rPr lang="tr-TR" sz="2400" dirty="0"/>
              <a:t>Zorla çalışma yasağı    </a:t>
            </a:r>
          </a:p>
          <a:p>
            <a:r>
              <a:rPr lang="tr-TR" sz="2400" b="1" dirty="0"/>
              <a:t>C) </a:t>
            </a:r>
            <a:r>
              <a:rPr lang="tr-TR" sz="2400" dirty="0"/>
              <a:t>Kişi hürriyeti ve güvenliği         </a:t>
            </a:r>
          </a:p>
          <a:p>
            <a:r>
              <a:rPr lang="tr-TR" sz="2400" b="1" dirty="0">
                <a:solidFill>
                  <a:srgbClr val="FF0000"/>
                </a:solidFill>
              </a:rPr>
              <a:t>D) </a:t>
            </a:r>
            <a:r>
              <a:rPr lang="tr-TR" sz="2400" dirty="0">
                <a:solidFill>
                  <a:srgbClr val="FF0000"/>
                </a:solidFill>
              </a:rPr>
              <a:t>Konut hakkı                              </a:t>
            </a:r>
          </a:p>
          <a:p>
            <a:r>
              <a:rPr lang="tr-TR" sz="2400" b="1" dirty="0"/>
              <a:t>E) </a:t>
            </a:r>
            <a:r>
              <a:rPr lang="tr-TR" sz="2400" dirty="0"/>
              <a:t>Özel hayatın gizliliği ve korunması </a:t>
            </a:r>
          </a:p>
        </p:txBody>
      </p:sp>
    </p:spTree>
    <p:extLst>
      <p:ext uri="{BB962C8B-B14F-4D97-AF65-F5344CB8AC3E}">
        <p14:creationId xmlns:p14="http://schemas.microsoft.com/office/powerpoint/2010/main" val="919178156"/>
      </p:ext>
    </p:extLst>
  </p:cSld>
  <p:clrMapOvr>
    <a:masterClrMapping/>
  </p:clrMapOvr>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025955"/>
          </a:xfrm>
          <a:prstGeom prst="rect">
            <a:avLst/>
          </a:prstGeom>
          <a:noFill/>
          <a:ln w="9525">
            <a:noFill/>
            <a:miter lim="800000"/>
            <a:headEnd/>
            <a:tailEnd/>
          </a:ln>
        </p:spPr>
        <p:txBody>
          <a:bodyPr lIns="70610" tIns="35305" rIns="70610" bIns="35305">
            <a:spAutoFit/>
          </a:bodyPr>
          <a:lstStyle/>
          <a:p>
            <a:r>
              <a:rPr lang="tr-TR" sz="2400" b="1" dirty="0"/>
              <a:t>224-) Aşağıdaki durumlardan hangisinde parmak izi alınmaz?</a:t>
            </a:r>
          </a:p>
          <a:p>
            <a:endParaRPr lang="tr-TR" sz="2400" dirty="0"/>
          </a:p>
          <a:p>
            <a:r>
              <a:rPr lang="tr-TR" sz="2400" dirty="0"/>
              <a:t>A) Silah ruhsatı alacak kişi</a:t>
            </a:r>
          </a:p>
          <a:p>
            <a:r>
              <a:rPr lang="tr-TR" sz="2400" dirty="0"/>
              <a:t>B) Özel güvenlik görevlisi olarak istihdam edilecek kişi</a:t>
            </a:r>
          </a:p>
          <a:p>
            <a:r>
              <a:rPr lang="tr-TR" sz="2400" dirty="0"/>
              <a:t>C) Yakalama işlemi yapılan kişi</a:t>
            </a:r>
          </a:p>
          <a:p>
            <a:r>
              <a:rPr lang="tr-TR" sz="2400" dirty="0"/>
              <a:t>D) Gönüllü olarak parmak izin vermek isteyen kişi</a:t>
            </a:r>
          </a:p>
          <a:p>
            <a:r>
              <a:rPr lang="tr-TR" sz="2400" dirty="0"/>
              <a:t>E) T.C Vatandaşlığı başvurusunda bulunan kişi</a:t>
            </a:r>
          </a:p>
        </p:txBody>
      </p:sp>
    </p:spTree>
    <p:extLst>
      <p:ext uri="{BB962C8B-B14F-4D97-AF65-F5344CB8AC3E}">
        <p14:creationId xmlns:p14="http://schemas.microsoft.com/office/powerpoint/2010/main" val="505657909"/>
      </p:ext>
    </p:extLst>
  </p:cSld>
  <p:clrMapOvr>
    <a:masterClrMapping/>
  </p:clrMapOvr>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025955"/>
          </a:xfrm>
          <a:prstGeom prst="rect">
            <a:avLst/>
          </a:prstGeom>
          <a:noFill/>
          <a:ln w="9525">
            <a:noFill/>
            <a:miter lim="800000"/>
            <a:headEnd/>
            <a:tailEnd/>
          </a:ln>
        </p:spPr>
        <p:txBody>
          <a:bodyPr lIns="70610" tIns="35305" rIns="70610" bIns="35305">
            <a:spAutoFit/>
          </a:bodyPr>
          <a:lstStyle/>
          <a:p>
            <a:r>
              <a:rPr lang="tr-TR" sz="2400" b="1" dirty="0"/>
              <a:t>224-) Aşağıdaki durumlardan hangisinde parmak izi alınmaz?</a:t>
            </a:r>
          </a:p>
          <a:p>
            <a:endParaRPr lang="tr-TR" sz="2400" dirty="0"/>
          </a:p>
          <a:p>
            <a:r>
              <a:rPr lang="tr-TR" sz="2400" dirty="0"/>
              <a:t>A) Silah ruhsatı alacak kişi</a:t>
            </a:r>
          </a:p>
          <a:p>
            <a:r>
              <a:rPr lang="tr-TR" sz="2400" dirty="0"/>
              <a:t>B) Özel güvenlik görevlisi olarak istihdam edilecek kişi</a:t>
            </a:r>
          </a:p>
          <a:p>
            <a:r>
              <a:rPr lang="tr-TR" sz="2400" dirty="0">
                <a:solidFill>
                  <a:srgbClr val="FF0000"/>
                </a:solidFill>
              </a:rPr>
              <a:t>C) Yakalama işlemi yapılan kişi</a:t>
            </a:r>
          </a:p>
          <a:p>
            <a:r>
              <a:rPr lang="tr-TR" sz="2400" dirty="0"/>
              <a:t>D) Gönüllü olarak parmak izin vermek isteyen kişi</a:t>
            </a:r>
          </a:p>
          <a:p>
            <a:r>
              <a:rPr lang="tr-TR" sz="2400" dirty="0"/>
              <a:t>E) T.C Vatandaşlığı başvurusunda bulunan kişi</a:t>
            </a:r>
          </a:p>
        </p:txBody>
      </p:sp>
    </p:spTree>
    <p:extLst>
      <p:ext uri="{BB962C8B-B14F-4D97-AF65-F5344CB8AC3E}">
        <p14:creationId xmlns:p14="http://schemas.microsoft.com/office/powerpoint/2010/main" val="3495209456"/>
      </p:ext>
    </p:extLst>
  </p:cSld>
  <p:clrMapOvr>
    <a:masterClrMapping/>
  </p:clrMapOvr>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764618"/>
          </a:xfrm>
          <a:prstGeom prst="rect">
            <a:avLst/>
          </a:prstGeom>
          <a:noFill/>
          <a:ln w="9525">
            <a:noFill/>
            <a:miter lim="800000"/>
            <a:headEnd/>
            <a:tailEnd/>
          </a:ln>
        </p:spPr>
        <p:txBody>
          <a:bodyPr lIns="70610" tIns="35305" rIns="70610" bIns="35305">
            <a:spAutoFit/>
          </a:bodyPr>
          <a:lstStyle/>
          <a:p>
            <a:r>
              <a:rPr lang="tr-TR" sz="2400" b="1" dirty="0"/>
              <a:t>223-) 4857 sayılı İş Kanuna göre “Yeni İş Arama İzni” ile ilgili hangisi yanlıştır?</a:t>
            </a:r>
          </a:p>
          <a:p>
            <a:endParaRPr lang="tr-TR" sz="2400" dirty="0"/>
          </a:p>
          <a:p>
            <a:r>
              <a:rPr lang="tr-TR" sz="2400" dirty="0"/>
              <a:t>A) İş arama süresi en az 1 saat olmalıdır</a:t>
            </a:r>
          </a:p>
          <a:p>
            <a:r>
              <a:rPr lang="tr-TR" sz="2400" dirty="0"/>
              <a:t>B) İş arama izni iş saatleri içinde verilmelidir</a:t>
            </a:r>
          </a:p>
          <a:p>
            <a:r>
              <a:rPr lang="tr-TR" sz="2400" dirty="0"/>
              <a:t>C) İş arama izni alan kişinin ücreti kesilemez</a:t>
            </a:r>
          </a:p>
          <a:p>
            <a:r>
              <a:rPr lang="tr-TR" sz="2400" dirty="0"/>
              <a:t>D) İş arama izni toplu olarak birleştirilerek de kullanılabilir</a:t>
            </a:r>
          </a:p>
          <a:p>
            <a:r>
              <a:rPr lang="tr-TR" sz="2400" dirty="0"/>
              <a:t>E) İş arama izni işverence verilmez ise, işçiye o süreye ilişkin ücret ödenir</a:t>
            </a:r>
          </a:p>
        </p:txBody>
      </p:sp>
    </p:spTree>
    <p:extLst>
      <p:ext uri="{BB962C8B-B14F-4D97-AF65-F5344CB8AC3E}">
        <p14:creationId xmlns:p14="http://schemas.microsoft.com/office/powerpoint/2010/main" val="505657909"/>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object 2"/>
          <p:cNvSpPr txBox="1"/>
          <p:nvPr/>
        </p:nvSpPr>
        <p:spPr>
          <a:xfrm>
            <a:off x="585766" y="306372"/>
            <a:ext cx="6357981" cy="4224233"/>
          </a:xfrm>
          <a:prstGeom prst="rect">
            <a:avLst/>
          </a:prstGeom>
        </p:spPr>
        <p:txBody>
          <a:bodyPr vert="horz" wrap="square" lIns="0" tIns="12700" rIns="0" bIns="0" rtlCol="0">
            <a:spAutoFit/>
          </a:bodyPr>
          <a:lstStyle/>
          <a:p>
            <a:pPr marL="12700"/>
            <a:r>
              <a:rPr sz="1600" b="1" spc="-105">
                <a:solidFill>
                  <a:srgbClr val="FF0000"/>
                </a:solidFill>
                <a:latin typeface="Arial"/>
                <a:cs typeface="Arial"/>
              </a:rPr>
              <a:t>Madde </a:t>
            </a:r>
            <a:r>
              <a:rPr sz="1600" b="1" spc="-80" dirty="0">
                <a:solidFill>
                  <a:srgbClr val="FF0000"/>
                </a:solidFill>
                <a:latin typeface="Arial"/>
                <a:cs typeface="Arial"/>
              </a:rPr>
              <a:t>14- </a:t>
            </a:r>
            <a:r>
              <a:rPr sz="1600" b="1" spc="-100" dirty="0">
                <a:solidFill>
                  <a:srgbClr val="FF0000"/>
                </a:solidFill>
                <a:latin typeface="Arial"/>
                <a:cs typeface="Arial"/>
              </a:rPr>
              <a:t>ÖNLEYİCİ </a:t>
            </a:r>
            <a:r>
              <a:rPr sz="1600" b="1" spc="-125" dirty="0">
                <a:solidFill>
                  <a:srgbClr val="FF0000"/>
                </a:solidFill>
                <a:latin typeface="Arial"/>
                <a:cs typeface="Arial"/>
              </a:rPr>
              <a:t>ARAMA</a:t>
            </a:r>
            <a:r>
              <a:rPr sz="1600" b="1" spc="-10" dirty="0">
                <a:solidFill>
                  <a:srgbClr val="FF0000"/>
                </a:solidFill>
                <a:latin typeface="Arial"/>
                <a:cs typeface="Arial"/>
              </a:rPr>
              <a:t> </a:t>
            </a:r>
            <a:r>
              <a:rPr sz="1600" b="1" spc="-100" dirty="0">
                <a:solidFill>
                  <a:srgbClr val="FF0000"/>
                </a:solidFill>
                <a:latin typeface="Arial"/>
                <a:cs typeface="Arial"/>
              </a:rPr>
              <a:t>YAPILMASI</a:t>
            </a:r>
            <a:endParaRPr sz="1600">
              <a:solidFill>
                <a:srgbClr val="FF0000"/>
              </a:solidFill>
              <a:latin typeface="Arial"/>
              <a:cs typeface="Arial"/>
            </a:endParaRPr>
          </a:p>
          <a:p>
            <a:pPr marL="12700" marR="5080" indent="449580" algn="just">
              <a:spcBef>
                <a:spcPts val="25"/>
              </a:spcBef>
            </a:pPr>
            <a:r>
              <a:rPr sz="1600" spc="-95" dirty="0">
                <a:latin typeface="Arial"/>
                <a:cs typeface="Arial"/>
              </a:rPr>
              <a:t>Görev </a:t>
            </a:r>
            <a:r>
              <a:rPr sz="1600" spc="-80" dirty="0">
                <a:latin typeface="Arial"/>
                <a:cs typeface="Arial"/>
              </a:rPr>
              <a:t>alanında, </a:t>
            </a:r>
            <a:r>
              <a:rPr sz="1600" spc="-90" dirty="0">
                <a:latin typeface="Arial"/>
                <a:cs typeface="Arial"/>
              </a:rPr>
              <a:t>can ve </a:t>
            </a:r>
            <a:r>
              <a:rPr sz="1600" spc="-95" dirty="0">
                <a:latin typeface="Arial"/>
                <a:cs typeface="Arial"/>
              </a:rPr>
              <a:t>mal </a:t>
            </a:r>
            <a:r>
              <a:rPr sz="1600" spc="-75" dirty="0">
                <a:latin typeface="Arial"/>
                <a:cs typeface="Arial"/>
              </a:rPr>
              <a:t>güvenliğinin </a:t>
            </a:r>
            <a:r>
              <a:rPr sz="1600" spc="-90" dirty="0">
                <a:latin typeface="Arial"/>
                <a:cs typeface="Arial"/>
              </a:rPr>
              <a:t>ve </a:t>
            </a:r>
            <a:r>
              <a:rPr sz="1600" spc="-105" dirty="0">
                <a:latin typeface="Arial"/>
                <a:cs typeface="Arial"/>
              </a:rPr>
              <a:t>kamu </a:t>
            </a:r>
            <a:r>
              <a:rPr sz="1600" spc="-85" dirty="0">
                <a:latin typeface="Arial"/>
                <a:cs typeface="Arial"/>
              </a:rPr>
              <a:t>düzenin  sağlanması,  </a:t>
            </a:r>
            <a:r>
              <a:rPr sz="1600" spc="-90" dirty="0">
                <a:latin typeface="Arial"/>
                <a:cs typeface="Arial"/>
              </a:rPr>
              <a:t>suç  </a:t>
            </a:r>
            <a:r>
              <a:rPr sz="1600" spc="-80" dirty="0">
                <a:latin typeface="Arial"/>
                <a:cs typeface="Arial"/>
              </a:rPr>
              <a:t>işlenmesinin önlenmesi, </a:t>
            </a:r>
            <a:r>
              <a:rPr sz="1600" spc="-85" dirty="0">
                <a:latin typeface="Arial"/>
                <a:cs typeface="Arial"/>
              </a:rPr>
              <a:t>taşınması </a:t>
            </a:r>
            <a:r>
              <a:rPr sz="1600" spc="-95" dirty="0">
                <a:latin typeface="Arial"/>
                <a:cs typeface="Arial"/>
              </a:rPr>
              <a:t>veya </a:t>
            </a:r>
            <a:r>
              <a:rPr sz="1600" spc="-85" dirty="0">
                <a:latin typeface="Arial"/>
                <a:cs typeface="Arial"/>
              </a:rPr>
              <a:t>bulundurulması yasaklanmış </a:t>
            </a:r>
            <a:r>
              <a:rPr sz="1600" spc="-80" dirty="0">
                <a:latin typeface="Arial"/>
                <a:cs typeface="Arial"/>
              </a:rPr>
              <a:t>her </a:t>
            </a:r>
            <a:r>
              <a:rPr sz="1600" spc="-70" dirty="0">
                <a:latin typeface="Arial"/>
                <a:cs typeface="Arial"/>
              </a:rPr>
              <a:t>türlü </a:t>
            </a:r>
            <a:r>
              <a:rPr sz="1600" spc="-65" dirty="0">
                <a:latin typeface="Arial"/>
                <a:cs typeface="Arial"/>
              </a:rPr>
              <a:t>silah, </a:t>
            </a:r>
            <a:r>
              <a:rPr sz="1600" spc="-75" dirty="0">
                <a:latin typeface="Arial"/>
                <a:cs typeface="Arial"/>
              </a:rPr>
              <a:t>patlayıcı  </a:t>
            </a:r>
            <a:r>
              <a:rPr sz="1600" spc="-105" dirty="0">
                <a:latin typeface="Arial"/>
                <a:cs typeface="Arial"/>
              </a:rPr>
              <a:t>madde </a:t>
            </a:r>
            <a:r>
              <a:rPr sz="1600" spc="-90" dirty="0">
                <a:latin typeface="Arial"/>
                <a:cs typeface="Arial"/>
              </a:rPr>
              <a:t>veya </a:t>
            </a:r>
            <a:r>
              <a:rPr sz="1600" spc="-85" dirty="0">
                <a:latin typeface="Arial"/>
                <a:cs typeface="Arial"/>
              </a:rPr>
              <a:t>eşyanın </a:t>
            </a:r>
            <a:r>
              <a:rPr sz="1600" spc="-70" dirty="0">
                <a:latin typeface="Arial"/>
                <a:cs typeface="Arial"/>
              </a:rPr>
              <a:t>tespit </a:t>
            </a:r>
            <a:r>
              <a:rPr sz="1600" spc="-80" dirty="0">
                <a:latin typeface="Arial"/>
                <a:cs typeface="Arial"/>
              </a:rPr>
              <a:t>edilmesi </a:t>
            </a:r>
            <a:r>
              <a:rPr sz="1600" spc="-85" dirty="0">
                <a:latin typeface="Arial"/>
                <a:cs typeface="Arial"/>
              </a:rPr>
              <a:t>amacıyla </a:t>
            </a:r>
            <a:r>
              <a:rPr sz="1600" b="1" spc="-80" dirty="0">
                <a:latin typeface="Arial"/>
                <a:cs typeface="Arial"/>
              </a:rPr>
              <a:t>detektörle, x-ray </a:t>
            </a:r>
            <a:r>
              <a:rPr sz="1600" b="1" spc="-85" dirty="0">
                <a:latin typeface="Arial"/>
                <a:cs typeface="Arial"/>
              </a:rPr>
              <a:t>cihazından </a:t>
            </a:r>
            <a:r>
              <a:rPr sz="1600" b="1" spc="-85">
                <a:latin typeface="Arial"/>
                <a:cs typeface="Arial"/>
              </a:rPr>
              <a:t>geçirerek</a:t>
            </a:r>
            <a:r>
              <a:rPr sz="1600" b="1" spc="-70">
                <a:latin typeface="Arial"/>
                <a:cs typeface="Arial"/>
              </a:rPr>
              <a:t> </a:t>
            </a:r>
            <a:r>
              <a:rPr sz="1600" spc="-90">
                <a:latin typeface="Arial"/>
                <a:cs typeface="Arial"/>
              </a:rPr>
              <a:t>veya</a:t>
            </a:r>
            <a:r>
              <a:rPr lang="tr-TR" sz="1600" spc="-90" dirty="0">
                <a:latin typeface="Arial"/>
                <a:cs typeface="Arial"/>
              </a:rPr>
              <a:t> </a:t>
            </a:r>
            <a:r>
              <a:rPr sz="1600" spc="-95">
                <a:latin typeface="Arial"/>
                <a:cs typeface="Arial"/>
              </a:rPr>
              <a:t>Kanunda </a:t>
            </a:r>
            <a:r>
              <a:rPr sz="1600" spc="-65" dirty="0">
                <a:latin typeface="Arial"/>
                <a:cs typeface="Arial"/>
              </a:rPr>
              <a:t>belirtilen </a:t>
            </a:r>
            <a:r>
              <a:rPr sz="1600" spc="-85" dirty="0">
                <a:latin typeface="Arial"/>
                <a:cs typeface="Arial"/>
              </a:rPr>
              <a:t>durumlarda </a:t>
            </a:r>
            <a:r>
              <a:rPr sz="1600" spc="-75" dirty="0">
                <a:latin typeface="Arial"/>
                <a:cs typeface="Arial"/>
              </a:rPr>
              <a:t>gerektiğinde </a:t>
            </a:r>
            <a:r>
              <a:rPr sz="1600" b="1" spc="-85" dirty="0">
                <a:latin typeface="Arial"/>
                <a:cs typeface="Arial"/>
              </a:rPr>
              <a:t>üst </a:t>
            </a:r>
            <a:r>
              <a:rPr sz="1600" b="1" spc="-90" dirty="0">
                <a:latin typeface="Arial"/>
                <a:cs typeface="Arial"/>
              </a:rPr>
              <a:t>araması</a:t>
            </a:r>
            <a:r>
              <a:rPr sz="1600" b="1" spc="-25" dirty="0">
                <a:latin typeface="Arial"/>
                <a:cs typeface="Arial"/>
              </a:rPr>
              <a:t> </a:t>
            </a:r>
            <a:r>
              <a:rPr sz="1600" spc="-65" dirty="0">
                <a:latin typeface="Arial"/>
                <a:cs typeface="Arial"/>
              </a:rPr>
              <a:t>yapılabilir.</a:t>
            </a:r>
            <a:endParaRPr sz="1600">
              <a:latin typeface="Arial"/>
              <a:cs typeface="Arial"/>
            </a:endParaRPr>
          </a:p>
          <a:p>
            <a:pPr marL="12700" marR="6350" indent="449580" algn="just"/>
            <a:r>
              <a:rPr sz="1600" b="1" spc="-75">
                <a:latin typeface="Arial"/>
                <a:cs typeface="Arial"/>
              </a:rPr>
              <a:t>(</a:t>
            </a:r>
            <a:r>
              <a:rPr sz="1600" b="1" spc="-110">
                <a:latin typeface="Arial"/>
                <a:cs typeface="Arial"/>
              </a:rPr>
              <a:t>Kamuya</a:t>
            </a:r>
            <a:r>
              <a:rPr sz="1600" b="1" spc="30">
                <a:latin typeface="Arial"/>
                <a:cs typeface="Arial"/>
              </a:rPr>
              <a:t> </a:t>
            </a:r>
            <a:r>
              <a:rPr sz="1600" b="1" spc="-80" dirty="0">
                <a:latin typeface="Arial"/>
                <a:cs typeface="Arial"/>
              </a:rPr>
              <a:t>açık alanlarda </a:t>
            </a:r>
            <a:r>
              <a:rPr sz="1600" b="1" spc="-85" dirty="0">
                <a:latin typeface="Arial"/>
                <a:cs typeface="Arial"/>
              </a:rPr>
              <a:t>üst araması</a:t>
            </a:r>
            <a:r>
              <a:rPr sz="1600" spc="-85" dirty="0">
                <a:latin typeface="Arial"/>
                <a:cs typeface="Arial"/>
              </a:rPr>
              <a:t>, 1/6/2005  </a:t>
            </a:r>
            <a:r>
              <a:rPr sz="1600" spc="-60" dirty="0">
                <a:latin typeface="Arial"/>
                <a:cs typeface="Arial"/>
              </a:rPr>
              <a:t>tarihli </a:t>
            </a:r>
            <a:r>
              <a:rPr sz="1600" spc="-90" dirty="0">
                <a:latin typeface="Arial"/>
                <a:cs typeface="Arial"/>
              </a:rPr>
              <a:t>ve </a:t>
            </a:r>
            <a:r>
              <a:rPr sz="1600" spc="-95" dirty="0">
                <a:latin typeface="Arial"/>
                <a:cs typeface="Arial"/>
              </a:rPr>
              <a:t>25832 </a:t>
            </a:r>
            <a:r>
              <a:rPr sz="1600" spc="-65" dirty="0">
                <a:latin typeface="Arial"/>
                <a:cs typeface="Arial"/>
              </a:rPr>
              <a:t>sayılı </a:t>
            </a:r>
            <a:r>
              <a:rPr sz="1600" spc="-95" dirty="0">
                <a:latin typeface="Arial"/>
                <a:cs typeface="Arial"/>
              </a:rPr>
              <a:t>Resmî </a:t>
            </a:r>
            <a:r>
              <a:rPr sz="1600" spc="-85" dirty="0">
                <a:latin typeface="Arial"/>
                <a:cs typeface="Arial"/>
              </a:rPr>
              <a:t>Gazete’de yayımlanan </a:t>
            </a:r>
            <a:r>
              <a:rPr sz="1600" spc="-70" dirty="0">
                <a:latin typeface="Arial"/>
                <a:cs typeface="Arial"/>
              </a:rPr>
              <a:t>Adli </a:t>
            </a:r>
            <a:r>
              <a:rPr sz="1600" spc="-90" dirty="0">
                <a:latin typeface="Arial"/>
                <a:cs typeface="Arial"/>
              </a:rPr>
              <a:t>ve </a:t>
            </a:r>
            <a:r>
              <a:rPr sz="1600" spc="-100" dirty="0">
                <a:latin typeface="Arial"/>
                <a:cs typeface="Arial"/>
              </a:rPr>
              <a:t>Önleme </a:t>
            </a:r>
            <a:r>
              <a:rPr sz="1600" spc="-85" dirty="0">
                <a:latin typeface="Arial"/>
                <a:cs typeface="Arial"/>
              </a:rPr>
              <a:t>Aramaları </a:t>
            </a:r>
            <a:r>
              <a:rPr sz="1600" spc="-80" dirty="0">
                <a:latin typeface="Arial"/>
                <a:cs typeface="Arial"/>
              </a:rPr>
              <a:t>Yönetmeliği  </a:t>
            </a:r>
            <a:r>
              <a:rPr sz="1600" spc="-85" dirty="0">
                <a:latin typeface="Arial"/>
                <a:cs typeface="Arial"/>
              </a:rPr>
              <a:t>hükümlerine </a:t>
            </a:r>
            <a:r>
              <a:rPr sz="1600" spc="80" dirty="0">
                <a:latin typeface="Arial"/>
                <a:cs typeface="Arial"/>
              </a:rPr>
              <a:t> </a:t>
            </a:r>
            <a:r>
              <a:rPr sz="1600" spc="-85" dirty="0">
                <a:latin typeface="Arial"/>
                <a:cs typeface="Arial"/>
              </a:rPr>
              <a:t>göre   </a:t>
            </a:r>
            <a:r>
              <a:rPr sz="1600" spc="-65" dirty="0">
                <a:latin typeface="Arial"/>
                <a:cs typeface="Arial"/>
              </a:rPr>
              <a:t>yapılır</a:t>
            </a:r>
            <a:r>
              <a:rPr sz="1600" i="1" spc="-65" dirty="0">
                <a:latin typeface="Arial"/>
                <a:cs typeface="Arial"/>
              </a:rPr>
              <a:t>.  </a:t>
            </a:r>
            <a:r>
              <a:rPr sz="1600" i="1" spc="-95" dirty="0">
                <a:latin typeface="Arial"/>
                <a:cs typeface="Arial"/>
              </a:rPr>
              <a:t>Bu   </a:t>
            </a:r>
            <a:r>
              <a:rPr sz="1600" i="1" spc="-80" dirty="0">
                <a:latin typeface="Arial"/>
                <a:cs typeface="Arial"/>
              </a:rPr>
              <a:t>alanlarda  özel   </a:t>
            </a:r>
            <a:r>
              <a:rPr sz="1600" i="1" spc="-75" dirty="0">
                <a:latin typeface="Arial"/>
                <a:cs typeface="Arial"/>
              </a:rPr>
              <a:t>güvenlik  görevlilerince  </a:t>
            </a:r>
            <a:r>
              <a:rPr sz="1600" i="1" spc="-80" dirty="0">
                <a:latin typeface="Arial"/>
                <a:cs typeface="Arial"/>
              </a:rPr>
              <a:t>yapılacak   </a:t>
            </a:r>
            <a:r>
              <a:rPr sz="1600" b="1" i="1" spc="-85">
                <a:latin typeface="Arial"/>
                <a:cs typeface="Arial"/>
              </a:rPr>
              <a:t>üst</a:t>
            </a:r>
            <a:r>
              <a:rPr sz="1600" b="1" i="1" spc="40">
                <a:latin typeface="Arial"/>
                <a:cs typeface="Arial"/>
              </a:rPr>
              <a:t> </a:t>
            </a:r>
            <a:r>
              <a:rPr sz="1600" b="1" i="1" spc="-90">
                <a:latin typeface="Arial"/>
                <a:cs typeface="Arial"/>
              </a:rPr>
              <a:t>araması</a:t>
            </a:r>
            <a:r>
              <a:rPr sz="1600" u="sng" spc="-225">
                <a:uFill>
                  <a:solidFill>
                    <a:srgbClr val="000000"/>
                  </a:solidFill>
                </a:uFill>
                <a:latin typeface="Times New Roman"/>
                <a:cs typeface="Times New Roman"/>
              </a:rPr>
              <a:t> </a:t>
            </a:r>
            <a:r>
              <a:rPr sz="1600" b="1" i="1" u="sng" spc="-90" dirty="0">
                <a:uFill>
                  <a:solidFill>
                    <a:srgbClr val="000000"/>
                  </a:solidFill>
                </a:uFill>
                <a:latin typeface="Arial"/>
                <a:cs typeface="Arial"/>
              </a:rPr>
              <a:t>genel kolluğun </a:t>
            </a:r>
            <a:r>
              <a:rPr sz="1600" b="1" i="1" u="sng" spc="-95" dirty="0">
                <a:uFill>
                  <a:solidFill>
                    <a:srgbClr val="000000"/>
                  </a:solidFill>
                </a:uFill>
                <a:latin typeface="Arial"/>
                <a:cs typeface="Arial"/>
              </a:rPr>
              <a:t>gözetim ve </a:t>
            </a:r>
            <a:r>
              <a:rPr sz="1600" b="1" i="1" u="sng" spc="-90" dirty="0">
                <a:uFill>
                  <a:solidFill>
                    <a:srgbClr val="000000"/>
                  </a:solidFill>
                </a:uFill>
                <a:latin typeface="Arial"/>
                <a:cs typeface="Arial"/>
              </a:rPr>
              <a:t>denetiminde </a:t>
            </a:r>
            <a:r>
              <a:rPr sz="1600" b="1" i="1" spc="-70" dirty="0">
                <a:latin typeface="Arial"/>
                <a:cs typeface="Arial"/>
              </a:rPr>
              <a:t>yapılır. </a:t>
            </a:r>
            <a:r>
              <a:rPr sz="1600" spc="-100" dirty="0">
                <a:latin typeface="Arial"/>
                <a:cs typeface="Arial"/>
              </a:rPr>
              <a:t>Arama </a:t>
            </a:r>
            <a:r>
              <a:rPr sz="1600" spc="-80" dirty="0">
                <a:latin typeface="Arial"/>
                <a:cs typeface="Arial"/>
              </a:rPr>
              <a:t>sırasında </a:t>
            </a:r>
            <a:r>
              <a:rPr sz="1600" spc="-85" dirty="0">
                <a:latin typeface="Arial"/>
                <a:cs typeface="Arial"/>
              </a:rPr>
              <a:t>yakalanan </a:t>
            </a:r>
            <a:r>
              <a:rPr sz="1600" spc="-60" dirty="0">
                <a:latin typeface="Arial"/>
                <a:cs typeface="Arial"/>
              </a:rPr>
              <a:t>kişiler </a:t>
            </a:r>
            <a:r>
              <a:rPr sz="1600" spc="-90" dirty="0">
                <a:latin typeface="Arial"/>
                <a:cs typeface="Arial"/>
              </a:rPr>
              <a:t>veya </a:t>
            </a:r>
            <a:r>
              <a:rPr sz="1600" spc="-75" dirty="0">
                <a:latin typeface="Arial"/>
                <a:cs typeface="Arial"/>
              </a:rPr>
              <a:t>el  </a:t>
            </a:r>
            <a:r>
              <a:rPr sz="1600" spc="-85" dirty="0">
                <a:latin typeface="Arial"/>
                <a:cs typeface="Arial"/>
              </a:rPr>
              <a:t>konulan </a:t>
            </a:r>
            <a:r>
              <a:rPr sz="1600" spc="-100" dirty="0">
                <a:latin typeface="Arial"/>
                <a:cs typeface="Arial"/>
              </a:rPr>
              <a:t>madde  </a:t>
            </a:r>
            <a:r>
              <a:rPr sz="1600" spc="-90" dirty="0">
                <a:latin typeface="Arial"/>
                <a:cs typeface="Arial"/>
              </a:rPr>
              <a:t>ve </a:t>
            </a:r>
            <a:r>
              <a:rPr sz="1600" spc="-70" dirty="0">
                <a:latin typeface="Arial"/>
                <a:cs typeface="Arial"/>
              </a:rPr>
              <a:t>cisimler, </a:t>
            </a:r>
            <a:r>
              <a:rPr sz="1600" spc="-80" dirty="0">
                <a:latin typeface="Arial"/>
                <a:cs typeface="Arial"/>
              </a:rPr>
              <a:t>yasal </a:t>
            </a:r>
            <a:r>
              <a:rPr sz="1600" spc="-75" dirty="0">
                <a:latin typeface="Arial"/>
                <a:cs typeface="Arial"/>
              </a:rPr>
              <a:t>işlemi </a:t>
            </a:r>
            <a:r>
              <a:rPr sz="1600" spc="-85" dirty="0">
                <a:latin typeface="Arial"/>
                <a:cs typeface="Arial"/>
              </a:rPr>
              <a:t>yapılmak üzere </a:t>
            </a:r>
            <a:r>
              <a:rPr sz="1600" spc="-60" dirty="0">
                <a:latin typeface="Arial"/>
                <a:cs typeface="Arial"/>
              </a:rPr>
              <a:t>bir </a:t>
            </a:r>
            <a:r>
              <a:rPr sz="1600" spc="-75" dirty="0">
                <a:latin typeface="Arial"/>
                <a:cs typeface="Arial"/>
              </a:rPr>
              <a:t>tutanakla </a:t>
            </a:r>
            <a:r>
              <a:rPr sz="1600" spc="-85" dirty="0">
                <a:latin typeface="Arial"/>
                <a:cs typeface="Arial"/>
              </a:rPr>
              <a:t>genel  </a:t>
            </a:r>
            <a:r>
              <a:rPr sz="1600" spc="-80" dirty="0">
                <a:latin typeface="Arial"/>
                <a:cs typeface="Arial"/>
              </a:rPr>
              <a:t>kolluğa </a:t>
            </a:r>
            <a:r>
              <a:rPr sz="1600" spc="-75" dirty="0">
                <a:latin typeface="Arial"/>
                <a:cs typeface="Arial"/>
              </a:rPr>
              <a:t>teslim </a:t>
            </a:r>
            <a:r>
              <a:rPr sz="1600" spc="-35" dirty="0">
                <a:latin typeface="Arial"/>
                <a:cs typeface="Arial"/>
              </a:rPr>
              <a:t> </a:t>
            </a:r>
            <a:r>
              <a:rPr sz="1600" spc="-60" dirty="0">
                <a:latin typeface="Arial"/>
                <a:cs typeface="Arial"/>
              </a:rPr>
              <a:t>edilir.</a:t>
            </a:r>
            <a:endParaRPr sz="1600">
              <a:latin typeface="Arial"/>
              <a:cs typeface="Arial"/>
            </a:endParaRPr>
          </a:p>
          <a:p>
            <a:pPr marL="462280" algn="just">
              <a:spcBef>
                <a:spcPts val="120"/>
              </a:spcBef>
            </a:pPr>
            <a:r>
              <a:rPr sz="1600" i="1" spc="-100" dirty="0">
                <a:latin typeface="Arial"/>
                <a:cs typeface="Arial"/>
              </a:rPr>
              <a:t>Arama </a:t>
            </a:r>
            <a:r>
              <a:rPr sz="1600" i="1" spc="-70" dirty="0">
                <a:latin typeface="Arial"/>
                <a:cs typeface="Arial"/>
              </a:rPr>
              <a:t>kişinin </a:t>
            </a:r>
            <a:r>
              <a:rPr sz="1600" i="1" spc="-80" dirty="0">
                <a:latin typeface="Arial"/>
                <a:cs typeface="Arial"/>
              </a:rPr>
              <a:t>aynı </a:t>
            </a:r>
            <a:r>
              <a:rPr sz="1600" i="1" spc="-70" dirty="0">
                <a:latin typeface="Arial"/>
                <a:cs typeface="Arial"/>
              </a:rPr>
              <a:t>cinsiyetindeki </a:t>
            </a:r>
            <a:r>
              <a:rPr sz="1600" i="1" spc="-75" dirty="0">
                <a:latin typeface="Arial"/>
                <a:cs typeface="Arial"/>
              </a:rPr>
              <a:t>görevli </a:t>
            </a:r>
            <a:r>
              <a:rPr sz="1600" i="1" spc="-80" dirty="0">
                <a:latin typeface="Arial"/>
                <a:cs typeface="Arial"/>
              </a:rPr>
              <a:t>tarafından</a:t>
            </a:r>
            <a:r>
              <a:rPr sz="1600" i="1" spc="-30" dirty="0">
                <a:latin typeface="Arial"/>
                <a:cs typeface="Arial"/>
              </a:rPr>
              <a:t> </a:t>
            </a:r>
            <a:r>
              <a:rPr sz="1600" i="1" spc="-65">
                <a:latin typeface="Arial"/>
                <a:cs typeface="Arial"/>
              </a:rPr>
              <a:t>yapılır.</a:t>
            </a:r>
            <a:endParaRPr lang="tr-TR" sz="1600" i="1" spc="-65" dirty="0">
              <a:latin typeface="Arial"/>
              <a:cs typeface="Arial"/>
            </a:endParaRPr>
          </a:p>
          <a:p>
            <a:pPr marL="12700">
              <a:spcBef>
                <a:spcPts val="120"/>
              </a:spcBef>
            </a:pPr>
            <a:r>
              <a:rPr sz="1600" b="1" spc="-105">
                <a:solidFill>
                  <a:srgbClr val="FF0000"/>
                </a:solidFill>
                <a:latin typeface="Arial"/>
                <a:cs typeface="Arial"/>
              </a:rPr>
              <a:t>Madde </a:t>
            </a:r>
            <a:r>
              <a:rPr sz="1600" b="1" spc="-80" dirty="0">
                <a:solidFill>
                  <a:srgbClr val="FF0000"/>
                </a:solidFill>
                <a:latin typeface="Arial"/>
                <a:cs typeface="Arial"/>
              </a:rPr>
              <a:t>15- </a:t>
            </a:r>
            <a:r>
              <a:rPr sz="1600" b="1" spc="-90" dirty="0">
                <a:solidFill>
                  <a:srgbClr val="FF0000"/>
                </a:solidFill>
                <a:latin typeface="Arial"/>
                <a:cs typeface="Arial"/>
              </a:rPr>
              <a:t>TABİİ </a:t>
            </a:r>
            <a:r>
              <a:rPr sz="1600" b="1" spc="-110" dirty="0">
                <a:solidFill>
                  <a:srgbClr val="FF0000"/>
                </a:solidFill>
                <a:latin typeface="Arial"/>
                <a:cs typeface="Arial"/>
              </a:rPr>
              <a:t>AFET HALLERİNDE YARDIM</a:t>
            </a:r>
            <a:r>
              <a:rPr sz="1600" b="1" spc="-70" dirty="0">
                <a:solidFill>
                  <a:srgbClr val="FF0000"/>
                </a:solidFill>
                <a:latin typeface="Arial"/>
                <a:cs typeface="Arial"/>
              </a:rPr>
              <a:t> </a:t>
            </a:r>
            <a:r>
              <a:rPr sz="1600" b="1" spc="-120" dirty="0">
                <a:solidFill>
                  <a:srgbClr val="FF0000"/>
                </a:solidFill>
                <a:latin typeface="Arial"/>
                <a:cs typeface="Arial"/>
              </a:rPr>
              <a:t>YÜKÜMLÜLÜĞÜ</a:t>
            </a:r>
            <a:endParaRPr sz="1600">
              <a:solidFill>
                <a:srgbClr val="FF0000"/>
              </a:solidFill>
              <a:latin typeface="Arial"/>
              <a:cs typeface="Arial"/>
            </a:endParaRPr>
          </a:p>
          <a:p>
            <a:pPr marL="12700" marR="5080" indent="449580" algn="just">
              <a:spcBef>
                <a:spcPts val="5"/>
              </a:spcBef>
            </a:pPr>
            <a:r>
              <a:rPr sz="1600" spc="-90" dirty="0">
                <a:latin typeface="Arial"/>
                <a:cs typeface="Arial"/>
              </a:rPr>
              <a:t>Özel </a:t>
            </a:r>
            <a:r>
              <a:rPr sz="1600" spc="-80" dirty="0">
                <a:latin typeface="Arial"/>
                <a:cs typeface="Arial"/>
              </a:rPr>
              <a:t>güvenlik </a:t>
            </a:r>
            <a:r>
              <a:rPr sz="1600" spc="-65" dirty="0">
                <a:latin typeface="Arial"/>
                <a:cs typeface="Arial"/>
              </a:rPr>
              <a:t>görevlileri, </a:t>
            </a:r>
            <a:r>
              <a:rPr sz="1600" spc="-85" dirty="0">
                <a:latin typeface="Arial"/>
                <a:cs typeface="Arial"/>
              </a:rPr>
              <a:t>görev  </a:t>
            </a:r>
            <a:r>
              <a:rPr sz="1600" spc="-70" dirty="0">
                <a:latin typeface="Arial"/>
                <a:cs typeface="Arial"/>
              </a:rPr>
              <a:t>alanı içerisinde </a:t>
            </a:r>
            <a:r>
              <a:rPr sz="1600" spc="-100" dirty="0">
                <a:latin typeface="Arial"/>
                <a:cs typeface="Arial"/>
              </a:rPr>
              <a:t>meydana </a:t>
            </a:r>
            <a:r>
              <a:rPr sz="1600" spc="-75" dirty="0">
                <a:latin typeface="Arial"/>
                <a:cs typeface="Arial"/>
              </a:rPr>
              <a:t>gelebilecek </a:t>
            </a:r>
            <a:r>
              <a:rPr sz="1600" b="1" i="1" spc="-85" dirty="0">
                <a:latin typeface="Arial"/>
                <a:cs typeface="Arial"/>
              </a:rPr>
              <a:t>yangın,  </a:t>
            </a:r>
            <a:r>
              <a:rPr sz="1600" b="1" i="1" spc="-100" dirty="0">
                <a:latin typeface="Arial"/>
                <a:cs typeface="Arial"/>
              </a:rPr>
              <a:t>deprem </a:t>
            </a:r>
            <a:r>
              <a:rPr sz="1600" i="1" spc="-90" dirty="0">
                <a:latin typeface="Arial"/>
                <a:cs typeface="Arial"/>
              </a:rPr>
              <a:t>ve </a:t>
            </a:r>
            <a:r>
              <a:rPr sz="1600" b="1" i="1" spc="-80" dirty="0">
                <a:latin typeface="Arial"/>
                <a:cs typeface="Arial"/>
              </a:rPr>
              <a:t>sel </a:t>
            </a:r>
            <a:r>
              <a:rPr sz="1600" i="1" spc="-65" dirty="0">
                <a:latin typeface="Arial"/>
                <a:cs typeface="Arial"/>
              </a:rPr>
              <a:t>gibi </a:t>
            </a:r>
            <a:r>
              <a:rPr sz="1600" b="1" i="1" spc="-75" dirty="0">
                <a:latin typeface="Arial"/>
                <a:cs typeface="Arial"/>
              </a:rPr>
              <a:t>tabii </a:t>
            </a:r>
            <a:r>
              <a:rPr sz="1600" b="1" i="1" spc="-80" dirty="0">
                <a:latin typeface="Arial"/>
                <a:cs typeface="Arial"/>
              </a:rPr>
              <a:t>afetlerde </a:t>
            </a:r>
            <a:r>
              <a:rPr sz="1600" spc="-100" dirty="0">
                <a:latin typeface="Arial"/>
                <a:cs typeface="Arial"/>
              </a:rPr>
              <a:t>arama </a:t>
            </a:r>
            <a:r>
              <a:rPr sz="1600" spc="-90" dirty="0">
                <a:latin typeface="Arial"/>
                <a:cs typeface="Arial"/>
              </a:rPr>
              <a:t>ve </a:t>
            </a:r>
            <a:r>
              <a:rPr sz="1600" spc="-85" dirty="0">
                <a:latin typeface="Arial"/>
                <a:cs typeface="Arial"/>
              </a:rPr>
              <a:t>kurtarma  </a:t>
            </a:r>
            <a:r>
              <a:rPr sz="1600" i="1" spc="-70" dirty="0">
                <a:latin typeface="Arial"/>
                <a:cs typeface="Arial"/>
              </a:rPr>
              <a:t>görevlilerine </a:t>
            </a:r>
            <a:r>
              <a:rPr sz="1600" i="1" spc="-80" dirty="0">
                <a:latin typeface="Arial"/>
                <a:cs typeface="Arial"/>
              </a:rPr>
              <a:t>yardımcı </a:t>
            </a:r>
            <a:r>
              <a:rPr sz="1600" spc="-85" dirty="0">
                <a:latin typeface="Arial"/>
                <a:cs typeface="Arial"/>
              </a:rPr>
              <a:t>olmakla  </a:t>
            </a:r>
            <a:r>
              <a:rPr sz="1600" spc="-85">
                <a:latin typeface="Arial"/>
                <a:cs typeface="Arial"/>
              </a:rPr>
              <a:t>yükümlüdür.</a:t>
            </a:r>
            <a:endParaRPr sz="1600">
              <a:latin typeface="Arial"/>
              <a:cs typeface="Arial"/>
            </a:endParaRPr>
          </a:p>
        </p:txBody>
      </p:sp>
    </p:spTree>
  </p:cSld>
  <p:clrMapOvr>
    <a:masterClrMapping/>
  </p:clrMapOvr>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764618"/>
          </a:xfrm>
          <a:prstGeom prst="rect">
            <a:avLst/>
          </a:prstGeom>
          <a:noFill/>
          <a:ln w="9525">
            <a:noFill/>
            <a:miter lim="800000"/>
            <a:headEnd/>
            <a:tailEnd/>
          </a:ln>
        </p:spPr>
        <p:txBody>
          <a:bodyPr lIns="70610" tIns="35305" rIns="70610" bIns="35305">
            <a:spAutoFit/>
          </a:bodyPr>
          <a:lstStyle/>
          <a:p>
            <a:r>
              <a:rPr lang="tr-TR" sz="2400" b="1" dirty="0"/>
              <a:t>223-) 4857 sayılı İş Kanuna göre “Yeni İş Arama İzni” ile ilgili hangisi yanlıştır?</a:t>
            </a:r>
          </a:p>
          <a:p>
            <a:endParaRPr lang="tr-TR" sz="2400" dirty="0"/>
          </a:p>
          <a:p>
            <a:r>
              <a:rPr lang="tr-TR" sz="2400" dirty="0">
                <a:solidFill>
                  <a:srgbClr val="FF0000"/>
                </a:solidFill>
              </a:rPr>
              <a:t>A) İş arama süresi en az 1 saat olmalıdır</a:t>
            </a:r>
          </a:p>
          <a:p>
            <a:r>
              <a:rPr lang="tr-TR" sz="2400" dirty="0"/>
              <a:t>B) İş arama izni iş saatleri içinde verilmelidir</a:t>
            </a:r>
          </a:p>
          <a:p>
            <a:r>
              <a:rPr lang="tr-TR" sz="2400" dirty="0"/>
              <a:t>C) İş arama izni alan kişinin ücreti kesilemez</a:t>
            </a:r>
          </a:p>
          <a:p>
            <a:r>
              <a:rPr lang="tr-TR" sz="2400" dirty="0"/>
              <a:t>D) İş arama izni toplu olarak birleştirilerek de kullanılabilir</a:t>
            </a:r>
          </a:p>
          <a:p>
            <a:r>
              <a:rPr lang="tr-TR" sz="2400" dirty="0"/>
              <a:t>E) İş arama izni işverence verilmez ise, işçiye o süreye ilişkin ücret ödenir</a:t>
            </a:r>
          </a:p>
        </p:txBody>
      </p:sp>
    </p:spTree>
    <p:extLst>
      <p:ext uri="{BB962C8B-B14F-4D97-AF65-F5344CB8AC3E}">
        <p14:creationId xmlns:p14="http://schemas.microsoft.com/office/powerpoint/2010/main" val="3660929578"/>
      </p:ext>
    </p:extLst>
  </p:cSld>
  <p:clrMapOvr>
    <a:masterClrMapping/>
  </p:clrMapOvr>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4133950"/>
          </a:xfrm>
          <a:prstGeom prst="rect">
            <a:avLst/>
          </a:prstGeom>
          <a:noFill/>
          <a:ln w="9525">
            <a:noFill/>
            <a:miter lim="800000"/>
            <a:headEnd/>
            <a:tailEnd/>
          </a:ln>
        </p:spPr>
        <p:txBody>
          <a:bodyPr lIns="70610" tIns="35305" rIns="70610" bIns="35305">
            <a:spAutoFit/>
          </a:bodyPr>
          <a:lstStyle/>
          <a:p>
            <a:r>
              <a:rPr lang="tr-TR" sz="2400" b="1" dirty="0"/>
              <a:t>222-) Özel güvenlik personelinin kimlik kartı ile ilgili hangisi yanlıştır?</a:t>
            </a:r>
            <a:endParaRPr lang="tr-TR" sz="2400" dirty="0"/>
          </a:p>
          <a:p>
            <a:r>
              <a:rPr lang="tr-TR" sz="2400" dirty="0"/>
              <a:t>A) Kimlik kartının üzerinde personelin yönetici olup olmadığı yazar</a:t>
            </a:r>
          </a:p>
          <a:p>
            <a:r>
              <a:rPr lang="tr-TR" sz="2400" dirty="0"/>
              <a:t>B) Kimlik kartında personelin silahlı olup olmadığı da ayrıca belirtilir</a:t>
            </a:r>
          </a:p>
          <a:p>
            <a:r>
              <a:rPr lang="tr-TR" sz="2400" dirty="0"/>
              <a:t>C) Kimlik kartını taşımayan kişi 5188 sayılı Kanun’un 7. maddesindeki yetkileri kullanamaz</a:t>
            </a:r>
          </a:p>
          <a:p>
            <a:r>
              <a:rPr lang="tr-TR" sz="2400" dirty="0"/>
              <a:t>D) Kimlik kartı 5 yılda bir yenilenir</a:t>
            </a:r>
          </a:p>
          <a:p>
            <a:r>
              <a:rPr lang="tr-TR" sz="2400" dirty="0"/>
              <a:t>E) Kimlik kartını kaybeden personel bir suçla karşılaştığı zaman müdahale edemez</a:t>
            </a:r>
          </a:p>
        </p:txBody>
      </p:sp>
    </p:spTree>
    <p:extLst>
      <p:ext uri="{BB962C8B-B14F-4D97-AF65-F5344CB8AC3E}">
        <p14:creationId xmlns:p14="http://schemas.microsoft.com/office/powerpoint/2010/main" val="505657909"/>
      </p:ext>
    </p:extLst>
  </p:cSld>
  <p:clrMapOvr>
    <a:masterClrMapping/>
  </p:clrMapOvr>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4133950"/>
          </a:xfrm>
          <a:prstGeom prst="rect">
            <a:avLst/>
          </a:prstGeom>
          <a:noFill/>
          <a:ln w="9525">
            <a:noFill/>
            <a:miter lim="800000"/>
            <a:headEnd/>
            <a:tailEnd/>
          </a:ln>
        </p:spPr>
        <p:txBody>
          <a:bodyPr lIns="70610" tIns="35305" rIns="70610" bIns="35305">
            <a:spAutoFit/>
          </a:bodyPr>
          <a:lstStyle/>
          <a:p>
            <a:r>
              <a:rPr lang="tr-TR" sz="2400" b="1" dirty="0"/>
              <a:t>222-) Özel güvenlik personelinin kimlik kartı ile ilgili hangisi yanlıştır?</a:t>
            </a:r>
            <a:endParaRPr lang="tr-TR" sz="2400" dirty="0"/>
          </a:p>
          <a:p>
            <a:r>
              <a:rPr lang="tr-TR" sz="2400" dirty="0"/>
              <a:t>A) Kimlik kartının üzerinde personelin yönetici olup olmadığı yazar</a:t>
            </a:r>
          </a:p>
          <a:p>
            <a:r>
              <a:rPr lang="tr-TR" sz="2400" dirty="0"/>
              <a:t>B) Kimlik kartında personelin silahlı olup olmadığı da ayrıca belirtilir</a:t>
            </a:r>
          </a:p>
          <a:p>
            <a:r>
              <a:rPr lang="tr-TR" sz="2400" dirty="0"/>
              <a:t>C) Kimlik kartını taşımayan kişi 5188 sayılı Kanun’un 7. maddesindeki yetkileri kullanamaz</a:t>
            </a:r>
          </a:p>
          <a:p>
            <a:r>
              <a:rPr lang="tr-TR" sz="2400" dirty="0"/>
              <a:t>D) Kimlik kartı 5 yılda bir yenilenir</a:t>
            </a:r>
          </a:p>
          <a:p>
            <a:r>
              <a:rPr lang="tr-TR" sz="2400" dirty="0">
                <a:solidFill>
                  <a:srgbClr val="FF0000"/>
                </a:solidFill>
              </a:rPr>
              <a:t>E) Kimlik kartını kaybeden personel bir suçla karşılaştığı zaman müdahale edemez</a:t>
            </a:r>
          </a:p>
        </p:txBody>
      </p:sp>
    </p:spTree>
    <p:extLst>
      <p:ext uri="{BB962C8B-B14F-4D97-AF65-F5344CB8AC3E}">
        <p14:creationId xmlns:p14="http://schemas.microsoft.com/office/powerpoint/2010/main" val="806037578"/>
      </p:ext>
    </p:extLst>
  </p:cSld>
  <p:clrMapOvr>
    <a:masterClrMapping/>
  </p:clrMapOvr>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025955"/>
          </a:xfrm>
          <a:prstGeom prst="rect">
            <a:avLst/>
          </a:prstGeom>
          <a:noFill/>
          <a:ln w="9525">
            <a:noFill/>
            <a:miter lim="800000"/>
            <a:headEnd/>
            <a:tailEnd/>
          </a:ln>
        </p:spPr>
        <p:txBody>
          <a:bodyPr lIns="70610" tIns="35305" rIns="70610" bIns="35305">
            <a:spAutoFit/>
          </a:bodyPr>
          <a:lstStyle/>
          <a:p>
            <a:r>
              <a:rPr lang="tr-TR" sz="2400" b="1" dirty="0"/>
              <a:t>221-) Komisyon kendisine sunulan bir özel güvenlik talebini hangi açıdan incelemez?</a:t>
            </a:r>
          </a:p>
          <a:p>
            <a:endParaRPr lang="tr-TR" sz="2400" dirty="0"/>
          </a:p>
          <a:p>
            <a:r>
              <a:rPr lang="tr-TR" sz="2400" dirty="0"/>
              <a:t>A) Görevlendirilecek personel sayısı</a:t>
            </a:r>
          </a:p>
          <a:p>
            <a:r>
              <a:rPr lang="tr-TR" sz="2400" dirty="0"/>
              <a:t>B) Personelin niteliği</a:t>
            </a:r>
          </a:p>
          <a:p>
            <a:r>
              <a:rPr lang="tr-TR" sz="2400" dirty="0"/>
              <a:t>C) Kullanılacak silah ve diğer teçhizatın sayısı ve niteliği</a:t>
            </a:r>
          </a:p>
          <a:p>
            <a:r>
              <a:rPr lang="tr-TR" sz="2400" dirty="0"/>
              <a:t>D) Hizmet yapılacak olan alan</a:t>
            </a:r>
          </a:p>
          <a:p>
            <a:r>
              <a:rPr lang="tr-TR" sz="2400" dirty="0"/>
              <a:t>E) Hizmetin konusu</a:t>
            </a:r>
          </a:p>
        </p:txBody>
      </p:sp>
    </p:spTree>
    <p:extLst>
      <p:ext uri="{BB962C8B-B14F-4D97-AF65-F5344CB8AC3E}">
        <p14:creationId xmlns:p14="http://schemas.microsoft.com/office/powerpoint/2010/main" val="505657909"/>
      </p:ext>
    </p:extLst>
  </p:cSld>
  <p:clrMapOvr>
    <a:masterClrMapping/>
  </p:clrMapOvr>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025955"/>
          </a:xfrm>
          <a:prstGeom prst="rect">
            <a:avLst/>
          </a:prstGeom>
          <a:noFill/>
          <a:ln w="9525">
            <a:noFill/>
            <a:miter lim="800000"/>
            <a:headEnd/>
            <a:tailEnd/>
          </a:ln>
        </p:spPr>
        <p:txBody>
          <a:bodyPr lIns="70610" tIns="35305" rIns="70610" bIns="35305">
            <a:spAutoFit/>
          </a:bodyPr>
          <a:lstStyle/>
          <a:p>
            <a:r>
              <a:rPr lang="tr-TR" sz="2400" b="1" dirty="0"/>
              <a:t>221-) Komisyon kendisine sunulan bir özel güvenlik talebini hangi açıdan incelemez?</a:t>
            </a:r>
          </a:p>
          <a:p>
            <a:endParaRPr lang="tr-TR" sz="2400" dirty="0"/>
          </a:p>
          <a:p>
            <a:r>
              <a:rPr lang="tr-TR" sz="2400" dirty="0"/>
              <a:t>A) Görevlendirilecek personel sayısı</a:t>
            </a:r>
          </a:p>
          <a:p>
            <a:r>
              <a:rPr lang="tr-TR" sz="2400" dirty="0">
                <a:solidFill>
                  <a:srgbClr val="FF0000"/>
                </a:solidFill>
              </a:rPr>
              <a:t>B) Personelin niteliği</a:t>
            </a:r>
          </a:p>
          <a:p>
            <a:r>
              <a:rPr lang="tr-TR" sz="2400" dirty="0"/>
              <a:t>C) Kullanılacak silah ve diğer teçhizatın sayısı ve niteliği</a:t>
            </a:r>
          </a:p>
          <a:p>
            <a:r>
              <a:rPr lang="tr-TR" sz="2400" dirty="0"/>
              <a:t>D) Hizmet yapılacak olan alan</a:t>
            </a:r>
          </a:p>
          <a:p>
            <a:r>
              <a:rPr lang="tr-TR" sz="2400" dirty="0"/>
              <a:t>E) Hizmetin konusu</a:t>
            </a:r>
          </a:p>
        </p:txBody>
      </p:sp>
    </p:spTree>
    <p:extLst>
      <p:ext uri="{BB962C8B-B14F-4D97-AF65-F5344CB8AC3E}">
        <p14:creationId xmlns:p14="http://schemas.microsoft.com/office/powerpoint/2010/main" val="2579113342"/>
      </p:ext>
    </p:extLst>
  </p:cSld>
  <p:clrMapOvr>
    <a:masterClrMapping/>
  </p:clrMapOvr>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025955"/>
          </a:xfrm>
          <a:prstGeom prst="rect">
            <a:avLst/>
          </a:prstGeom>
          <a:noFill/>
          <a:ln w="9525">
            <a:noFill/>
            <a:miter lim="800000"/>
            <a:headEnd/>
            <a:tailEnd/>
          </a:ln>
        </p:spPr>
        <p:txBody>
          <a:bodyPr lIns="70610" tIns="35305" rIns="70610" bIns="35305">
            <a:spAutoFit/>
          </a:bodyPr>
          <a:lstStyle/>
          <a:p>
            <a:r>
              <a:rPr lang="tr-TR" sz="2400" b="1" dirty="0"/>
              <a:t>220-) Aşağıdakilerden hangisi idari bir ceza gerektirir?</a:t>
            </a:r>
          </a:p>
          <a:p>
            <a:endParaRPr lang="tr-TR" sz="2400" dirty="0"/>
          </a:p>
          <a:p>
            <a:r>
              <a:rPr lang="tr-TR" sz="2400" dirty="0"/>
              <a:t>A) Faaliyet izni almadan özel güvenlik şirketi kurma</a:t>
            </a:r>
          </a:p>
          <a:p>
            <a:r>
              <a:rPr lang="tr-TR" sz="2400" dirty="0"/>
              <a:t>B) Özel güvenlik izni almadan özel güvenlik görevlisi istihdam etme</a:t>
            </a:r>
          </a:p>
          <a:p>
            <a:r>
              <a:rPr lang="tr-TR" sz="2400" dirty="0"/>
              <a:t>C) Personeli görevi dışında bir işte çalıştırma</a:t>
            </a:r>
          </a:p>
          <a:p>
            <a:r>
              <a:rPr lang="tr-TR" sz="2400" dirty="0"/>
              <a:t>D) Personelin zorunlu mali sigortasını yaptırmama</a:t>
            </a:r>
          </a:p>
          <a:p>
            <a:r>
              <a:rPr lang="tr-TR" sz="2400" dirty="0"/>
              <a:t>E) İzin almadan özel güvenlik eğitim kurumu açma</a:t>
            </a:r>
          </a:p>
        </p:txBody>
      </p:sp>
    </p:spTree>
    <p:extLst>
      <p:ext uri="{BB962C8B-B14F-4D97-AF65-F5344CB8AC3E}">
        <p14:creationId xmlns:p14="http://schemas.microsoft.com/office/powerpoint/2010/main" val="505657909"/>
      </p:ext>
    </p:extLst>
  </p:cSld>
  <p:clrMapOvr>
    <a:masterClrMapping/>
  </p:clrMapOvr>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025955"/>
          </a:xfrm>
          <a:prstGeom prst="rect">
            <a:avLst/>
          </a:prstGeom>
          <a:noFill/>
          <a:ln w="9525">
            <a:noFill/>
            <a:miter lim="800000"/>
            <a:headEnd/>
            <a:tailEnd/>
          </a:ln>
        </p:spPr>
        <p:txBody>
          <a:bodyPr lIns="70610" tIns="35305" rIns="70610" bIns="35305">
            <a:spAutoFit/>
          </a:bodyPr>
          <a:lstStyle/>
          <a:p>
            <a:r>
              <a:rPr lang="tr-TR" sz="2400" b="1" dirty="0"/>
              <a:t>220-) Aşağıdakilerden hangisi idari bir ceza gerektirir?</a:t>
            </a:r>
          </a:p>
          <a:p>
            <a:endParaRPr lang="tr-TR" sz="2400" dirty="0"/>
          </a:p>
          <a:p>
            <a:r>
              <a:rPr lang="tr-TR" sz="2400" dirty="0"/>
              <a:t>A) Faaliyet izni almadan özel güvenlik şirketi kurma</a:t>
            </a:r>
          </a:p>
          <a:p>
            <a:r>
              <a:rPr lang="tr-TR" sz="2400" dirty="0"/>
              <a:t>B) Özel güvenlik izni almadan özel güvenlik görevlisi istihdam etme</a:t>
            </a:r>
          </a:p>
          <a:p>
            <a:r>
              <a:rPr lang="tr-TR" sz="2400" dirty="0">
                <a:solidFill>
                  <a:srgbClr val="FF0000"/>
                </a:solidFill>
              </a:rPr>
              <a:t>C) Personeli görevi dışında bir işte çalıştırma</a:t>
            </a:r>
          </a:p>
          <a:p>
            <a:r>
              <a:rPr lang="tr-TR" sz="2400" dirty="0"/>
              <a:t>D) Personelin zorunlu mali sigortasını yaptırmama</a:t>
            </a:r>
          </a:p>
          <a:p>
            <a:r>
              <a:rPr lang="tr-TR" sz="2400" dirty="0"/>
              <a:t>E) İzin almadan özel güvenlik eğitim kurumu açma</a:t>
            </a:r>
          </a:p>
        </p:txBody>
      </p:sp>
    </p:spTree>
    <p:extLst>
      <p:ext uri="{BB962C8B-B14F-4D97-AF65-F5344CB8AC3E}">
        <p14:creationId xmlns:p14="http://schemas.microsoft.com/office/powerpoint/2010/main" val="3336236332"/>
      </p:ext>
    </p:extLst>
  </p:cSld>
  <p:clrMapOvr>
    <a:masterClrMapping/>
  </p:clrMapOvr>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395286"/>
          </a:xfrm>
          <a:prstGeom prst="rect">
            <a:avLst/>
          </a:prstGeom>
          <a:noFill/>
          <a:ln w="9525">
            <a:noFill/>
            <a:miter lim="800000"/>
            <a:headEnd/>
            <a:tailEnd/>
          </a:ln>
        </p:spPr>
        <p:txBody>
          <a:bodyPr lIns="70610" tIns="35305" rIns="70610" bIns="35305">
            <a:spAutoFit/>
          </a:bodyPr>
          <a:lstStyle/>
          <a:p>
            <a:r>
              <a:rPr lang="tr-TR" sz="2400" b="1" dirty="0"/>
              <a:t>219-) Acil bir toplantı amacıyla görevlendirilen bir özel güvenlik şirketi yapacağı koruma ve güvenlik hizmetini ne kadar süre içerisinde hangi </a:t>
            </a:r>
            <a:r>
              <a:rPr lang="tr-TR" sz="2400" b="1" dirty="0" err="1"/>
              <a:t>merciye</a:t>
            </a:r>
            <a:r>
              <a:rPr lang="tr-TR" sz="2400" b="1" dirty="0"/>
              <a:t> bildirir?</a:t>
            </a:r>
          </a:p>
          <a:p>
            <a:endParaRPr lang="tr-TR" sz="2400" dirty="0"/>
          </a:p>
          <a:p>
            <a:r>
              <a:rPr lang="tr-TR" sz="2400" dirty="0"/>
              <a:t>A) 48 saat içerisinde valiliğe</a:t>
            </a:r>
          </a:p>
          <a:p>
            <a:r>
              <a:rPr lang="tr-TR" sz="2400" dirty="0"/>
              <a:t>B) 24 saat içerisinde valiliğe</a:t>
            </a:r>
          </a:p>
          <a:p>
            <a:r>
              <a:rPr lang="tr-TR" sz="2400" dirty="0"/>
              <a:t>C) Hizmete başladığı günün mesai bitimine kadar valiliğe</a:t>
            </a:r>
          </a:p>
          <a:p>
            <a:r>
              <a:rPr lang="tr-TR" sz="2400" dirty="0"/>
              <a:t>D) Süre kaydı aranmaksızın valiliğe</a:t>
            </a:r>
          </a:p>
          <a:p>
            <a:r>
              <a:rPr lang="tr-TR" sz="2400" dirty="0"/>
              <a:t>E) 24 saat içerisinde il emniyet müdürlüğüne</a:t>
            </a:r>
          </a:p>
        </p:txBody>
      </p:sp>
    </p:spTree>
    <p:extLst>
      <p:ext uri="{BB962C8B-B14F-4D97-AF65-F5344CB8AC3E}">
        <p14:creationId xmlns:p14="http://schemas.microsoft.com/office/powerpoint/2010/main" val="505657909"/>
      </p:ext>
    </p:extLst>
  </p:cSld>
  <p:clrMapOvr>
    <a:masterClrMapping/>
  </p:clrMapOvr>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395286"/>
          </a:xfrm>
          <a:prstGeom prst="rect">
            <a:avLst/>
          </a:prstGeom>
          <a:noFill/>
          <a:ln w="9525">
            <a:noFill/>
            <a:miter lim="800000"/>
            <a:headEnd/>
            <a:tailEnd/>
          </a:ln>
        </p:spPr>
        <p:txBody>
          <a:bodyPr lIns="70610" tIns="35305" rIns="70610" bIns="35305">
            <a:spAutoFit/>
          </a:bodyPr>
          <a:lstStyle/>
          <a:p>
            <a:r>
              <a:rPr lang="tr-TR" sz="2400" b="1" dirty="0"/>
              <a:t>219-) Acil bir toplantı amacıyla görevlendirilen bir özel güvenlik şirketi yapacağı koruma ve güvenlik hizmetini ne kadar süre içerisinde hangi </a:t>
            </a:r>
            <a:r>
              <a:rPr lang="tr-TR" sz="2400" b="1" dirty="0" err="1"/>
              <a:t>merciye</a:t>
            </a:r>
            <a:r>
              <a:rPr lang="tr-TR" sz="2400" b="1" dirty="0"/>
              <a:t> bildirir?</a:t>
            </a:r>
          </a:p>
          <a:p>
            <a:endParaRPr lang="tr-TR" sz="2400" dirty="0"/>
          </a:p>
          <a:p>
            <a:r>
              <a:rPr lang="tr-TR" sz="2400" dirty="0"/>
              <a:t>A) 48 saat içerisinde valiliğe</a:t>
            </a:r>
          </a:p>
          <a:p>
            <a:r>
              <a:rPr lang="tr-TR" sz="2400" dirty="0"/>
              <a:t>B) 24 saat içerisinde valiliğe</a:t>
            </a:r>
          </a:p>
          <a:p>
            <a:r>
              <a:rPr lang="tr-TR" sz="2400" dirty="0"/>
              <a:t>C) Hizmete başladığı günün mesai bitimine kadar valiliğe</a:t>
            </a:r>
          </a:p>
          <a:p>
            <a:r>
              <a:rPr lang="tr-TR" sz="2400" dirty="0">
                <a:solidFill>
                  <a:srgbClr val="FF0000"/>
                </a:solidFill>
              </a:rPr>
              <a:t>D) Süre kaydı aranmaksızın valiliğe</a:t>
            </a:r>
          </a:p>
          <a:p>
            <a:r>
              <a:rPr lang="tr-TR" sz="2400" dirty="0"/>
              <a:t>E) 24 saat içerisinde il emniyet müdürlüğüne</a:t>
            </a:r>
          </a:p>
        </p:txBody>
      </p:sp>
    </p:spTree>
    <p:extLst>
      <p:ext uri="{BB962C8B-B14F-4D97-AF65-F5344CB8AC3E}">
        <p14:creationId xmlns:p14="http://schemas.microsoft.com/office/powerpoint/2010/main" val="2303169288"/>
      </p:ext>
    </p:extLst>
  </p:cSld>
  <p:clrMapOvr>
    <a:masterClrMapping/>
  </p:clrMapOvr>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764618"/>
          </a:xfrm>
          <a:prstGeom prst="rect">
            <a:avLst/>
          </a:prstGeom>
          <a:noFill/>
          <a:ln w="9525">
            <a:noFill/>
            <a:miter lim="800000"/>
            <a:headEnd/>
            <a:tailEnd/>
          </a:ln>
        </p:spPr>
        <p:txBody>
          <a:bodyPr lIns="70610" tIns="35305" rIns="70610" bIns="35305">
            <a:spAutoFit/>
          </a:bodyPr>
          <a:lstStyle/>
          <a:p>
            <a:r>
              <a:rPr lang="tr-TR" sz="2400" b="1" dirty="0"/>
              <a:t>218-) 5188 sayılı Kanuna göre özel güvenlik görevlilerinin üçüncü şahıslara verebilecekleri zararların tazmini amacıyla, özel güvenlik şirketlerine getirilen yükümlülük nedir?</a:t>
            </a:r>
          </a:p>
          <a:p>
            <a:endParaRPr lang="tr-TR" sz="2400" dirty="0"/>
          </a:p>
          <a:p>
            <a:r>
              <a:rPr lang="tr-TR" sz="2400" dirty="0"/>
              <a:t>A) Ek önlemler alma yükümlülüğü</a:t>
            </a:r>
            <a:r>
              <a:rPr lang="tr-TR" sz="2400" b="1" dirty="0"/>
              <a:t> </a:t>
            </a:r>
            <a:endParaRPr lang="tr-TR" sz="2400" dirty="0"/>
          </a:p>
          <a:p>
            <a:r>
              <a:rPr lang="tr-TR" sz="2400" dirty="0"/>
              <a:t>B) Zamanında bildirimde bulunma yükümlülüğü</a:t>
            </a:r>
          </a:p>
          <a:p>
            <a:r>
              <a:rPr lang="tr-TR" sz="2400" dirty="0"/>
              <a:t>C) Temel eğitim alma yükümlülüğü</a:t>
            </a:r>
          </a:p>
          <a:p>
            <a:r>
              <a:rPr lang="tr-TR" sz="2400" dirty="0"/>
              <a:t>D) Mali sorumluluk sigortası yaptırma yükümlülüğü</a:t>
            </a:r>
          </a:p>
          <a:p>
            <a:r>
              <a:rPr lang="tr-TR" sz="2400" dirty="0"/>
              <a:t>E) Trafik sigortası yaptırma yükümlülüğü</a:t>
            </a:r>
            <a:endParaRPr lang="tr-TR" sz="2400" dirty="0">
              <a:effectLst/>
            </a:endParaRPr>
          </a:p>
        </p:txBody>
      </p:sp>
    </p:spTree>
    <p:extLst>
      <p:ext uri="{BB962C8B-B14F-4D97-AF65-F5344CB8AC3E}">
        <p14:creationId xmlns:p14="http://schemas.microsoft.com/office/powerpoint/2010/main" val="505657909"/>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object 2"/>
          <p:cNvSpPr txBox="1"/>
          <p:nvPr/>
        </p:nvSpPr>
        <p:spPr>
          <a:xfrm>
            <a:off x="585766" y="306372"/>
            <a:ext cx="6357981" cy="3706143"/>
          </a:xfrm>
          <a:prstGeom prst="rect">
            <a:avLst/>
          </a:prstGeom>
        </p:spPr>
        <p:txBody>
          <a:bodyPr vert="horz" wrap="square" lIns="0" tIns="12700" rIns="0" bIns="0" rtlCol="0">
            <a:spAutoFit/>
          </a:bodyPr>
          <a:lstStyle/>
          <a:p>
            <a:pPr marL="12700">
              <a:spcBef>
                <a:spcPts val="120"/>
              </a:spcBef>
            </a:pPr>
            <a:r>
              <a:rPr sz="2400" b="1" spc="-105">
                <a:solidFill>
                  <a:srgbClr val="FF0000"/>
                </a:solidFill>
                <a:latin typeface="Arial"/>
                <a:cs typeface="Arial"/>
              </a:rPr>
              <a:t>Madde </a:t>
            </a:r>
            <a:r>
              <a:rPr sz="2400" b="1" spc="-80" dirty="0">
                <a:solidFill>
                  <a:srgbClr val="FF0000"/>
                </a:solidFill>
                <a:latin typeface="Arial"/>
                <a:cs typeface="Arial"/>
              </a:rPr>
              <a:t>16- </a:t>
            </a:r>
            <a:r>
              <a:rPr sz="2400" b="1" spc="-114" dirty="0">
                <a:solidFill>
                  <a:srgbClr val="FF0000"/>
                </a:solidFill>
                <a:latin typeface="Arial"/>
                <a:cs typeface="Arial"/>
              </a:rPr>
              <a:t>SUÇA </a:t>
            </a:r>
            <a:r>
              <a:rPr sz="2400" b="1" spc="-105" dirty="0">
                <a:solidFill>
                  <a:srgbClr val="FF0000"/>
                </a:solidFill>
                <a:latin typeface="Arial"/>
                <a:cs typeface="Arial"/>
              </a:rPr>
              <a:t>EL</a:t>
            </a:r>
            <a:r>
              <a:rPr sz="2400" b="1" spc="-185" dirty="0">
                <a:solidFill>
                  <a:srgbClr val="FF0000"/>
                </a:solidFill>
                <a:latin typeface="Arial"/>
                <a:cs typeface="Arial"/>
              </a:rPr>
              <a:t> </a:t>
            </a:r>
            <a:r>
              <a:rPr sz="2400" b="1" spc="-125" dirty="0">
                <a:solidFill>
                  <a:srgbClr val="FF0000"/>
                </a:solidFill>
                <a:latin typeface="Arial"/>
                <a:cs typeface="Arial"/>
              </a:rPr>
              <a:t>KOYMA</a:t>
            </a:r>
            <a:endParaRPr sz="2400">
              <a:solidFill>
                <a:srgbClr val="FF0000"/>
              </a:solidFill>
              <a:latin typeface="Arial"/>
              <a:cs typeface="Arial"/>
            </a:endParaRPr>
          </a:p>
          <a:p>
            <a:pPr marL="12700" marR="5715" indent="449580" algn="just"/>
            <a:r>
              <a:rPr sz="2400" spc="-90" dirty="0">
                <a:latin typeface="Arial"/>
                <a:cs typeface="Arial"/>
              </a:rPr>
              <a:t>Özel </a:t>
            </a:r>
            <a:r>
              <a:rPr sz="2400" spc="-80" dirty="0">
                <a:latin typeface="Arial"/>
                <a:cs typeface="Arial"/>
              </a:rPr>
              <a:t>güvenlik </a:t>
            </a:r>
            <a:r>
              <a:rPr sz="2400" spc="-70" dirty="0">
                <a:latin typeface="Arial"/>
                <a:cs typeface="Arial"/>
              </a:rPr>
              <a:t>birimleri </a:t>
            </a:r>
            <a:r>
              <a:rPr sz="2400" spc="-90" dirty="0">
                <a:latin typeface="Arial"/>
                <a:cs typeface="Arial"/>
              </a:rPr>
              <a:t>ve </a:t>
            </a:r>
            <a:r>
              <a:rPr sz="2400" spc="-65" dirty="0">
                <a:latin typeface="Arial"/>
                <a:cs typeface="Arial"/>
              </a:rPr>
              <a:t>görevlileri, </a:t>
            </a:r>
            <a:r>
              <a:rPr sz="2400" b="1" u="sng" spc="-90" dirty="0">
                <a:uFill>
                  <a:solidFill>
                    <a:srgbClr val="000000"/>
                  </a:solidFill>
                </a:uFill>
                <a:latin typeface="Arial"/>
                <a:cs typeface="Arial"/>
              </a:rPr>
              <a:t>görev </a:t>
            </a:r>
            <a:r>
              <a:rPr sz="2400" b="1" u="sng" spc="-85" dirty="0">
                <a:uFill>
                  <a:solidFill>
                    <a:srgbClr val="000000"/>
                  </a:solidFill>
                </a:uFill>
                <a:latin typeface="Arial"/>
                <a:cs typeface="Arial"/>
              </a:rPr>
              <a:t>alanında </a:t>
            </a:r>
            <a:r>
              <a:rPr sz="2400" b="1" u="sng" spc="-70" dirty="0">
                <a:uFill>
                  <a:solidFill>
                    <a:srgbClr val="000000"/>
                  </a:solidFill>
                </a:uFill>
                <a:latin typeface="Arial"/>
                <a:cs typeface="Arial"/>
              </a:rPr>
              <a:t>bir </a:t>
            </a:r>
            <a:r>
              <a:rPr sz="2400" b="1" u="sng" spc="-85" dirty="0">
                <a:uFill>
                  <a:solidFill>
                    <a:srgbClr val="000000"/>
                  </a:solidFill>
                </a:uFill>
                <a:latin typeface="Arial"/>
                <a:cs typeface="Arial"/>
              </a:rPr>
              <a:t>suçla </a:t>
            </a:r>
            <a:r>
              <a:rPr sz="2400" b="1" u="sng" spc="-80" dirty="0">
                <a:uFill>
                  <a:solidFill>
                    <a:srgbClr val="000000"/>
                  </a:solidFill>
                </a:uFill>
                <a:latin typeface="Arial"/>
                <a:cs typeface="Arial"/>
              </a:rPr>
              <a:t>karşılaştığında </a:t>
            </a:r>
            <a:r>
              <a:rPr sz="2400" b="1" spc="-80" dirty="0">
                <a:latin typeface="Arial"/>
                <a:cs typeface="Arial"/>
              </a:rPr>
              <a:t> </a:t>
            </a:r>
            <a:r>
              <a:rPr sz="2400" u="sng" spc="-90" dirty="0">
                <a:uFill>
                  <a:solidFill>
                    <a:srgbClr val="000000"/>
                  </a:solidFill>
                </a:uFill>
                <a:latin typeface="Arial"/>
                <a:cs typeface="Arial"/>
              </a:rPr>
              <a:t>suça </a:t>
            </a:r>
            <a:r>
              <a:rPr sz="2400" u="sng" spc="-70" dirty="0">
                <a:uFill>
                  <a:solidFill>
                    <a:srgbClr val="000000"/>
                  </a:solidFill>
                </a:uFill>
                <a:latin typeface="Arial"/>
                <a:cs typeface="Arial"/>
              </a:rPr>
              <a:t>el </a:t>
            </a:r>
            <a:r>
              <a:rPr sz="2400" u="sng" spc="-90" dirty="0">
                <a:uFill>
                  <a:solidFill>
                    <a:srgbClr val="000000"/>
                  </a:solidFill>
                </a:uFill>
                <a:latin typeface="Arial"/>
                <a:cs typeface="Arial"/>
              </a:rPr>
              <a:t>koymak, suçun devamını </a:t>
            </a:r>
            <a:r>
              <a:rPr sz="2400" u="sng" spc="-85" dirty="0">
                <a:uFill>
                  <a:solidFill>
                    <a:srgbClr val="000000"/>
                  </a:solidFill>
                </a:uFill>
                <a:latin typeface="Arial"/>
                <a:cs typeface="Arial"/>
              </a:rPr>
              <a:t>önlemek, </a:t>
            </a:r>
            <a:r>
              <a:rPr sz="2400" u="sng" spc="-80" dirty="0">
                <a:uFill>
                  <a:solidFill>
                    <a:srgbClr val="000000"/>
                  </a:solidFill>
                </a:uFill>
                <a:latin typeface="Arial"/>
                <a:cs typeface="Arial"/>
              </a:rPr>
              <a:t>sanığı </a:t>
            </a:r>
            <a:r>
              <a:rPr sz="2400" u="sng" spc="-70" dirty="0">
                <a:uFill>
                  <a:solidFill>
                    <a:srgbClr val="000000"/>
                  </a:solidFill>
                </a:uFill>
                <a:latin typeface="Arial"/>
                <a:cs typeface="Arial"/>
              </a:rPr>
              <a:t>tespit </a:t>
            </a:r>
            <a:r>
              <a:rPr sz="2400" u="sng" spc="-90" dirty="0">
                <a:uFill>
                  <a:solidFill>
                    <a:srgbClr val="000000"/>
                  </a:solidFill>
                </a:uFill>
                <a:latin typeface="Arial"/>
                <a:cs typeface="Arial"/>
              </a:rPr>
              <a:t>ve yakalama</a:t>
            </a:r>
            <a:r>
              <a:rPr sz="2400" spc="-90" dirty="0">
                <a:latin typeface="Arial"/>
                <a:cs typeface="Arial"/>
              </a:rPr>
              <a:t> </a:t>
            </a:r>
            <a:r>
              <a:rPr sz="2400" spc="-60" dirty="0">
                <a:latin typeface="Arial"/>
                <a:cs typeface="Arial"/>
              </a:rPr>
              <a:t>ile </a:t>
            </a:r>
            <a:r>
              <a:rPr sz="2400" u="sng" spc="-80" dirty="0">
                <a:uFill>
                  <a:solidFill>
                    <a:srgbClr val="000000"/>
                  </a:solidFill>
                </a:uFill>
                <a:latin typeface="Arial"/>
                <a:cs typeface="Arial"/>
              </a:rPr>
              <a:t>olay </a:t>
            </a:r>
            <a:r>
              <a:rPr sz="2400" u="sng" spc="-70" dirty="0">
                <a:uFill>
                  <a:solidFill>
                    <a:srgbClr val="000000"/>
                  </a:solidFill>
                </a:uFill>
                <a:latin typeface="Arial"/>
                <a:cs typeface="Arial"/>
              </a:rPr>
              <a:t>yerini </a:t>
            </a:r>
            <a:r>
              <a:rPr sz="2400" u="sng" spc="-90" dirty="0">
                <a:uFill>
                  <a:solidFill>
                    <a:srgbClr val="000000"/>
                  </a:solidFill>
                </a:uFill>
                <a:latin typeface="Arial"/>
                <a:cs typeface="Arial"/>
              </a:rPr>
              <a:t>ve suç </a:t>
            </a:r>
            <a:r>
              <a:rPr sz="2400" spc="-90" dirty="0">
                <a:latin typeface="Arial"/>
                <a:cs typeface="Arial"/>
              </a:rPr>
              <a:t> </a:t>
            </a:r>
            <a:r>
              <a:rPr sz="2400" u="sng" spc="-60" dirty="0">
                <a:uFill>
                  <a:solidFill>
                    <a:srgbClr val="000000"/>
                  </a:solidFill>
                </a:uFill>
                <a:latin typeface="Arial"/>
                <a:cs typeface="Arial"/>
              </a:rPr>
              <a:t>delillerini </a:t>
            </a:r>
            <a:r>
              <a:rPr sz="2400" u="sng" spc="-95" dirty="0">
                <a:uFill>
                  <a:solidFill>
                    <a:srgbClr val="000000"/>
                  </a:solidFill>
                </a:uFill>
                <a:latin typeface="Arial"/>
                <a:cs typeface="Arial"/>
              </a:rPr>
              <a:t>muhafaza</a:t>
            </a:r>
            <a:r>
              <a:rPr sz="2400" spc="-95" dirty="0">
                <a:latin typeface="Arial"/>
                <a:cs typeface="Arial"/>
              </a:rPr>
              <a:t> </a:t>
            </a:r>
            <a:r>
              <a:rPr sz="2400" spc="-90" dirty="0">
                <a:latin typeface="Arial"/>
                <a:cs typeface="Arial"/>
              </a:rPr>
              <a:t>ve </a:t>
            </a:r>
            <a:r>
              <a:rPr sz="2400" u="sng" spc="-60" dirty="0">
                <a:uFill>
                  <a:solidFill>
                    <a:srgbClr val="000000"/>
                  </a:solidFill>
                </a:uFill>
                <a:latin typeface="Arial"/>
                <a:cs typeface="Arial"/>
              </a:rPr>
              <a:t>yetkili </a:t>
            </a:r>
            <a:r>
              <a:rPr sz="2400" u="sng" spc="-85" dirty="0">
                <a:uFill>
                  <a:solidFill>
                    <a:srgbClr val="000000"/>
                  </a:solidFill>
                </a:uFill>
                <a:latin typeface="Arial"/>
                <a:cs typeface="Arial"/>
              </a:rPr>
              <a:t>genel </a:t>
            </a:r>
            <a:r>
              <a:rPr sz="2400" u="sng" spc="-75" dirty="0">
                <a:uFill>
                  <a:solidFill>
                    <a:srgbClr val="000000"/>
                  </a:solidFill>
                </a:uFill>
                <a:latin typeface="Arial"/>
                <a:cs typeface="Arial"/>
              </a:rPr>
              <a:t>kolluğa teslim </a:t>
            </a:r>
            <a:r>
              <a:rPr sz="2400" u="sng" spc="-85" dirty="0">
                <a:uFill>
                  <a:solidFill>
                    <a:srgbClr val="000000"/>
                  </a:solidFill>
                </a:uFill>
                <a:latin typeface="Arial"/>
                <a:cs typeface="Arial"/>
              </a:rPr>
              <a:t>etmekle </a:t>
            </a:r>
            <a:r>
              <a:rPr sz="2400" u="sng" spc="-75" dirty="0">
                <a:uFill>
                  <a:solidFill>
                    <a:srgbClr val="000000"/>
                  </a:solidFill>
                </a:uFill>
                <a:latin typeface="Arial"/>
                <a:cs typeface="Arial"/>
              </a:rPr>
              <a:t>görevli </a:t>
            </a:r>
            <a:r>
              <a:rPr sz="2400" u="sng" spc="-90" dirty="0">
                <a:uFill>
                  <a:solidFill>
                    <a:srgbClr val="000000"/>
                  </a:solidFill>
                </a:uFill>
                <a:latin typeface="Arial"/>
                <a:cs typeface="Arial"/>
              </a:rPr>
              <a:t>ve </a:t>
            </a:r>
            <a:r>
              <a:rPr sz="2400" u="sng" spc="-60" dirty="0">
                <a:uFill>
                  <a:solidFill>
                    <a:srgbClr val="000000"/>
                  </a:solidFill>
                </a:uFill>
                <a:latin typeface="Arial"/>
                <a:cs typeface="Arial"/>
              </a:rPr>
              <a:t>yetkilidir.</a:t>
            </a:r>
            <a:r>
              <a:rPr sz="2400" spc="-60" dirty="0">
                <a:latin typeface="Arial"/>
                <a:cs typeface="Arial"/>
              </a:rPr>
              <a:t> </a:t>
            </a:r>
            <a:r>
              <a:rPr sz="2400" spc="-80" dirty="0">
                <a:latin typeface="Arial"/>
                <a:cs typeface="Arial"/>
              </a:rPr>
              <a:t>Bunlar </a:t>
            </a:r>
            <a:r>
              <a:rPr sz="2400" spc="-85" dirty="0">
                <a:latin typeface="Arial"/>
                <a:cs typeface="Arial"/>
              </a:rPr>
              <a:t>genel  </a:t>
            </a:r>
            <a:r>
              <a:rPr sz="2400" spc="-80" dirty="0">
                <a:latin typeface="Arial"/>
                <a:cs typeface="Arial"/>
              </a:rPr>
              <a:t>kolluğun </a:t>
            </a:r>
            <a:r>
              <a:rPr sz="2400" spc="-85" dirty="0">
                <a:latin typeface="Arial"/>
                <a:cs typeface="Arial"/>
              </a:rPr>
              <a:t>olaya </a:t>
            </a:r>
            <a:r>
              <a:rPr sz="2400" spc="-70" dirty="0">
                <a:latin typeface="Arial"/>
                <a:cs typeface="Arial"/>
              </a:rPr>
              <a:t>el </a:t>
            </a:r>
            <a:r>
              <a:rPr sz="2400" spc="-90" dirty="0">
                <a:latin typeface="Arial"/>
                <a:cs typeface="Arial"/>
              </a:rPr>
              <a:t>koymasından </a:t>
            </a:r>
            <a:r>
              <a:rPr sz="2400" spc="-70" dirty="0">
                <a:latin typeface="Arial"/>
                <a:cs typeface="Arial"/>
              </a:rPr>
              <a:t>itibaren </a:t>
            </a:r>
            <a:r>
              <a:rPr sz="2400" u="sng" spc="-80" dirty="0">
                <a:uFill>
                  <a:solidFill>
                    <a:srgbClr val="000000"/>
                  </a:solidFill>
                </a:uFill>
                <a:latin typeface="Arial"/>
                <a:cs typeface="Arial"/>
              </a:rPr>
              <a:t>araştırma </a:t>
            </a:r>
            <a:r>
              <a:rPr sz="2400" u="sng" spc="-90" dirty="0">
                <a:uFill>
                  <a:solidFill>
                    <a:srgbClr val="000000"/>
                  </a:solidFill>
                </a:uFill>
                <a:latin typeface="Arial"/>
                <a:cs typeface="Arial"/>
              </a:rPr>
              <a:t>ve </a:t>
            </a:r>
            <a:r>
              <a:rPr sz="2400" u="sng" spc="-60" dirty="0">
                <a:uFill>
                  <a:solidFill>
                    <a:srgbClr val="000000"/>
                  </a:solidFill>
                </a:uFill>
                <a:latin typeface="Arial"/>
                <a:cs typeface="Arial"/>
              </a:rPr>
              <a:t>delil </a:t>
            </a:r>
            <a:r>
              <a:rPr sz="2400" u="sng" spc="-85" dirty="0">
                <a:uFill>
                  <a:solidFill>
                    <a:srgbClr val="000000"/>
                  </a:solidFill>
                </a:uFill>
                <a:latin typeface="Arial"/>
                <a:cs typeface="Arial"/>
              </a:rPr>
              <a:t>toplama</a:t>
            </a:r>
            <a:r>
              <a:rPr sz="2400" spc="-85" dirty="0">
                <a:latin typeface="Arial"/>
                <a:cs typeface="Arial"/>
              </a:rPr>
              <a:t> </a:t>
            </a:r>
            <a:r>
              <a:rPr sz="2400" spc="-70" dirty="0">
                <a:latin typeface="Arial"/>
                <a:cs typeface="Arial"/>
              </a:rPr>
              <a:t>faaliyetine </a:t>
            </a:r>
            <a:r>
              <a:rPr sz="2400" b="1" u="sng" spc="-90" dirty="0">
                <a:uFill>
                  <a:solidFill>
                    <a:srgbClr val="000000"/>
                  </a:solidFill>
                </a:uFill>
                <a:latin typeface="Arial"/>
                <a:cs typeface="Arial"/>
              </a:rPr>
              <a:t>genel kolluğun </a:t>
            </a:r>
            <a:r>
              <a:rPr sz="2400" b="1" spc="-90" dirty="0">
                <a:latin typeface="Arial"/>
                <a:cs typeface="Arial"/>
              </a:rPr>
              <a:t> </a:t>
            </a:r>
            <a:r>
              <a:rPr sz="2400" b="1" u="sng" spc="-75" dirty="0">
                <a:uFill>
                  <a:solidFill>
                    <a:srgbClr val="000000"/>
                  </a:solidFill>
                </a:uFill>
                <a:latin typeface="Arial"/>
                <a:cs typeface="Arial"/>
              </a:rPr>
              <a:t>talebi </a:t>
            </a:r>
            <a:r>
              <a:rPr sz="2400" b="1" u="sng" spc="-85" dirty="0">
                <a:uFill>
                  <a:solidFill>
                    <a:srgbClr val="000000"/>
                  </a:solidFill>
                </a:uFill>
                <a:latin typeface="Arial"/>
                <a:cs typeface="Arial"/>
              </a:rPr>
              <a:t>halinde yardımcı</a:t>
            </a:r>
            <a:r>
              <a:rPr sz="2400" b="1" spc="15" dirty="0">
                <a:latin typeface="Arial"/>
                <a:cs typeface="Arial"/>
              </a:rPr>
              <a:t> </a:t>
            </a:r>
            <a:r>
              <a:rPr sz="2400" spc="-65">
                <a:latin typeface="Arial"/>
                <a:cs typeface="Arial"/>
              </a:rPr>
              <a:t>olur.</a:t>
            </a:r>
            <a:endParaRPr sz="2400">
              <a:latin typeface="Arial"/>
              <a:cs typeface="Arial"/>
            </a:endParaRPr>
          </a:p>
        </p:txBody>
      </p:sp>
    </p:spTree>
  </p:cSld>
  <p:clrMapOvr>
    <a:masterClrMapping/>
  </p:clrMapOvr>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764618"/>
          </a:xfrm>
          <a:prstGeom prst="rect">
            <a:avLst/>
          </a:prstGeom>
          <a:noFill/>
          <a:ln w="9525">
            <a:noFill/>
            <a:miter lim="800000"/>
            <a:headEnd/>
            <a:tailEnd/>
          </a:ln>
        </p:spPr>
        <p:txBody>
          <a:bodyPr lIns="70610" tIns="35305" rIns="70610" bIns="35305">
            <a:spAutoFit/>
          </a:bodyPr>
          <a:lstStyle/>
          <a:p>
            <a:r>
              <a:rPr lang="tr-TR" sz="2400" b="1" dirty="0"/>
              <a:t>218-) 5188 sayılı Kanuna göre özel güvenlik görevlilerinin üçüncü şahıslara verebilecekleri zararların tazmini amacıyla, özel güvenlik şirketlerine getirilen yükümlülük nedir?</a:t>
            </a:r>
          </a:p>
          <a:p>
            <a:endParaRPr lang="tr-TR" sz="2400" dirty="0"/>
          </a:p>
          <a:p>
            <a:r>
              <a:rPr lang="tr-TR" sz="2400" dirty="0"/>
              <a:t>A) Ek önlemler alma yükümlülüğü</a:t>
            </a:r>
            <a:r>
              <a:rPr lang="tr-TR" sz="2400" b="1" dirty="0"/>
              <a:t> </a:t>
            </a:r>
            <a:endParaRPr lang="tr-TR" sz="2400" dirty="0"/>
          </a:p>
          <a:p>
            <a:r>
              <a:rPr lang="tr-TR" sz="2400" dirty="0"/>
              <a:t>B) Zamanında bildirimde bulunma yükümlülüğü</a:t>
            </a:r>
          </a:p>
          <a:p>
            <a:r>
              <a:rPr lang="tr-TR" sz="2400" dirty="0"/>
              <a:t>C) Temel eğitim alma yükümlülüğü</a:t>
            </a:r>
          </a:p>
          <a:p>
            <a:r>
              <a:rPr lang="tr-TR" sz="2400" dirty="0">
                <a:solidFill>
                  <a:srgbClr val="FF0000"/>
                </a:solidFill>
              </a:rPr>
              <a:t>D) Mali sorumluluk sigortası yaptırma yükümlülüğü</a:t>
            </a:r>
          </a:p>
          <a:p>
            <a:r>
              <a:rPr lang="tr-TR" sz="2400" dirty="0"/>
              <a:t>E) Trafik sigortası yaptırma yükümlülüğü</a:t>
            </a:r>
            <a:endParaRPr lang="tr-TR" sz="2400" dirty="0">
              <a:effectLst/>
            </a:endParaRPr>
          </a:p>
        </p:txBody>
      </p:sp>
    </p:spTree>
    <p:extLst>
      <p:ext uri="{BB962C8B-B14F-4D97-AF65-F5344CB8AC3E}">
        <p14:creationId xmlns:p14="http://schemas.microsoft.com/office/powerpoint/2010/main" val="3149659660"/>
      </p:ext>
    </p:extLst>
  </p:cSld>
  <p:clrMapOvr>
    <a:masterClrMapping/>
  </p:clrMapOvr>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4503282"/>
          </a:xfrm>
          <a:prstGeom prst="rect">
            <a:avLst/>
          </a:prstGeom>
          <a:noFill/>
          <a:ln w="9525">
            <a:noFill/>
            <a:miter lim="800000"/>
            <a:headEnd/>
            <a:tailEnd/>
          </a:ln>
        </p:spPr>
        <p:txBody>
          <a:bodyPr lIns="70610" tIns="35305" rIns="70610" bIns="35305">
            <a:spAutoFit/>
          </a:bodyPr>
          <a:lstStyle/>
          <a:p>
            <a:r>
              <a:rPr lang="tr-TR" sz="2400" b="1" dirty="0"/>
              <a:t>217-) </a:t>
            </a:r>
            <a:r>
              <a:rPr lang="tr-TR" sz="2400" dirty="0"/>
              <a:t>Özel güvenlik görevlilerinin görev alanı;</a:t>
            </a:r>
          </a:p>
          <a:p>
            <a:r>
              <a:rPr lang="tr-TR" sz="2400" dirty="0"/>
              <a:t>I. Suçüstü durumlarda işlenmiş bir suçun sanığının takibi</a:t>
            </a:r>
          </a:p>
          <a:p>
            <a:r>
              <a:rPr lang="tr-TR" sz="2400" dirty="0"/>
              <a:t>II.  Dışarıdan yapılan saldırılara tedbir alınması </a:t>
            </a:r>
          </a:p>
          <a:p>
            <a:r>
              <a:rPr lang="tr-TR" sz="2400" dirty="0"/>
              <a:t>III. Para ve değerli eşya nakli</a:t>
            </a:r>
          </a:p>
          <a:p>
            <a:r>
              <a:rPr lang="tr-TR" sz="2400" dirty="0"/>
              <a:t>IV. Kişi koruma ve cenaze töreni gibi güzergah ifade eden durumlarda güzergah boyu </a:t>
            </a:r>
          </a:p>
          <a:p>
            <a:r>
              <a:rPr lang="tr-TR" sz="2400" b="1" dirty="0"/>
              <a:t>Yukarıdaki ifadelerden hangileri doğrudur?</a:t>
            </a:r>
            <a:endParaRPr lang="tr-TR" sz="2400" dirty="0"/>
          </a:p>
          <a:p>
            <a:pPr marL="457200" indent="-457200">
              <a:buAutoNum type="alphaUcParenR"/>
            </a:pPr>
            <a:r>
              <a:rPr lang="tr-TR" sz="2400" dirty="0"/>
              <a:t>I – II                 </a:t>
            </a:r>
          </a:p>
          <a:p>
            <a:r>
              <a:rPr lang="tr-TR" sz="2400" dirty="0"/>
              <a:t>B) I - II – III      </a:t>
            </a:r>
          </a:p>
          <a:p>
            <a:r>
              <a:rPr lang="tr-TR" sz="2400" dirty="0"/>
              <a:t>C)  I - III</a:t>
            </a:r>
          </a:p>
          <a:p>
            <a:r>
              <a:rPr lang="tr-TR" sz="2400" dirty="0"/>
              <a:t>D) I - II - III- IV       </a:t>
            </a:r>
          </a:p>
          <a:p>
            <a:r>
              <a:rPr lang="tr-TR" sz="2400" dirty="0"/>
              <a:t>E) Hiçbiri</a:t>
            </a:r>
            <a:endParaRPr lang="tr-TR" sz="2400" dirty="0">
              <a:effectLst/>
            </a:endParaRPr>
          </a:p>
        </p:txBody>
      </p:sp>
    </p:spTree>
    <p:extLst>
      <p:ext uri="{BB962C8B-B14F-4D97-AF65-F5344CB8AC3E}">
        <p14:creationId xmlns:p14="http://schemas.microsoft.com/office/powerpoint/2010/main" val="505657909"/>
      </p:ext>
    </p:extLst>
  </p:cSld>
  <p:clrMapOvr>
    <a:masterClrMapping/>
  </p:clrMapOvr>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4503282"/>
          </a:xfrm>
          <a:prstGeom prst="rect">
            <a:avLst/>
          </a:prstGeom>
          <a:noFill/>
          <a:ln w="9525">
            <a:noFill/>
            <a:miter lim="800000"/>
            <a:headEnd/>
            <a:tailEnd/>
          </a:ln>
        </p:spPr>
        <p:txBody>
          <a:bodyPr lIns="70610" tIns="35305" rIns="70610" bIns="35305">
            <a:spAutoFit/>
          </a:bodyPr>
          <a:lstStyle/>
          <a:p>
            <a:r>
              <a:rPr lang="tr-TR" sz="2400" b="1" dirty="0"/>
              <a:t>217-) </a:t>
            </a:r>
            <a:r>
              <a:rPr lang="tr-TR" sz="2400" dirty="0"/>
              <a:t>Özel güvenlik görevlilerinin görev alanı;</a:t>
            </a:r>
          </a:p>
          <a:p>
            <a:r>
              <a:rPr lang="tr-TR" sz="2400" dirty="0"/>
              <a:t>I. Suçüstü durumlarda işlenmiş bir suçun sanığının takibi</a:t>
            </a:r>
          </a:p>
          <a:p>
            <a:r>
              <a:rPr lang="tr-TR" sz="2400" dirty="0"/>
              <a:t>II.  Dışarıdan yapılan saldırılara tedbir alınması </a:t>
            </a:r>
          </a:p>
          <a:p>
            <a:r>
              <a:rPr lang="tr-TR" sz="2400" dirty="0"/>
              <a:t>III. Para ve değerli eşya nakli</a:t>
            </a:r>
          </a:p>
          <a:p>
            <a:r>
              <a:rPr lang="tr-TR" sz="2400" dirty="0"/>
              <a:t>IV. Kişi koruma ve cenaze töreni gibi güzergah ifade eden durumlarda güzergah boyu </a:t>
            </a:r>
          </a:p>
          <a:p>
            <a:r>
              <a:rPr lang="tr-TR" sz="2400" b="1" dirty="0"/>
              <a:t>Yukarıdaki ifadelerden hangileri doğrudur?</a:t>
            </a:r>
            <a:endParaRPr lang="tr-TR" sz="2400" dirty="0"/>
          </a:p>
          <a:p>
            <a:pPr marL="457200" indent="-457200">
              <a:buAutoNum type="alphaUcParenR"/>
            </a:pPr>
            <a:r>
              <a:rPr lang="tr-TR" sz="2400" dirty="0"/>
              <a:t>I – II                 </a:t>
            </a:r>
          </a:p>
          <a:p>
            <a:r>
              <a:rPr lang="tr-TR" sz="2400" dirty="0"/>
              <a:t>B) I - II – III      </a:t>
            </a:r>
          </a:p>
          <a:p>
            <a:r>
              <a:rPr lang="tr-TR" sz="2400" dirty="0"/>
              <a:t>C)  I - III</a:t>
            </a:r>
          </a:p>
          <a:p>
            <a:r>
              <a:rPr lang="tr-TR" sz="2400" dirty="0">
                <a:solidFill>
                  <a:srgbClr val="FF0000"/>
                </a:solidFill>
              </a:rPr>
              <a:t>D) I - II - III- IV       </a:t>
            </a:r>
          </a:p>
          <a:p>
            <a:r>
              <a:rPr lang="tr-TR" sz="2400" dirty="0"/>
              <a:t>E) Hiçbiri</a:t>
            </a:r>
            <a:endParaRPr lang="tr-TR" sz="2400" dirty="0">
              <a:effectLst/>
            </a:endParaRPr>
          </a:p>
        </p:txBody>
      </p:sp>
    </p:spTree>
    <p:extLst>
      <p:ext uri="{BB962C8B-B14F-4D97-AF65-F5344CB8AC3E}">
        <p14:creationId xmlns:p14="http://schemas.microsoft.com/office/powerpoint/2010/main" val="2130607153"/>
      </p:ext>
    </p:extLst>
  </p:cSld>
  <p:clrMapOvr>
    <a:masterClrMapping/>
  </p:clrMapOvr>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395286"/>
          </a:xfrm>
          <a:prstGeom prst="rect">
            <a:avLst/>
          </a:prstGeom>
          <a:noFill/>
          <a:ln w="9525">
            <a:noFill/>
            <a:miter lim="800000"/>
            <a:headEnd/>
            <a:tailEnd/>
          </a:ln>
        </p:spPr>
        <p:txBody>
          <a:bodyPr lIns="70610" tIns="35305" rIns="70610" bIns="35305">
            <a:spAutoFit/>
          </a:bodyPr>
          <a:lstStyle/>
          <a:p>
            <a:r>
              <a:rPr lang="tr-TR" sz="2400" b="1" dirty="0"/>
              <a:t>216-) Özel güvenlik komisyonu aşağıdaki durumlardan hangisinde özel güvenlik talebini sakıncalı bularak izin </a:t>
            </a:r>
            <a:r>
              <a:rPr lang="tr-TR" sz="2400" b="1" u="sng" dirty="0"/>
              <a:t>verilmemesine</a:t>
            </a:r>
            <a:r>
              <a:rPr lang="tr-TR" sz="2400" b="1" dirty="0"/>
              <a:t> karar verir? </a:t>
            </a:r>
          </a:p>
          <a:p>
            <a:endParaRPr lang="tr-TR" sz="2400" dirty="0"/>
          </a:p>
          <a:p>
            <a:r>
              <a:rPr lang="tr-TR" sz="2400" dirty="0"/>
              <a:t>A) Cenaze töreninde</a:t>
            </a:r>
          </a:p>
          <a:p>
            <a:r>
              <a:rPr lang="tr-TR" sz="2400" dirty="0"/>
              <a:t>B) Seyahati engelleyen durumlarda</a:t>
            </a:r>
          </a:p>
          <a:p>
            <a:r>
              <a:rPr lang="tr-TR" sz="2400" dirty="0"/>
              <a:t>C) Kişilerin korunması durumunda</a:t>
            </a:r>
          </a:p>
          <a:p>
            <a:r>
              <a:rPr lang="tr-TR" sz="2400" dirty="0"/>
              <a:t>D) Spor müsabakalarında</a:t>
            </a:r>
          </a:p>
          <a:p>
            <a:r>
              <a:rPr lang="tr-TR" sz="2400" dirty="0"/>
              <a:t>E) Genel kolluğun görev almadığı yerlerde</a:t>
            </a:r>
          </a:p>
        </p:txBody>
      </p:sp>
    </p:spTree>
    <p:extLst>
      <p:ext uri="{BB962C8B-B14F-4D97-AF65-F5344CB8AC3E}">
        <p14:creationId xmlns:p14="http://schemas.microsoft.com/office/powerpoint/2010/main" val="505657909"/>
      </p:ext>
    </p:extLst>
  </p:cSld>
  <p:clrMapOvr>
    <a:masterClrMapping/>
  </p:clrMapOvr>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395286"/>
          </a:xfrm>
          <a:prstGeom prst="rect">
            <a:avLst/>
          </a:prstGeom>
          <a:noFill/>
          <a:ln w="9525">
            <a:noFill/>
            <a:miter lim="800000"/>
            <a:headEnd/>
            <a:tailEnd/>
          </a:ln>
        </p:spPr>
        <p:txBody>
          <a:bodyPr lIns="70610" tIns="35305" rIns="70610" bIns="35305">
            <a:spAutoFit/>
          </a:bodyPr>
          <a:lstStyle/>
          <a:p>
            <a:r>
              <a:rPr lang="tr-TR" sz="2400" b="1" dirty="0"/>
              <a:t>216-) Özel güvenlik komisyonu aşağıdaki durumlardan hangisinde özel güvenlik talebini sakıncalı bularak izin </a:t>
            </a:r>
            <a:r>
              <a:rPr lang="tr-TR" sz="2400" b="1" u="sng" dirty="0"/>
              <a:t>verilmemesine</a:t>
            </a:r>
            <a:r>
              <a:rPr lang="tr-TR" sz="2400" b="1" dirty="0"/>
              <a:t> karar verir? </a:t>
            </a:r>
          </a:p>
          <a:p>
            <a:endParaRPr lang="tr-TR" sz="2400" dirty="0"/>
          </a:p>
          <a:p>
            <a:r>
              <a:rPr lang="tr-TR" sz="2400" dirty="0"/>
              <a:t>A) Cenaze töreninde</a:t>
            </a:r>
          </a:p>
          <a:p>
            <a:r>
              <a:rPr lang="tr-TR" sz="2400" dirty="0">
                <a:solidFill>
                  <a:srgbClr val="FF0000"/>
                </a:solidFill>
              </a:rPr>
              <a:t>B) Seyahati engelleyen durumlarda</a:t>
            </a:r>
          </a:p>
          <a:p>
            <a:r>
              <a:rPr lang="tr-TR" sz="2400" dirty="0"/>
              <a:t>C) Kişilerin korunması durumunda</a:t>
            </a:r>
          </a:p>
          <a:p>
            <a:r>
              <a:rPr lang="tr-TR" sz="2400" dirty="0"/>
              <a:t>D) Spor müsabakalarında</a:t>
            </a:r>
          </a:p>
          <a:p>
            <a:r>
              <a:rPr lang="tr-TR" sz="2400" dirty="0"/>
              <a:t>E) Genel kolluğun görev almadığı yerlerde</a:t>
            </a:r>
          </a:p>
        </p:txBody>
      </p:sp>
    </p:spTree>
    <p:extLst>
      <p:ext uri="{BB962C8B-B14F-4D97-AF65-F5344CB8AC3E}">
        <p14:creationId xmlns:p14="http://schemas.microsoft.com/office/powerpoint/2010/main" val="645733844"/>
      </p:ext>
    </p:extLst>
  </p:cSld>
  <p:clrMapOvr>
    <a:masterClrMapping/>
  </p:clrMapOvr>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176800"/>
            <a:ext cx="7087870" cy="4872614"/>
          </a:xfrm>
          <a:prstGeom prst="rect">
            <a:avLst/>
          </a:prstGeom>
          <a:noFill/>
          <a:ln w="9525">
            <a:noFill/>
            <a:miter lim="800000"/>
            <a:headEnd/>
            <a:tailEnd/>
          </a:ln>
        </p:spPr>
        <p:txBody>
          <a:bodyPr lIns="70610" tIns="35305" rIns="70610" bIns="35305">
            <a:spAutoFit/>
          </a:bodyPr>
          <a:lstStyle/>
          <a:p>
            <a:pPr fontAlgn="base"/>
            <a:r>
              <a:rPr lang="tr-TR" sz="2400" b="1" dirty="0"/>
              <a:t>215-) 4857 Sayılı İş Kanununa göre işveren aşağıda yazılı hallerden hangisinde “haklı nedenle derhal fesih” hakkı </a:t>
            </a:r>
            <a:r>
              <a:rPr lang="tr-TR" sz="2400" b="1" u="sng" dirty="0"/>
              <a:t>yoktur.</a:t>
            </a:r>
            <a:endParaRPr lang="tr-TR" sz="2400" dirty="0"/>
          </a:p>
          <a:p>
            <a:pPr fontAlgn="base"/>
            <a:r>
              <a:rPr lang="tr-TR" sz="2400" dirty="0"/>
              <a:t>a) İşçinin içkiye düşkünlüğünden engelli hale gelmesi sebebiyle ardı ardına 3 iş günü devamsızlığı</a:t>
            </a:r>
          </a:p>
          <a:p>
            <a:pPr fontAlgn="base"/>
            <a:r>
              <a:rPr lang="tr-TR" sz="2400" dirty="0"/>
              <a:t>b) İşçinin iş yerinde çalışmasında sakınca bulunduğunun sağlık kurulunca saptanması durumunda</a:t>
            </a:r>
          </a:p>
          <a:p>
            <a:pPr fontAlgn="base"/>
            <a:r>
              <a:rPr lang="tr-TR" sz="2400" dirty="0"/>
              <a:t>c) İşçinin işveren hakkında şeref ve haysiyet kırıcı asılsız ihbar ve isnatlarda bulunması</a:t>
            </a:r>
          </a:p>
          <a:p>
            <a:pPr fontAlgn="base"/>
            <a:r>
              <a:rPr lang="tr-TR" sz="2400" dirty="0"/>
              <a:t>d) İşçinin işverenden izin almaksızın ardı ardına 2 iş günü işine devam etmemesi</a:t>
            </a:r>
          </a:p>
          <a:p>
            <a:pPr fontAlgn="base"/>
            <a:r>
              <a:rPr lang="tr-TR" sz="2400" dirty="0"/>
              <a:t>e) İşçinin iş yerinde meydana gelen esaslı değişikliği kabul etmemesi</a:t>
            </a:r>
          </a:p>
        </p:txBody>
      </p:sp>
    </p:spTree>
    <p:extLst>
      <p:ext uri="{BB962C8B-B14F-4D97-AF65-F5344CB8AC3E}">
        <p14:creationId xmlns:p14="http://schemas.microsoft.com/office/powerpoint/2010/main" val="505657909"/>
      </p:ext>
    </p:extLst>
  </p:cSld>
  <p:clrMapOvr>
    <a:masterClrMapping/>
  </p:clrMapOvr>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169286"/>
            <a:ext cx="7087870" cy="4872614"/>
          </a:xfrm>
          <a:prstGeom prst="rect">
            <a:avLst/>
          </a:prstGeom>
          <a:noFill/>
          <a:ln w="9525">
            <a:noFill/>
            <a:miter lim="800000"/>
            <a:headEnd/>
            <a:tailEnd/>
          </a:ln>
        </p:spPr>
        <p:txBody>
          <a:bodyPr lIns="70610" tIns="35305" rIns="70610" bIns="35305">
            <a:spAutoFit/>
          </a:bodyPr>
          <a:lstStyle/>
          <a:p>
            <a:pPr fontAlgn="base"/>
            <a:r>
              <a:rPr lang="tr-TR" sz="2400" b="1" dirty="0"/>
              <a:t>215-) 4857 Sayılı İş Kanununa göre işveren aşağıda yazılı hallerden hangisinde “haklı nedenle derhal fesih” hakkı </a:t>
            </a:r>
            <a:r>
              <a:rPr lang="tr-TR" sz="2400" b="1" u="sng" dirty="0"/>
              <a:t>yoktur.</a:t>
            </a:r>
            <a:endParaRPr lang="tr-TR" sz="2400" dirty="0"/>
          </a:p>
          <a:p>
            <a:pPr fontAlgn="base"/>
            <a:r>
              <a:rPr lang="tr-TR" sz="2400" dirty="0"/>
              <a:t>a) İşçinin içkiye düşkünlüğünden engelli hale gelmesi sebebiyle ardı ardına 3 iş günü devamsızlığı</a:t>
            </a:r>
          </a:p>
          <a:p>
            <a:pPr fontAlgn="base"/>
            <a:r>
              <a:rPr lang="tr-TR" sz="2400" dirty="0"/>
              <a:t>b) İşçinin iş yerinde çalışmasında sakınca bulunduğunun sağlık kurulunca saptanması durumunda</a:t>
            </a:r>
          </a:p>
          <a:p>
            <a:pPr fontAlgn="base"/>
            <a:r>
              <a:rPr lang="tr-TR" sz="2400" dirty="0"/>
              <a:t>c) İşçinin işveren hakkında şeref ve haysiyet kırıcı asılsız ihbar ve isnatlarda bulunması</a:t>
            </a:r>
          </a:p>
          <a:p>
            <a:pPr fontAlgn="base"/>
            <a:r>
              <a:rPr lang="tr-TR" sz="2400" dirty="0"/>
              <a:t>d) İşçinin işverenden izin almaksızın ardı ardına 2 iş günü işine devam etmemesi</a:t>
            </a:r>
          </a:p>
          <a:p>
            <a:pPr fontAlgn="base"/>
            <a:r>
              <a:rPr lang="tr-TR" sz="2400" dirty="0">
                <a:solidFill>
                  <a:srgbClr val="FF0000"/>
                </a:solidFill>
              </a:rPr>
              <a:t>e) İşçinin iş yerinde meydana gelen esaslı değişikliği kabul etmemesi</a:t>
            </a:r>
          </a:p>
        </p:txBody>
      </p:sp>
    </p:spTree>
    <p:extLst>
      <p:ext uri="{BB962C8B-B14F-4D97-AF65-F5344CB8AC3E}">
        <p14:creationId xmlns:p14="http://schemas.microsoft.com/office/powerpoint/2010/main" val="4227721124"/>
      </p:ext>
    </p:extLst>
  </p:cSld>
  <p:clrMapOvr>
    <a:masterClrMapping/>
  </p:clrMapOvr>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169286"/>
            <a:ext cx="7087870" cy="4811059"/>
          </a:xfrm>
          <a:prstGeom prst="rect">
            <a:avLst/>
          </a:prstGeom>
          <a:noFill/>
          <a:ln w="9525">
            <a:noFill/>
            <a:miter lim="800000"/>
            <a:headEnd/>
            <a:tailEnd/>
          </a:ln>
        </p:spPr>
        <p:txBody>
          <a:bodyPr lIns="70610" tIns="35305" rIns="70610" bIns="35305">
            <a:spAutoFit/>
          </a:bodyPr>
          <a:lstStyle/>
          <a:p>
            <a:pPr fontAlgn="base"/>
            <a:r>
              <a:rPr lang="tr-TR" sz="2200" b="1" dirty="0"/>
              <a:t>214-)Adapazarı-İstanbul seferi yapan trende kimliği belirsiz kişiler, kendilerinden bilet isteyen kondüktör ve güvenlik görevlilerine saldırdı. Olayda M.Ç. adlı özel güvenlik görevlisi parmağından, diğer özel güvenlik görevlisi Y.G. de kolundan yaralandı.”</a:t>
            </a:r>
            <a:endParaRPr lang="tr-TR" sz="2200" dirty="0"/>
          </a:p>
          <a:p>
            <a:pPr fontAlgn="base"/>
            <a:r>
              <a:rPr lang="tr-TR" sz="2200" b="1" dirty="0"/>
              <a:t>Aşağıdakilerden hangisi haberde bahsedilen yaralanmadan dolayı özel güvenlik görevlilerine ödenecek tazminatla ilgili </a:t>
            </a:r>
            <a:r>
              <a:rPr lang="tr-TR" sz="2200" b="1" u="sng" dirty="0"/>
              <a:t>değildir</a:t>
            </a:r>
            <a:r>
              <a:rPr lang="tr-TR" sz="2200" b="1" dirty="0"/>
              <a:t>?</a:t>
            </a:r>
            <a:endParaRPr lang="tr-TR" sz="2200" dirty="0"/>
          </a:p>
          <a:p>
            <a:pPr marL="457200" indent="-457200" fontAlgn="base">
              <a:buAutoNum type="alphaLcParenR"/>
            </a:pPr>
            <a:r>
              <a:rPr lang="tr-TR" sz="2200" dirty="0"/>
              <a:t>İş Sözleşmesi       </a:t>
            </a:r>
          </a:p>
          <a:p>
            <a:pPr fontAlgn="base"/>
            <a:r>
              <a:rPr lang="tr-TR" sz="2200" dirty="0"/>
              <a:t>b)Toplu İş Sözleşmesi</a:t>
            </a:r>
          </a:p>
          <a:p>
            <a:pPr fontAlgn="base"/>
            <a:r>
              <a:rPr lang="tr-TR" sz="2200" dirty="0"/>
              <a:t>c) 2330 Sayılı Nakdi Tazminat ve Aylık Bağlanması Hakkında Kanun</a:t>
            </a:r>
          </a:p>
          <a:p>
            <a:pPr fontAlgn="base"/>
            <a:r>
              <a:rPr lang="tr-TR" sz="2200" dirty="0"/>
              <a:t>d) 4857 Sayılı İş Kanunu</a:t>
            </a:r>
          </a:p>
          <a:p>
            <a:pPr fontAlgn="base"/>
            <a:r>
              <a:rPr lang="tr-TR" sz="2200" dirty="0"/>
              <a:t>e) İşsizlik Sigortası Kanunu</a:t>
            </a:r>
          </a:p>
        </p:txBody>
      </p:sp>
    </p:spTree>
    <p:extLst>
      <p:ext uri="{BB962C8B-B14F-4D97-AF65-F5344CB8AC3E}">
        <p14:creationId xmlns:p14="http://schemas.microsoft.com/office/powerpoint/2010/main" val="3497788117"/>
      </p:ext>
    </p:extLst>
  </p:cSld>
  <p:clrMapOvr>
    <a:masterClrMapping/>
  </p:clrMapOvr>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169286"/>
            <a:ext cx="7087870" cy="4811059"/>
          </a:xfrm>
          <a:prstGeom prst="rect">
            <a:avLst/>
          </a:prstGeom>
          <a:noFill/>
          <a:ln w="9525">
            <a:noFill/>
            <a:miter lim="800000"/>
            <a:headEnd/>
            <a:tailEnd/>
          </a:ln>
        </p:spPr>
        <p:txBody>
          <a:bodyPr lIns="70610" tIns="35305" rIns="70610" bIns="35305">
            <a:spAutoFit/>
          </a:bodyPr>
          <a:lstStyle/>
          <a:p>
            <a:pPr fontAlgn="base"/>
            <a:r>
              <a:rPr lang="tr-TR" sz="2200" b="1" dirty="0"/>
              <a:t>214-)Adapazarı-İstanbul seferi yapan trende kimliği belirsiz kişiler, kendilerinden bilet isteyen kondüktör ve güvenlik görevlilerine saldırdı. Olayda M.Ç. adlı özel güvenlik görevlisi parmağından, diğer özel güvenlik görevlisi Y.G. de kolundan yaralandı.”</a:t>
            </a:r>
            <a:endParaRPr lang="tr-TR" sz="2200" dirty="0"/>
          </a:p>
          <a:p>
            <a:pPr fontAlgn="base"/>
            <a:r>
              <a:rPr lang="tr-TR" sz="2200" b="1" dirty="0"/>
              <a:t>Aşağıdakilerden hangisi haberde bahsedilen yaralanmadan dolayı özel güvenlik görevlilerine ödenecek tazminatla ilgili </a:t>
            </a:r>
            <a:r>
              <a:rPr lang="tr-TR" sz="2200" b="1" u="sng" dirty="0"/>
              <a:t>değildir</a:t>
            </a:r>
            <a:r>
              <a:rPr lang="tr-TR" sz="2200" b="1" dirty="0"/>
              <a:t>?</a:t>
            </a:r>
            <a:endParaRPr lang="tr-TR" sz="2200" dirty="0"/>
          </a:p>
          <a:p>
            <a:pPr marL="457200" indent="-457200" fontAlgn="base">
              <a:buAutoNum type="alphaLcParenR"/>
            </a:pPr>
            <a:r>
              <a:rPr lang="tr-TR" sz="2200" dirty="0"/>
              <a:t>İş Sözleşmesi       </a:t>
            </a:r>
          </a:p>
          <a:p>
            <a:pPr fontAlgn="base"/>
            <a:r>
              <a:rPr lang="tr-TR" sz="2200" dirty="0"/>
              <a:t>b) Toplu İş Sözleşmesi</a:t>
            </a:r>
          </a:p>
          <a:p>
            <a:pPr fontAlgn="base"/>
            <a:r>
              <a:rPr lang="tr-TR" sz="2200" dirty="0"/>
              <a:t>c) 2330 Sayılı Nakdi Tazminat ve Aylık Bağlanması Hakkında Kanun</a:t>
            </a:r>
          </a:p>
          <a:p>
            <a:pPr fontAlgn="base"/>
            <a:r>
              <a:rPr lang="tr-TR" sz="2200" dirty="0"/>
              <a:t>d) 4857 Sayılı İş Kanunu</a:t>
            </a:r>
          </a:p>
          <a:p>
            <a:pPr fontAlgn="base"/>
            <a:r>
              <a:rPr lang="tr-TR" sz="2200" dirty="0">
                <a:solidFill>
                  <a:srgbClr val="FF0000"/>
                </a:solidFill>
              </a:rPr>
              <a:t>e) İşsizlik Sigortası Kanunu</a:t>
            </a:r>
          </a:p>
        </p:txBody>
      </p:sp>
    </p:spTree>
    <p:extLst>
      <p:ext uri="{BB962C8B-B14F-4D97-AF65-F5344CB8AC3E}">
        <p14:creationId xmlns:p14="http://schemas.microsoft.com/office/powerpoint/2010/main" val="505657909"/>
      </p:ext>
    </p:extLst>
  </p:cSld>
  <p:clrMapOvr>
    <a:masterClrMapping/>
  </p:clrMapOvr>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4133950"/>
          </a:xfrm>
          <a:prstGeom prst="rect">
            <a:avLst/>
          </a:prstGeom>
          <a:noFill/>
          <a:ln w="9525">
            <a:noFill/>
            <a:miter lim="800000"/>
            <a:headEnd/>
            <a:tailEnd/>
          </a:ln>
        </p:spPr>
        <p:txBody>
          <a:bodyPr lIns="70610" tIns="35305" rIns="70610" bIns="35305">
            <a:spAutoFit/>
          </a:bodyPr>
          <a:lstStyle/>
          <a:p>
            <a:pPr fontAlgn="base"/>
            <a:r>
              <a:rPr lang="tr-TR" sz="2400" b="1" dirty="0"/>
              <a:t>213-) Güvenlik hizmetinin özel güvenlik tarafından görülmesi özel güvenlik komisyonunun kararı üzerine valinin iznine bağlıdır. Aşağıdakilerden hangisinde komisyon kararı olmaksızın, valilik tarafından izin verilebilir?</a:t>
            </a:r>
            <a:endParaRPr lang="tr-TR" sz="2400" dirty="0"/>
          </a:p>
          <a:p>
            <a:pPr fontAlgn="base"/>
            <a:r>
              <a:rPr lang="tr-TR" sz="2400" dirty="0"/>
              <a:t>a) Kişilerin silahlı personel tarafından korunması</a:t>
            </a:r>
          </a:p>
          <a:p>
            <a:pPr fontAlgn="base"/>
            <a:r>
              <a:rPr lang="tr-TR" sz="2400" dirty="0"/>
              <a:t>b)Kurum ve kuruluşlar bünyesinde özel güvenlik birimi kurulması</a:t>
            </a:r>
          </a:p>
          <a:p>
            <a:pPr fontAlgn="base"/>
            <a:r>
              <a:rPr lang="tr-TR" sz="2400" dirty="0"/>
              <a:t>c) Parti kongrelerinde</a:t>
            </a:r>
          </a:p>
          <a:p>
            <a:pPr fontAlgn="base"/>
            <a:r>
              <a:rPr lang="tr-TR" sz="2400" dirty="0"/>
              <a:t>d) Özel güvenlik hizmetinin şirketlere gördürülmesi</a:t>
            </a:r>
          </a:p>
          <a:p>
            <a:pPr fontAlgn="base"/>
            <a:r>
              <a:rPr lang="tr-TR" sz="2400" dirty="0"/>
              <a:t>e) Güvenlik hizmeti uygulamasının kaldırılması</a:t>
            </a:r>
          </a:p>
        </p:txBody>
      </p:sp>
    </p:spTree>
    <p:extLst>
      <p:ext uri="{BB962C8B-B14F-4D97-AF65-F5344CB8AC3E}">
        <p14:creationId xmlns:p14="http://schemas.microsoft.com/office/powerpoint/2010/main" val="505657909"/>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object 2"/>
          <p:cNvSpPr txBox="1"/>
          <p:nvPr/>
        </p:nvSpPr>
        <p:spPr>
          <a:xfrm>
            <a:off x="766970" y="306372"/>
            <a:ext cx="6176777" cy="4444807"/>
          </a:xfrm>
          <a:prstGeom prst="rect">
            <a:avLst/>
          </a:prstGeom>
        </p:spPr>
        <p:txBody>
          <a:bodyPr vert="horz" wrap="square" lIns="0" tIns="12700" rIns="0" bIns="0" rtlCol="0">
            <a:spAutoFit/>
          </a:bodyPr>
          <a:lstStyle/>
          <a:p>
            <a:pPr marL="12700"/>
            <a:r>
              <a:rPr sz="1600" b="1" spc="-105">
                <a:solidFill>
                  <a:srgbClr val="FF0000"/>
                </a:solidFill>
                <a:latin typeface="Arial"/>
                <a:cs typeface="Arial"/>
              </a:rPr>
              <a:t>Madde </a:t>
            </a:r>
            <a:r>
              <a:rPr sz="1600" b="1" spc="-80">
                <a:solidFill>
                  <a:srgbClr val="FF0000"/>
                </a:solidFill>
                <a:latin typeface="Arial"/>
                <a:cs typeface="Arial"/>
              </a:rPr>
              <a:t>17- </a:t>
            </a:r>
            <a:r>
              <a:rPr sz="1600" b="1" spc="-110">
                <a:solidFill>
                  <a:srgbClr val="FF0000"/>
                </a:solidFill>
                <a:latin typeface="Arial"/>
                <a:cs typeface="Arial"/>
              </a:rPr>
              <a:t>ÖZEL GÜVENLİK </a:t>
            </a:r>
            <a:r>
              <a:rPr sz="1600" b="1" spc="-100">
                <a:solidFill>
                  <a:srgbClr val="FF0000"/>
                </a:solidFill>
                <a:latin typeface="Arial"/>
                <a:cs typeface="Arial"/>
              </a:rPr>
              <a:t>GÖREVLİSİ </a:t>
            </a:r>
            <a:r>
              <a:rPr sz="1600" b="1" spc="-110">
                <a:solidFill>
                  <a:srgbClr val="FF0000"/>
                </a:solidFill>
                <a:latin typeface="Arial"/>
                <a:cs typeface="Arial"/>
              </a:rPr>
              <a:t>ÇALIŞMA</a:t>
            </a:r>
            <a:r>
              <a:rPr sz="1600" b="1" spc="-85">
                <a:solidFill>
                  <a:srgbClr val="FF0000"/>
                </a:solidFill>
                <a:latin typeface="Arial"/>
                <a:cs typeface="Arial"/>
              </a:rPr>
              <a:t> </a:t>
            </a:r>
            <a:r>
              <a:rPr sz="1600" b="1" spc="-80">
                <a:solidFill>
                  <a:srgbClr val="FF0000"/>
                </a:solidFill>
                <a:latin typeface="Arial"/>
                <a:cs typeface="Arial"/>
              </a:rPr>
              <a:t>İZNİ</a:t>
            </a:r>
            <a:endParaRPr lang="tr-TR" sz="1600" b="1" spc="-80" dirty="0">
              <a:solidFill>
                <a:srgbClr val="FF0000"/>
              </a:solidFill>
              <a:latin typeface="Arial"/>
              <a:cs typeface="Arial"/>
            </a:endParaRPr>
          </a:p>
          <a:p>
            <a:pPr marL="12700"/>
            <a:r>
              <a:rPr sz="1600" spc="-90">
                <a:latin typeface="Arial"/>
                <a:cs typeface="Arial"/>
              </a:rPr>
              <a:t>Özel </a:t>
            </a:r>
            <a:r>
              <a:rPr sz="1600" spc="-80" dirty="0">
                <a:latin typeface="Arial"/>
                <a:cs typeface="Arial"/>
              </a:rPr>
              <a:t>güvenlik </a:t>
            </a:r>
            <a:r>
              <a:rPr sz="1600" spc="-70" dirty="0">
                <a:latin typeface="Arial"/>
                <a:cs typeface="Arial"/>
              </a:rPr>
              <a:t>görevlisi </a:t>
            </a:r>
            <a:r>
              <a:rPr sz="1600" spc="-85" dirty="0">
                <a:latin typeface="Arial"/>
                <a:cs typeface="Arial"/>
              </a:rPr>
              <a:t>çalışma </a:t>
            </a:r>
            <a:r>
              <a:rPr sz="1600" spc="-65" dirty="0">
                <a:latin typeface="Arial"/>
                <a:cs typeface="Arial"/>
              </a:rPr>
              <a:t>izni için </a:t>
            </a:r>
            <a:r>
              <a:rPr sz="1600" spc="-80" dirty="0">
                <a:latin typeface="Arial"/>
                <a:cs typeface="Arial"/>
              </a:rPr>
              <a:t>yapılacak başvurulara </a:t>
            </a:r>
            <a:r>
              <a:rPr sz="1600" spc="-80">
                <a:latin typeface="Arial"/>
                <a:cs typeface="Arial"/>
              </a:rPr>
              <a:t>aşağıdaki </a:t>
            </a:r>
            <a:r>
              <a:rPr sz="1600" spc="-75">
                <a:latin typeface="Arial"/>
                <a:cs typeface="Arial"/>
              </a:rPr>
              <a:t>belgeler</a:t>
            </a:r>
            <a:r>
              <a:rPr sz="1600" spc="-70">
                <a:latin typeface="Arial"/>
                <a:cs typeface="Arial"/>
              </a:rPr>
              <a:t>eklenir.  </a:t>
            </a:r>
            <a:endParaRPr lang="tr-TR" sz="1600" spc="-70" dirty="0">
              <a:latin typeface="Arial"/>
              <a:cs typeface="Arial"/>
            </a:endParaRPr>
          </a:p>
          <a:p>
            <a:pPr marL="462280" marR="302895" indent="-449580"/>
            <a:r>
              <a:rPr sz="1600" spc="-80">
                <a:latin typeface="Arial"/>
                <a:cs typeface="Arial"/>
              </a:rPr>
              <a:t>Dört </a:t>
            </a:r>
            <a:r>
              <a:rPr sz="1600" spc="-80" dirty="0">
                <a:latin typeface="Arial"/>
                <a:cs typeface="Arial"/>
              </a:rPr>
              <a:t>adet </a:t>
            </a:r>
            <a:r>
              <a:rPr sz="1600" spc="-75">
                <a:latin typeface="Arial"/>
                <a:cs typeface="Arial"/>
              </a:rPr>
              <a:t>vesikalık</a:t>
            </a:r>
            <a:r>
              <a:rPr sz="1600" spc="35">
                <a:latin typeface="Arial"/>
                <a:cs typeface="Arial"/>
              </a:rPr>
              <a:t> </a:t>
            </a:r>
            <a:r>
              <a:rPr sz="1600" spc="-70">
                <a:latin typeface="Arial"/>
                <a:cs typeface="Arial"/>
              </a:rPr>
              <a:t>fotoğraf,</a:t>
            </a:r>
            <a:endParaRPr lang="tr-TR" sz="1600" spc="-70" dirty="0">
              <a:latin typeface="Arial"/>
              <a:cs typeface="Arial"/>
            </a:endParaRPr>
          </a:p>
          <a:p>
            <a:pPr marL="462280" marR="302895" indent="-449580"/>
            <a:r>
              <a:rPr sz="1600" spc="-90">
                <a:latin typeface="Arial"/>
                <a:cs typeface="Arial"/>
              </a:rPr>
              <a:t>Temel </a:t>
            </a:r>
            <a:r>
              <a:rPr sz="1600" spc="-80" dirty="0">
                <a:latin typeface="Arial"/>
                <a:cs typeface="Arial"/>
              </a:rPr>
              <a:t>eğitimden </a:t>
            </a:r>
            <a:r>
              <a:rPr sz="1600" spc="-95" dirty="0">
                <a:latin typeface="Arial"/>
                <a:cs typeface="Arial"/>
              </a:rPr>
              <a:t>muaf </a:t>
            </a:r>
            <a:r>
              <a:rPr sz="1600" spc="-75" dirty="0">
                <a:latin typeface="Arial"/>
                <a:cs typeface="Arial"/>
              </a:rPr>
              <a:t>olanlar </a:t>
            </a:r>
            <a:r>
              <a:rPr sz="1600" spc="-65" dirty="0">
                <a:latin typeface="Arial"/>
                <a:cs typeface="Arial"/>
              </a:rPr>
              <a:t>için </a:t>
            </a:r>
            <a:r>
              <a:rPr sz="1600" spc="-75" dirty="0">
                <a:latin typeface="Arial"/>
                <a:cs typeface="Arial"/>
              </a:rPr>
              <a:t>sağlık </a:t>
            </a:r>
            <a:r>
              <a:rPr sz="1600" spc="-85" dirty="0">
                <a:latin typeface="Arial"/>
                <a:cs typeface="Arial"/>
              </a:rPr>
              <a:t>raporu </a:t>
            </a:r>
            <a:r>
              <a:rPr sz="1600" spc="-90" dirty="0">
                <a:latin typeface="Arial"/>
                <a:cs typeface="Arial"/>
              </a:rPr>
              <a:t>ve  öğrenim </a:t>
            </a:r>
            <a:r>
              <a:rPr sz="1600" spc="-95" dirty="0">
                <a:latin typeface="Arial"/>
                <a:cs typeface="Arial"/>
              </a:rPr>
              <a:t>durumunu </a:t>
            </a:r>
            <a:r>
              <a:rPr sz="1600" spc="-70">
                <a:latin typeface="Arial"/>
                <a:cs typeface="Arial"/>
              </a:rPr>
              <a:t>gösterir</a:t>
            </a:r>
            <a:r>
              <a:rPr sz="1600" spc="60">
                <a:latin typeface="Arial"/>
                <a:cs typeface="Arial"/>
              </a:rPr>
              <a:t> </a:t>
            </a:r>
            <a:r>
              <a:rPr sz="1600" spc="-80">
                <a:latin typeface="Arial"/>
                <a:cs typeface="Arial"/>
              </a:rPr>
              <a:t>belge.</a:t>
            </a:r>
            <a:endParaRPr lang="tr-TR" sz="1600" spc="-80" dirty="0">
              <a:latin typeface="Arial"/>
              <a:cs typeface="Arial"/>
            </a:endParaRPr>
          </a:p>
          <a:p>
            <a:pPr marL="462280" marR="302895" indent="-449580"/>
            <a:r>
              <a:rPr sz="1600" spc="-90">
                <a:latin typeface="Arial"/>
                <a:cs typeface="Arial"/>
              </a:rPr>
              <a:t>Başvuru</a:t>
            </a:r>
            <a:r>
              <a:rPr lang="tr-TR" sz="1600" spc="-90" dirty="0">
                <a:latin typeface="Arial"/>
                <a:cs typeface="Arial"/>
              </a:rPr>
              <a:t> </a:t>
            </a:r>
            <a:r>
              <a:rPr sz="1600" spc="-155">
                <a:latin typeface="Arial"/>
                <a:cs typeface="Arial"/>
              </a:rPr>
              <a:t> </a:t>
            </a:r>
            <a:r>
              <a:rPr sz="1600" spc="-70">
                <a:latin typeface="Arial"/>
                <a:cs typeface="Arial"/>
              </a:rPr>
              <a:t>dilekçesi,</a:t>
            </a:r>
            <a:endParaRPr lang="tr-TR" sz="1600" spc="-90" dirty="0">
              <a:latin typeface="Arial"/>
              <a:cs typeface="Arial"/>
            </a:endParaRPr>
          </a:p>
          <a:p>
            <a:r>
              <a:rPr lang="tr-TR" sz="1600" spc="-90" dirty="0">
                <a:latin typeface="Arial"/>
                <a:cs typeface="Arial"/>
              </a:rPr>
              <a:t>Güvenlik soruşturması ve arşiv araştırma formu </a:t>
            </a:r>
          </a:p>
          <a:p>
            <a:r>
              <a:rPr lang="tr-TR" sz="1600" spc="-90" dirty="0">
                <a:latin typeface="Arial"/>
                <a:cs typeface="Arial"/>
              </a:rPr>
              <a:t>Başvuru sahiplerinden, haklarında yapılacak güvenlik soruşturması olumlu olanlara, ruhsat harcını yatırdıkları takdirde,(…) Özel Güvenlik Görevlisi Kimlik Kartı verilir.  Güvenlik soruşturması özel güvenlik eğitimi devam ederken de yaptırılabilir. Bu takdirde başvuru sırasında özel güvenlik temel eğitimi sertifikası istenmez. Silahsız olarak görev yapacak özel güvenlik görevlileri hakkında sadece arşiv araştırması yapılır. Genel kolluk kuvvetlerinden ve Milli İstihbarat Teşkilatından emekli olanlar ile en az beş yıl fiilen bu görevlerde çalıştıktan sonra kendi istekleri ile görevlerinden ayrılmış olanlarda, özel güvenlik temel eğitim şartı ve Kanunun 10 uncu maddesinin birinci fıkrasının (b) bendinde belirtilen eğitim şartı aranmaz</a:t>
            </a:r>
          </a:p>
        </p:txBody>
      </p:sp>
    </p:spTree>
  </p:cSld>
  <p:clrMapOvr>
    <a:masterClrMapping/>
  </p:clrMapOvr>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4133950"/>
          </a:xfrm>
          <a:prstGeom prst="rect">
            <a:avLst/>
          </a:prstGeom>
          <a:noFill/>
          <a:ln w="9525">
            <a:noFill/>
            <a:miter lim="800000"/>
            <a:headEnd/>
            <a:tailEnd/>
          </a:ln>
        </p:spPr>
        <p:txBody>
          <a:bodyPr lIns="70610" tIns="35305" rIns="70610" bIns="35305">
            <a:spAutoFit/>
          </a:bodyPr>
          <a:lstStyle/>
          <a:p>
            <a:pPr fontAlgn="base"/>
            <a:r>
              <a:rPr lang="tr-TR" sz="2400" b="1" dirty="0"/>
              <a:t>213-) Güvenlik hizmetinin özel güvenlik tarafından görülmesi özel güvenlik komisyonunun kararı üzerine valinin iznine bağlıdır. Aşağıdakilerden hangisinde komisyon kararı olmaksızın, valilik tarafından izin verilebilir?</a:t>
            </a:r>
            <a:endParaRPr lang="tr-TR" sz="2400" dirty="0"/>
          </a:p>
          <a:p>
            <a:pPr fontAlgn="base"/>
            <a:r>
              <a:rPr lang="tr-TR" sz="2400" dirty="0"/>
              <a:t>a) Kişilerin silahlı personel tarafından korunması</a:t>
            </a:r>
          </a:p>
          <a:p>
            <a:pPr fontAlgn="base"/>
            <a:r>
              <a:rPr lang="tr-TR" sz="2400" dirty="0"/>
              <a:t>b)Kurum ve kuruluşlar bünyesinde özel güvenlik birimi kurulması</a:t>
            </a:r>
          </a:p>
          <a:p>
            <a:pPr fontAlgn="base"/>
            <a:r>
              <a:rPr lang="tr-TR" sz="2400" dirty="0">
                <a:solidFill>
                  <a:srgbClr val="FF0000"/>
                </a:solidFill>
              </a:rPr>
              <a:t>c) Parti kongrelerinde</a:t>
            </a:r>
          </a:p>
          <a:p>
            <a:pPr fontAlgn="base"/>
            <a:r>
              <a:rPr lang="tr-TR" sz="2400" dirty="0"/>
              <a:t>d) Özel güvenlik hizmetinin şirketlere gördürülmesi</a:t>
            </a:r>
          </a:p>
          <a:p>
            <a:pPr fontAlgn="base"/>
            <a:r>
              <a:rPr lang="tr-TR" sz="2400" dirty="0"/>
              <a:t>e) Güvenlik hizmeti uygulamasının kaldırılması</a:t>
            </a:r>
          </a:p>
        </p:txBody>
      </p:sp>
    </p:spTree>
    <p:extLst>
      <p:ext uri="{BB962C8B-B14F-4D97-AF65-F5344CB8AC3E}">
        <p14:creationId xmlns:p14="http://schemas.microsoft.com/office/powerpoint/2010/main" val="2686899881"/>
      </p:ext>
    </p:extLst>
  </p:cSld>
  <p:clrMapOvr>
    <a:masterClrMapping/>
  </p:clrMapOvr>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4133950"/>
          </a:xfrm>
          <a:prstGeom prst="rect">
            <a:avLst/>
          </a:prstGeom>
          <a:noFill/>
          <a:ln w="9525">
            <a:noFill/>
            <a:miter lim="800000"/>
            <a:headEnd/>
            <a:tailEnd/>
          </a:ln>
        </p:spPr>
        <p:txBody>
          <a:bodyPr lIns="70610" tIns="35305" rIns="70610" bIns="35305">
            <a:spAutoFit/>
          </a:bodyPr>
          <a:lstStyle/>
          <a:p>
            <a:r>
              <a:rPr lang="tr-TR" sz="2400" b="1" dirty="0"/>
              <a:t>212-) 5188 sayılı yasadaki hususlara uymamaktan dolayı verilecek cezalara karşı nereye, ne zaman itiraz edilebilir?</a:t>
            </a:r>
            <a:endParaRPr lang="tr-TR" sz="2400" dirty="0"/>
          </a:p>
          <a:p>
            <a:pPr marL="457200" lvl="0" indent="-457200">
              <a:buFont typeface="+mj-lt"/>
              <a:buAutoNum type="alphaLcParenR"/>
            </a:pPr>
            <a:r>
              <a:rPr lang="tr-TR" sz="2400" dirty="0"/>
              <a:t>O yerin yetkili İdare mahkemesine 7 gün içinde itiraz edilebilir,</a:t>
            </a:r>
          </a:p>
          <a:p>
            <a:pPr marL="457200" lvl="0" indent="-457200">
              <a:buFont typeface="+mj-lt"/>
              <a:buAutoNum type="alphaLcParenR"/>
            </a:pPr>
            <a:r>
              <a:rPr lang="tr-TR" sz="2400" dirty="0"/>
              <a:t>O yerin yetkili Ağır Ceza mahkemesine 7 gün içinde itiraz edilebilir,</a:t>
            </a:r>
          </a:p>
          <a:p>
            <a:pPr marL="457200" lvl="0" indent="-457200">
              <a:buFont typeface="+mj-lt"/>
              <a:buAutoNum type="alphaLcParenR"/>
            </a:pPr>
            <a:r>
              <a:rPr lang="tr-TR" sz="2400" dirty="0"/>
              <a:t>O yerin yetkili Bölge İdare mahkemesine 7 gün içinde itiraz edilebilir,</a:t>
            </a:r>
          </a:p>
          <a:p>
            <a:pPr marL="457200" lvl="0" indent="-457200">
              <a:buFont typeface="+mj-lt"/>
              <a:buAutoNum type="alphaLcParenR"/>
            </a:pPr>
            <a:r>
              <a:rPr lang="tr-TR" sz="2400" dirty="0"/>
              <a:t>Danıştay’a 7 gün içinde itiraz edilebilir,</a:t>
            </a:r>
          </a:p>
          <a:p>
            <a:pPr marL="457200" lvl="0" indent="-457200">
              <a:buFont typeface="+mj-lt"/>
              <a:buAutoNum type="alphaLcParenR"/>
            </a:pPr>
            <a:r>
              <a:rPr lang="tr-TR" sz="2400" dirty="0"/>
              <a:t>Yargıtay’a 7 gün içinde itiraz edilebilir,</a:t>
            </a:r>
          </a:p>
        </p:txBody>
      </p:sp>
    </p:spTree>
    <p:extLst>
      <p:ext uri="{BB962C8B-B14F-4D97-AF65-F5344CB8AC3E}">
        <p14:creationId xmlns:p14="http://schemas.microsoft.com/office/powerpoint/2010/main" val="2552232667"/>
      </p:ext>
    </p:extLst>
  </p:cSld>
  <p:clrMapOvr>
    <a:masterClrMapping/>
  </p:clrMapOvr>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4133950"/>
          </a:xfrm>
          <a:prstGeom prst="rect">
            <a:avLst/>
          </a:prstGeom>
          <a:noFill/>
          <a:ln w="9525">
            <a:noFill/>
            <a:miter lim="800000"/>
            <a:headEnd/>
            <a:tailEnd/>
          </a:ln>
        </p:spPr>
        <p:txBody>
          <a:bodyPr lIns="70610" tIns="35305" rIns="70610" bIns="35305">
            <a:spAutoFit/>
          </a:bodyPr>
          <a:lstStyle/>
          <a:p>
            <a:r>
              <a:rPr lang="tr-TR" sz="2400" b="1" dirty="0"/>
              <a:t>212-) 5188 sayılı yasadaki hususlara uymamaktan dolayı verilecek cezalara karşı nereye, ne zaman itiraz edilebilir?</a:t>
            </a:r>
            <a:endParaRPr lang="tr-TR" sz="2400" dirty="0"/>
          </a:p>
          <a:p>
            <a:pPr marL="457200" lvl="0" indent="-457200">
              <a:buFont typeface="+mj-lt"/>
              <a:buAutoNum type="alphaLcParenR"/>
            </a:pPr>
            <a:r>
              <a:rPr lang="tr-TR" sz="2400" dirty="0">
                <a:solidFill>
                  <a:srgbClr val="FF0000"/>
                </a:solidFill>
              </a:rPr>
              <a:t>O yerin yetkili İdare mahkemesine 7 gün içinde itiraz edilebilir,</a:t>
            </a:r>
          </a:p>
          <a:p>
            <a:pPr marL="457200" lvl="0" indent="-457200">
              <a:buFont typeface="+mj-lt"/>
              <a:buAutoNum type="alphaLcParenR"/>
            </a:pPr>
            <a:r>
              <a:rPr lang="tr-TR" sz="2400" dirty="0"/>
              <a:t>O yerin yetkili Ağır Ceza mahkemesine 7 gün içinde itiraz edilebilir,</a:t>
            </a:r>
          </a:p>
          <a:p>
            <a:pPr marL="457200" lvl="0" indent="-457200">
              <a:buFont typeface="+mj-lt"/>
              <a:buAutoNum type="alphaLcParenR"/>
            </a:pPr>
            <a:r>
              <a:rPr lang="tr-TR" sz="2400" dirty="0"/>
              <a:t>O yerin yetkili Bölge İdare mahkemesine 7 gün içinde itiraz edilebilir,</a:t>
            </a:r>
          </a:p>
          <a:p>
            <a:pPr marL="457200" lvl="0" indent="-457200">
              <a:buFont typeface="+mj-lt"/>
              <a:buAutoNum type="alphaLcParenR"/>
            </a:pPr>
            <a:r>
              <a:rPr lang="tr-TR" sz="2400" dirty="0"/>
              <a:t>Danıştay’a 7 gün içinde itiraz edilebilir,</a:t>
            </a:r>
          </a:p>
          <a:p>
            <a:pPr marL="457200" lvl="0" indent="-457200">
              <a:buFont typeface="+mj-lt"/>
              <a:buAutoNum type="alphaLcParenR"/>
            </a:pPr>
            <a:r>
              <a:rPr lang="tr-TR" sz="2400" dirty="0"/>
              <a:t>Yargıtay’a 7 gün içinde itiraz edilebilir,</a:t>
            </a:r>
          </a:p>
        </p:txBody>
      </p:sp>
    </p:spTree>
    <p:extLst>
      <p:ext uri="{BB962C8B-B14F-4D97-AF65-F5344CB8AC3E}">
        <p14:creationId xmlns:p14="http://schemas.microsoft.com/office/powerpoint/2010/main" val="1301615554"/>
      </p:ext>
    </p:extLst>
  </p:cSld>
  <p:clrMapOvr>
    <a:masterClrMapping/>
  </p:clrMapOvr>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489248" y="336127"/>
            <a:ext cx="6336704" cy="3764618"/>
          </a:xfrm>
          <a:prstGeom prst="rect">
            <a:avLst/>
          </a:prstGeom>
          <a:noFill/>
          <a:ln w="9525">
            <a:noFill/>
            <a:miter lim="800000"/>
            <a:headEnd/>
            <a:tailEnd/>
          </a:ln>
        </p:spPr>
        <p:txBody>
          <a:bodyPr wrap="square" lIns="70610" tIns="35305" rIns="70610" bIns="35305">
            <a:spAutoFit/>
          </a:bodyPr>
          <a:lstStyle/>
          <a:p>
            <a:r>
              <a:rPr lang="tr-TR" sz="2400" b="1" dirty="0"/>
              <a:t>210-) Hem genel kolluğun, hem de özel güvenliğin önleyici ve adli olmak üzere iki tür yetkisi vardır. Bu iki yetkiyi ayıran temel kıstas aşağıdakilerden hangisidir?</a:t>
            </a:r>
          </a:p>
          <a:p>
            <a:endParaRPr lang="tr-TR" sz="2400" dirty="0"/>
          </a:p>
          <a:p>
            <a:pPr marL="457200" indent="-457200">
              <a:buAutoNum type="alphaUcParenR"/>
            </a:pPr>
            <a:r>
              <a:rPr lang="tr-TR" sz="2400" dirty="0"/>
              <a:t>Suç              </a:t>
            </a:r>
          </a:p>
          <a:p>
            <a:r>
              <a:rPr lang="tr-TR" sz="2400" dirty="0"/>
              <a:t>B) Uluslararası sözleşmeler</a:t>
            </a:r>
          </a:p>
          <a:p>
            <a:r>
              <a:rPr lang="tr-TR" sz="2400" dirty="0"/>
              <a:t>C) Amirin emri   </a:t>
            </a:r>
          </a:p>
          <a:p>
            <a:r>
              <a:rPr lang="tr-TR" sz="2400" dirty="0"/>
              <a:t>D) 5188 sayılı yasa</a:t>
            </a:r>
          </a:p>
          <a:p>
            <a:r>
              <a:rPr lang="tr-TR" sz="2400" dirty="0"/>
              <a:t>E) İl Özel Güvenlik Komisyonunun kararı</a:t>
            </a:r>
            <a:endParaRPr lang="tr-TR" sz="2400" dirty="0">
              <a:effectLst/>
            </a:endParaRPr>
          </a:p>
        </p:txBody>
      </p:sp>
    </p:spTree>
    <p:extLst>
      <p:ext uri="{BB962C8B-B14F-4D97-AF65-F5344CB8AC3E}">
        <p14:creationId xmlns:p14="http://schemas.microsoft.com/office/powerpoint/2010/main" val="1526215050"/>
      </p:ext>
    </p:extLst>
  </p:cSld>
  <p:clrMapOvr>
    <a:masterClrMapping/>
  </p:clrMapOvr>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489248" y="336127"/>
            <a:ext cx="6336704" cy="3764618"/>
          </a:xfrm>
          <a:prstGeom prst="rect">
            <a:avLst/>
          </a:prstGeom>
          <a:noFill/>
          <a:ln w="9525">
            <a:noFill/>
            <a:miter lim="800000"/>
            <a:headEnd/>
            <a:tailEnd/>
          </a:ln>
        </p:spPr>
        <p:txBody>
          <a:bodyPr wrap="square" lIns="70610" tIns="35305" rIns="70610" bIns="35305">
            <a:spAutoFit/>
          </a:bodyPr>
          <a:lstStyle/>
          <a:p>
            <a:r>
              <a:rPr lang="tr-TR" sz="2400" b="1" dirty="0"/>
              <a:t>210-) Hem genel kolluğun, hem de özel güvenliğin önleyici ve adli olmak üzere iki tür yetkisi vardır. Bu iki yetkiyi ayıran temel kıstas aşağıdakilerden hangisidir?</a:t>
            </a:r>
          </a:p>
          <a:p>
            <a:endParaRPr lang="tr-TR" sz="2400" dirty="0"/>
          </a:p>
          <a:p>
            <a:pPr marL="457200" indent="-457200">
              <a:buAutoNum type="alphaUcParenR"/>
            </a:pPr>
            <a:r>
              <a:rPr lang="tr-TR" sz="2400" dirty="0">
                <a:solidFill>
                  <a:srgbClr val="FF0000"/>
                </a:solidFill>
              </a:rPr>
              <a:t>Suç </a:t>
            </a:r>
            <a:r>
              <a:rPr lang="tr-TR" sz="2400" dirty="0"/>
              <a:t>             </a:t>
            </a:r>
          </a:p>
          <a:p>
            <a:r>
              <a:rPr lang="tr-TR" sz="2400" dirty="0"/>
              <a:t>B) Uluslararası sözleşmeler</a:t>
            </a:r>
          </a:p>
          <a:p>
            <a:r>
              <a:rPr lang="tr-TR" sz="2400" dirty="0"/>
              <a:t>C) Amirin emri   </a:t>
            </a:r>
          </a:p>
          <a:p>
            <a:r>
              <a:rPr lang="tr-TR" sz="2400" dirty="0"/>
              <a:t>D) 5188 sayılı yasa</a:t>
            </a:r>
          </a:p>
          <a:p>
            <a:r>
              <a:rPr lang="tr-TR" sz="2400" dirty="0"/>
              <a:t>E) İl Özel Güvenlik Komisyonunun kararı</a:t>
            </a:r>
            <a:endParaRPr lang="tr-TR" sz="2400" dirty="0">
              <a:effectLst/>
            </a:endParaRPr>
          </a:p>
        </p:txBody>
      </p:sp>
    </p:spTree>
    <p:extLst>
      <p:ext uri="{BB962C8B-B14F-4D97-AF65-F5344CB8AC3E}">
        <p14:creationId xmlns:p14="http://schemas.microsoft.com/office/powerpoint/2010/main" val="3441088912"/>
      </p:ext>
    </p:extLst>
  </p:cSld>
  <p:clrMapOvr>
    <a:masterClrMapping/>
  </p:clrMapOvr>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025955"/>
          </a:xfrm>
          <a:prstGeom prst="rect">
            <a:avLst/>
          </a:prstGeom>
          <a:noFill/>
          <a:ln w="9525">
            <a:noFill/>
            <a:miter lim="800000"/>
            <a:headEnd/>
            <a:tailEnd/>
          </a:ln>
        </p:spPr>
        <p:txBody>
          <a:bodyPr lIns="70610" tIns="35305" rIns="70610" bIns="35305">
            <a:spAutoFit/>
          </a:bodyPr>
          <a:lstStyle/>
          <a:p>
            <a:r>
              <a:rPr lang="tr-TR" sz="2400" b="1" dirty="0"/>
              <a:t>209-) Aşağıdakilerden hangisi 5188 sayılı yasa kapsamında </a:t>
            </a:r>
            <a:r>
              <a:rPr lang="tr-TR" sz="2400" b="1" u="sng" dirty="0"/>
              <a:t>değildir</a:t>
            </a:r>
            <a:r>
              <a:rPr lang="tr-TR" sz="2400" b="1" dirty="0"/>
              <a:t>?</a:t>
            </a:r>
          </a:p>
          <a:p>
            <a:endParaRPr lang="tr-TR" sz="2400" dirty="0"/>
          </a:p>
          <a:p>
            <a:pPr marL="457200" lvl="0" indent="-457200">
              <a:buFont typeface="+mj-lt"/>
              <a:buAutoNum type="alphaLcParenR"/>
            </a:pPr>
            <a:r>
              <a:rPr lang="tr-TR" sz="2400" dirty="0"/>
              <a:t>Alarm İzleme Merkezleri</a:t>
            </a:r>
          </a:p>
          <a:p>
            <a:pPr marL="457200" lvl="0" indent="-457200">
              <a:buFont typeface="+mj-lt"/>
              <a:buAutoNum type="alphaLcParenR"/>
            </a:pPr>
            <a:r>
              <a:rPr lang="tr-TR" sz="2400" dirty="0"/>
              <a:t>Özel Güvenlik Birimleri</a:t>
            </a:r>
          </a:p>
          <a:p>
            <a:pPr marL="457200" lvl="0" indent="-457200">
              <a:buFont typeface="+mj-lt"/>
              <a:buAutoNum type="alphaLcParenR"/>
            </a:pPr>
            <a:r>
              <a:rPr lang="tr-TR" sz="2400" dirty="0"/>
              <a:t>Özel Güvenlik Şirketleri</a:t>
            </a:r>
          </a:p>
          <a:p>
            <a:pPr marL="457200" lvl="0" indent="-457200">
              <a:buFont typeface="+mj-lt"/>
              <a:buAutoNum type="alphaLcParenR"/>
            </a:pPr>
            <a:r>
              <a:rPr lang="tr-TR" sz="2400" dirty="0"/>
              <a:t>CCTV Merkezleri</a:t>
            </a:r>
          </a:p>
          <a:p>
            <a:pPr marL="457200" lvl="0" indent="-457200">
              <a:buFont typeface="+mj-lt"/>
              <a:buAutoNum type="alphaLcParenR"/>
            </a:pPr>
            <a:r>
              <a:rPr lang="tr-TR" sz="2400" dirty="0"/>
              <a:t>Özel Güvenlik Eğitim Kurumları</a:t>
            </a:r>
          </a:p>
        </p:txBody>
      </p:sp>
    </p:spTree>
    <p:extLst>
      <p:ext uri="{BB962C8B-B14F-4D97-AF65-F5344CB8AC3E}">
        <p14:creationId xmlns:p14="http://schemas.microsoft.com/office/powerpoint/2010/main" val="4052773411"/>
      </p:ext>
    </p:extLst>
  </p:cSld>
  <p:clrMapOvr>
    <a:masterClrMapping/>
  </p:clrMapOvr>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025955"/>
          </a:xfrm>
          <a:prstGeom prst="rect">
            <a:avLst/>
          </a:prstGeom>
          <a:noFill/>
          <a:ln w="9525">
            <a:noFill/>
            <a:miter lim="800000"/>
            <a:headEnd/>
            <a:tailEnd/>
          </a:ln>
        </p:spPr>
        <p:txBody>
          <a:bodyPr lIns="70610" tIns="35305" rIns="70610" bIns="35305">
            <a:spAutoFit/>
          </a:bodyPr>
          <a:lstStyle/>
          <a:p>
            <a:r>
              <a:rPr lang="tr-TR" sz="2400" b="1" dirty="0"/>
              <a:t>209-) Aşağıdakilerden hangisi 5188 sayılı yasa kapsamında </a:t>
            </a:r>
            <a:r>
              <a:rPr lang="tr-TR" sz="2400" b="1" u="sng" dirty="0"/>
              <a:t>değildir</a:t>
            </a:r>
            <a:r>
              <a:rPr lang="tr-TR" sz="2400" b="1" dirty="0"/>
              <a:t>?</a:t>
            </a:r>
          </a:p>
          <a:p>
            <a:endParaRPr lang="tr-TR" sz="2400" dirty="0"/>
          </a:p>
          <a:p>
            <a:pPr marL="457200" lvl="0" indent="-457200">
              <a:buFont typeface="+mj-lt"/>
              <a:buAutoNum type="alphaLcParenR"/>
            </a:pPr>
            <a:r>
              <a:rPr lang="tr-TR" sz="2400" dirty="0"/>
              <a:t>Alarm İzleme Merkezleri</a:t>
            </a:r>
          </a:p>
          <a:p>
            <a:pPr marL="457200" lvl="0" indent="-457200">
              <a:buFont typeface="+mj-lt"/>
              <a:buAutoNum type="alphaLcParenR"/>
            </a:pPr>
            <a:r>
              <a:rPr lang="tr-TR" sz="2400" dirty="0"/>
              <a:t>Özel Güvenlik Birimleri</a:t>
            </a:r>
          </a:p>
          <a:p>
            <a:pPr marL="457200" lvl="0" indent="-457200">
              <a:buFont typeface="+mj-lt"/>
              <a:buAutoNum type="alphaLcParenR"/>
            </a:pPr>
            <a:r>
              <a:rPr lang="tr-TR" sz="2400" dirty="0"/>
              <a:t>Özel Güvenlik Şirketleri</a:t>
            </a:r>
          </a:p>
          <a:p>
            <a:pPr marL="457200" lvl="0" indent="-457200">
              <a:buFont typeface="+mj-lt"/>
              <a:buAutoNum type="alphaLcParenR"/>
            </a:pPr>
            <a:r>
              <a:rPr lang="tr-TR" sz="2400" dirty="0">
                <a:solidFill>
                  <a:srgbClr val="FF0000"/>
                </a:solidFill>
              </a:rPr>
              <a:t>CCTV Merkezleri</a:t>
            </a:r>
          </a:p>
          <a:p>
            <a:pPr marL="457200" lvl="0" indent="-457200">
              <a:buFont typeface="+mj-lt"/>
              <a:buAutoNum type="alphaLcParenR"/>
            </a:pPr>
            <a:r>
              <a:rPr lang="tr-TR" sz="2400" dirty="0"/>
              <a:t>Özel Güvenlik Eğitim Kurumları</a:t>
            </a:r>
          </a:p>
        </p:txBody>
      </p:sp>
    </p:spTree>
    <p:extLst>
      <p:ext uri="{BB962C8B-B14F-4D97-AF65-F5344CB8AC3E}">
        <p14:creationId xmlns:p14="http://schemas.microsoft.com/office/powerpoint/2010/main" val="2719769205"/>
      </p:ext>
    </p:extLst>
  </p:cSld>
  <p:clrMapOvr>
    <a:masterClrMapping/>
  </p:clrMapOvr>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4503282"/>
          </a:xfrm>
          <a:prstGeom prst="rect">
            <a:avLst/>
          </a:prstGeom>
          <a:noFill/>
          <a:ln w="9525">
            <a:noFill/>
            <a:miter lim="800000"/>
            <a:headEnd/>
            <a:tailEnd/>
          </a:ln>
        </p:spPr>
        <p:txBody>
          <a:bodyPr lIns="70610" tIns="35305" rIns="70610" bIns="35305">
            <a:spAutoFit/>
          </a:bodyPr>
          <a:lstStyle/>
          <a:p>
            <a:r>
              <a:rPr lang="tr-TR" sz="2400" b="1" dirty="0"/>
              <a:t>208-) İşveren fabrikasında kendi bünyesindeki özel güvenlik biriminde bulunan iki özel güvenlik görevlisinin yanına ilave olarak, bir özel güvenlik şirketinden de beş özel güvenlik görevlisini hizmet satın almak suretiyle çalıştırmak istiyor. Böyle bir durumun mümkün olup olamayacağı ile ilgili aşağıdaki önermelerden hangisi doğrudur?</a:t>
            </a:r>
            <a:endParaRPr lang="tr-TR" sz="2400" dirty="0"/>
          </a:p>
          <a:p>
            <a:pPr marL="457200" lvl="0" indent="-457200">
              <a:buFont typeface="+mj-lt"/>
              <a:buAutoNum type="alphaLcParenR"/>
            </a:pPr>
            <a:r>
              <a:rPr lang="tr-TR" sz="2400" dirty="0"/>
              <a:t>İçişleri Bakanlığının izni gereklidir</a:t>
            </a:r>
          </a:p>
          <a:p>
            <a:pPr marL="457200" lvl="0" indent="-457200">
              <a:buFont typeface="+mj-lt"/>
              <a:buAutoNum type="alphaLcParenR"/>
            </a:pPr>
            <a:r>
              <a:rPr lang="tr-TR" sz="2400" dirty="0"/>
              <a:t>Hukuken mümkün değildir</a:t>
            </a:r>
          </a:p>
          <a:p>
            <a:pPr marL="457200" lvl="0" indent="-457200">
              <a:buFont typeface="+mj-lt"/>
              <a:buAutoNum type="alphaLcParenR"/>
            </a:pPr>
            <a:r>
              <a:rPr lang="tr-TR" sz="2400" dirty="0"/>
              <a:t>Mahkeme kararı gereklidir</a:t>
            </a:r>
          </a:p>
          <a:p>
            <a:pPr marL="457200" lvl="0" indent="-457200">
              <a:buFont typeface="+mj-lt"/>
              <a:buAutoNum type="alphaLcParenR"/>
            </a:pPr>
            <a:r>
              <a:rPr lang="tr-TR" sz="2400" dirty="0"/>
              <a:t>Hiçbir engel yoktur</a:t>
            </a:r>
          </a:p>
          <a:p>
            <a:pPr marL="457200" lvl="0" indent="-457200">
              <a:buFont typeface="+mj-lt"/>
              <a:buAutoNum type="alphaLcParenR"/>
            </a:pPr>
            <a:r>
              <a:rPr lang="tr-TR" sz="2400" dirty="0"/>
              <a:t>Böyle bir uygulama örneği yoktur</a:t>
            </a:r>
          </a:p>
        </p:txBody>
      </p:sp>
    </p:spTree>
    <p:extLst>
      <p:ext uri="{BB962C8B-B14F-4D97-AF65-F5344CB8AC3E}">
        <p14:creationId xmlns:p14="http://schemas.microsoft.com/office/powerpoint/2010/main" val="3954342371"/>
      </p:ext>
    </p:extLst>
  </p:cSld>
  <p:clrMapOvr>
    <a:masterClrMapping/>
  </p:clrMapOvr>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4503282"/>
          </a:xfrm>
          <a:prstGeom prst="rect">
            <a:avLst/>
          </a:prstGeom>
          <a:noFill/>
          <a:ln w="9525">
            <a:noFill/>
            <a:miter lim="800000"/>
            <a:headEnd/>
            <a:tailEnd/>
          </a:ln>
        </p:spPr>
        <p:txBody>
          <a:bodyPr lIns="70610" tIns="35305" rIns="70610" bIns="35305">
            <a:spAutoFit/>
          </a:bodyPr>
          <a:lstStyle/>
          <a:p>
            <a:r>
              <a:rPr lang="tr-TR" sz="2400" b="1" dirty="0"/>
              <a:t>208-) İşveren fabrikasında kendi bünyesindeki özel güvenlik biriminde bulunan iki özel güvenlik görevlisinin yanına ilave olarak, bir özel güvenlik şirketinden de beş özel güvenlik görevlisini hizmet satın almak suretiyle çalıştırmak istiyor. Böyle bir durumun mümkün olup olamayacağı ile ilgili aşağıdaki önermelerden hangisi doğrudur?</a:t>
            </a:r>
            <a:endParaRPr lang="tr-TR" sz="2400" dirty="0"/>
          </a:p>
          <a:p>
            <a:pPr marL="457200" lvl="0" indent="-457200">
              <a:buFont typeface="+mj-lt"/>
              <a:buAutoNum type="alphaLcParenR"/>
            </a:pPr>
            <a:r>
              <a:rPr lang="tr-TR" sz="2400" dirty="0"/>
              <a:t>İçişleri Bakanlığının izni gereklidir</a:t>
            </a:r>
          </a:p>
          <a:p>
            <a:pPr marL="457200" lvl="0" indent="-457200">
              <a:buFont typeface="+mj-lt"/>
              <a:buAutoNum type="alphaLcParenR"/>
            </a:pPr>
            <a:r>
              <a:rPr lang="tr-TR" sz="2400" dirty="0"/>
              <a:t>Hukuken mümkün değildir</a:t>
            </a:r>
          </a:p>
          <a:p>
            <a:pPr marL="457200" lvl="0" indent="-457200">
              <a:buFont typeface="+mj-lt"/>
              <a:buAutoNum type="alphaLcParenR"/>
            </a:pPr>
            <a:r>
              <a:rPr lang="tr-TR" sz="2400" dirty="0"/>
              <a:t>Mahkeme kararı gereklidir</a:t>
            </a:r>
          </a:p>
          <a:p>
            <a:pPr marL="457200" lvl="0" indent="-457200">
              <a:buFont typeface="+mj-lt"/>
              <a:buAutoNum type="alphaLcParenR"/>
            </a:pPr>
            <a:r>
              <a:rPr lang="tr-TR" sz="2400" dirty="0">
                <a:solidFill>
                  <a:srgbClr val="FF0000"/>
                </a:solidFill>
              </a:rPr>
              <a:t>Hiçbir engel yoktur</a:t>
            </a:r>
          </a:p>
          <a:p>
            <a:pPr marL="457200" lvl="0" indent="-457200">
              <a:buFont typeface="+mj-lt"/>
              <a:buAutoNum type="alphaLcParenR"/>
            </a:pPr>
            <a:r>
              <a:rPr lang="tr-TR" sz="2400" dirty="0"/>
              <a:t>Böyle bir uygulama örneği yoktur</a:t>
            </a:r>
          </a:p>
        </p:txBody>
      </p:sp>
    </p:spTree>
    <p:extLst>
      <p:ext uri="{BB962C8B-B14F-4D97-AF65-F5344CB8AC3E}">
        <p14:creationId xmlns:p14="http://schemas.microsoft.com/office/powerpoint/2010/main" val="4052773411"/>
      </p:ext>
    </p:extLst>
  </p:cSld>
  <p:clrMapOvr>
    <a:masterClrMapping/>
  </p:clrMapOvr>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4503282"/>
          </a:xfrm>
          <a:prstGeom prst="rect">
            <a:avLst/>
          </a:prstGeom>
          <a:noFill/>
          <a:ln w="9525">
            <a:noFill/>
            <a:miter lim="800000"/>
            <a:headEnd/>
            <a:tailEnd/>
          </a:ln>
        </p:spPr>
        <p:txBody>
          <a:bodyPr lIns="70610" tIns="35305" rIns="70610" bIns="35305">
            <a:spAutoFit/>
          </a:bodyPr>
          <a:lstStyle/>
          <a:p>
            <a:r>
              <a:rPr lang="tr-TR" sz="2400" b="1" dirty="0"/>
              <a:t>207-) Ahmet Ziraat Bankasında memur statüsünde, Ayşe ise İş Bankasında işçi statüsünde özel güvenlik görevlisi olarak çalışmaktadırlar. İşverenleriyle aralarında özlük hakları konusunda ihtilaf çıkmıştır. Bu konuyla ilgili olarak hangi mahkemeye/kuruma dava açmaları gerekir?</a:t>
            </a:r>
            <a:endParaRPr lang="tr-TR" sz="2400" dirty="0"/>
          </a:p>
          <a:p>
            <a:r>
              <a:rPr lang="tr-TR" sz="2400" dirty="0"/>
              <a:t>A) Her ikisi de İçişleri Bakanlığına</a:t>
            </a:r>
          </a:p>
          <a:p>
            <a:r>
              <a:rPr lang="tr-TR" sz="2400" dirty="0"/>
              <a:t>B) Ahmet İl Özel Güvenlik Komisyonuna, Ayşe İçişleri Bakanlığına</a:t>
            </a:r>
          </a:p>
          <a:p>
            <a:r>
              <a:rPr lang="tr-TR" sz="2400" dirty="0"/>
              <a:t>C) Her ikisi de İş Mahkemesine</a:t>
            </a:r>
          </a:p>
          <a:p>
            <a:r>
              <a:rPr lang="tr-TR" sz="2400" dirty="0"/>
              <a:t>D) Her ikisi de İdare Mahkemesine</a:t>
            </a:r>
          </a:p>
          <a:p>
            <a:r>
              <a:rPr lang="tr-TR" sz="2400" dirty="0"/>
              <a:t>E) Ahmet İdare Mahkemesine, Ayşe İş Mahkemesine</a:t>
            </a:r>
            <a:endParaRPr lang="tr-TR" sz="2400" dirty="0">
              <a:effectLst/>
            </a:endParaRPr>
          </a:p>
        </p:txBody>
      </p:sp>
    </p:spTree>
    <p:extLst>
      <p:ext uri="{BB962C8B-B14F-4D97-AF65-F5344CB8AC3E}">
        <p14:creationId xmlns:p14="http://schemas.microsoft.com/office/powerpoint/2010/main" val="4052773411"/>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object 2"/>
          <p:cNvSpPr txBox="1"/>
          <p:nvPr/>
        </p:nvSpPr>
        <p:spPr>
          <a:xfrm>
            <a:off x="766970" y="424185"/>
            <a:ext cx="6176777" cy="3459922"/>
          </a:xfrm>
          <a:prstGeom prst="rect">
            <a:avLst/>
          </a:prstGeom>
        </p:spPr>
        <p:txBody>
          <a:bodyPr vert="horz" wrap="square" lIns="0" tIns="12700" rIns="0" bIns="0" rtlCol="0">
            <a:spAutoFit/>
          </a:bodyPr>
          <a:lstStyle/>
          <a:p>
            <a:pPr marL="12700"/>
            <a:r>
              <a:rPr lang="tr-TR" sz="1600" spc="-90" dirty="0">
                <a:latin typeface="Arial"/>
                <a:cs typeface="Arial"/>
              </a:rPr>
              <a:t>Yükseköğretim kurumlarının güvenlikle ilgili fakülte ve meslek yüksekokullarından mezun olanlar ile fakülte veya meslek yüksek okullarının güvenlikle ilgili bölümlerinden mezun olanlarda silah eğitimi dışında özel güvenlik temel eğitimi şartı aranmaz. Özel güvenlik şirketleri, eğitim kurumları ve alarm izleme merkezlerinde çalışacak olan yöneticilerin güvenlik soruşturmaları yaptırılır. Soruşturma sonucu olumlu olan özel güvenlik yöneticisi kimlik kartı verilir. </a:t>
            </a:r>
          </a:p>
          <a:p>
            <a:pPr marL="12700"/>
            <a:endParaRPr lang="tr-TR" sz="1600" spc="-90" dirty="0">
              <a:latin typeface="Arial"/>
              <a:cs typeface="Arial"/>
            </a:endParaRPr>
          </a:p>
          <a:p>
            <a:r>
              <a:rPr lang="tr-TR" sz="1600" spc="-90" dirty="0">
                <a:latin typeface="Arial"/>
                <a:cs typeface="Arial"/>
              </a:rPr>
              <a:t>Özel güvenlik görevlisi ve yönetici olacaklar hakkında yapılan güvenlik soruşturması ve arşiv araştırması temel eğitim sertifikasının düzenlendiği tarihten, beşinci ve altıncı fıkralarda belirtilen kişiler için ise başvuru tarihinden itibaren her beş yılda bir yenilenir. Özel güvenlik görevlilerinde ve yöneticilerde aranan şartlardan herhangi birisinin kaybedildiğinin tespiti halinde kimlik kartı ve çalışma izni Bakanlıkça/valiliklerce iptal edilir. </a:t>
            </a:r>
          </a:p>
        </p:txBody>
      </p:sp>
    </p:spTree>
  </p:cSld>
  <p:clrMapOvr>
    <a:masterClrMapping/>
  </p:clrMapOvr>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4503282"/>
          </a:xfrm>
          <a:prstGeom prst="rect">
            <a:avLst/>
          </a:prstGeom>
          <a:noFill/>
          <a:ln w="9525">
            <a:noFill/>
            <a:miter lim="800000"/>
            <a:headEnd/>
            <a:tailEnd/>
          </a:ln>
        </p:spPr>
        <p:txBody>
          <a:bodyPr lIns="70610" tIns="35305" rIns="70610" bIns="35305">
            <a:spAutoFit/>
          </a:bodyPr>
          <a:lstStyle/>
          <a:p>
            <a:r>
              <a:rPr lang="tr-TR" sz="2400" b="1" dirty="0"/>
              <a:t>207-) Ahmet Ziraat Bankasında memur statüsünde, Ayşe ise İş Bankasında işçi statüsünde özel güvenlik görevlisi olarak çalışmaktadırlar. İşverenleriyle aralarında özlük hakları konusunda ihtilaf çıkmıştır. Bu konuyla ilgili olarak hangi mahkemeye/kuruma dava açmaları gerekir?</a:t>
            </a:r>
            <a:endParaRPr lang="tr-TR" sz="2400" dirty="0"/>
          </a:p>
          <a:p>
            <a:r>
              <a:rPr lang="tr-TR" sz="2400" dirty="0"/>
              <a:t>A) Her ikisi de İçişleri Bakanlığına</a:t>
            </a:r>
          </a:p>
          <a:p>
            <a:r>
              <a:rPr lang="tr-TR" sz="2400" dirty="0"/>
              <a:t>B) Ahmet İl Özel Güvenlik Komisyonuna, Ayşe İçişleri Bakanlığına</a:t>
            </a:r>
          </a:p>
          <a:p>
            <a:r>
              <a:rPr lang="tr-TR" sz="2400" dirty="0"/>
              <a:t>C) Her ikisi de İş Mahkemesine</a:t>
            </a:r>
          </a:p>
          <a:p>
            <a:r>
              <a:rPr lang="tr-TR" sz="2400" dirty="0"/>
              <a:t>D) Her ikisi de İdare Mahkemesine</a:t>
            </a:r>
          </a:p>
          <a:p>
            <a:r>
              <a:rPr lang="tr-TR" sz="2400" dirty="0">
                <a:solidFill>
                  <a:srgbClr val="FF0000"/>
                </a:solidFill>
              </a:rPr>
              <a:t>E) Ahmet İdare Mahkemesine, Ayşe İş Mahkemesine</a:t>
            </a:r>
            <a:endParaRPr lang="tr-TR" sz="2400" dirty="0">
              <a:solidFill>
                <a:srgbClr val="FF0000"/>
              </a:solidFill>
              <a:effectLst/>
            </a:endParaRPr>
          </a:p>
        </p:txBody>
      </p:sp>
    </p:spTree>
    <p:extLst>
      <p:ext uri="{BB962C8B-B14F-4D97-AF65-F5344CB8AC3E}">
        <p14:creationId xmlns:p14="http://schemas.microsoft.com/office/powerpoint/2010/main" val="913222546"/>
      </p:ext>
    </p:extLst>
  </p:cSld>
  <p:clrMapOvr>
    <a:masterClrMapping/>
  </p:clrMapOvr>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395286"/>
          </a:xfrm>
          <a:prstGeom prst="rect">
            <a:avLst/>
          </a:prstGeom>
          <a:noFill/>
          <a:ln w="9525">
            <a:noFill/>
            <a:miter lim="800000"/>
            <a:headEnd/>
            <a:tailEnd/>
          </a:ln>
        </p:spPr>
        <p:txBody>
          <a:bodyPr lIns="70610" tIns="35305" rIns="70610" bIns="35305">
            <a:spAutoFit/>
          </a:bodyPr>
          <a:lstStyle/>
          <a:p>
            <a:r>
              <a:rPr lang="tr-TR" sz="2400" b="1" dirty="0"/>
              <a:t>206-) Türkiye’de modern özel güvenlik hizmetleri ilk kez hangi kanunla kurulmuştur?</a:t>
            </a:r>
          </a:p>
          <a:p>
            <a:endParaRPr lang="tr-TR" sz="2400" dirty="0"/>
          </a:p>
          <a:p>
            <a:r>
              <a:rPr lang="tr-TR" sz="2400" dirty="0"/>
              <a:t>A) 1961 Anayasası</a:t>
            </a:r>
          </a:p>
          <a:p>
            <a:r>
              <a:rPr lang="tr-TR" sz="2400" dirty="0"/>
              <a:t>B) 2495 sayılı Bazı Kurum ve Kuruluşların Korunması ve Güvenliklerinin Sağlanması Hakkında Kanun</a:t>
            </a:r>
          </a:p>
          <a:p>
            <a:r>
              <a:rPr lang="tr-TR" sz="2400" dirty="0"/>
              <a:t>C) 1982 Anayasası</a:t>
            </a:r>
          </a:p>
          <a:p>
            <a:r>
              <a:rPr lang="tr-TR" sz="2400" dirty="0"/>
              <a:t>D) 5188 sayılı Özel Güvenlik Hizmetlerine Dair Kanun</a:t>
            </a:r>
          </a:p>
          <a:p>
            <a:r>
              <a:rPr lang="tr-TR" sz="2400" dirty="0"/>
              <a:t>E) 2559 sayılı Polis Vazife ve Salahiyetleri Kanunu</a:t>
            </a:r>
            <a:endParaRPr lang="tr-TR" sz="2400" dirty="0">
              <a:effectLst/>
            </a:endParaRPr>
          </a:p>
        </p:txBody>
      </p:sp>
    </p:spTree>
    <p:extLst>
      <p:ext uri="{BB962C8B-B14F-4D97-AF65-F5344CB8AC3E}">
        <p14:creationId xmlns:p14="http://schemas.microsoft.com/office/powerpoint/2010/main" val="4052773411"/>
      </p:ext>
    </p:extLst>
  </p:cSld>
  <p:clrMapOvr>
    <a:masterClrMapping/>
  </p:clrMapOvr>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395286"/>
          </a:xfrm>
          <a:prstGeom prst="rect">
            <a:avLst/>
          </a:prstGeom>
          <a:noFill/>
          <a:ln w="9525">
            <a:noFill/>
            <a:miter lim="800000"/>
            <a:headEnd/>
            <a:tailEnd/>
          </a:ln>
        </p:spPr>
        <p:txBody>
          <a:bodyPr lIns="70610" tIns="35305" rIns="70610" bIns="35305">
            <a:spAutoFit/>
          </a:bodyPr>
          <a:lstStyle/>
          <a:p>
            <a:r>
              <a:rPr lang="tr-TR" sz="2400" b="1" dirty="0"/>
              <a:t>206-) Türkiye’de modern özel güvenlik hizmetleri ilk kez hangi kanunla kurulmuştur?</a:t>
            </a:r>
          </a:p>
          <a:p>
            <a:endParaRPr lang="tr-TR" sz="2400" dirty="0"/>
          </a:p>
          <a:p>
            <a:r>
              <a:rPr lang="tr-TR" sz="2400" dirty="0"/>
              <a:t>A) 1961 Anayasası</a:t>
            </a:r>
          </a:p>
          <a:p>
            <a:r>
              <a:rPr lang="tr-TR" sz="2400" dirty="0">
                <a:solidFill>
                  <a:srgbClr val="FF0000"/>
                </a:solidFill>
              </a:rPr>
              <a:t>B) 2495 sayılı Bazı Kurum ve Kuruluşların Korunması ve Güvenliklerinin Sağlanması Hakkında Kanun</a:t>
            </a:r>
          </a:p>
          <a:p>
            <a:r>
              <a:rPr lang="tr-TR" sz="2400" dirty="0"/>
              <a:t>C) 1982 Anayasası</a:t>
            </a:r>
          </a:p>
          <a:p>
            <a:r>
              <a:rPr lang="tr-TR" sz="2400" dirty="0"/>
              <a:t>D) 5188 sayılı Özel Güvenlik Hizmetlerine Dair Kanun</a:t>
            </a:r>
          </a:p>
          <a:p>
            <a:r>
              <a:rPr lang="tr-TR" sz="2400" dirty="0"/>
              <a:t>E) 2559 sayılı Polis Vazife ve Salahiyetleri Kanunu</a:t>
            </a:r>
            <a:endParaRPr lang="tr-TR" sz="2400" dirty="0">
              <a:effectLst/>
            </a:endParaRPr>
          </a:p>
        </p:txBody>
      </p:sp>
    </p:spTree>
    <p:extLst>
      <p:ext uri="{BB962C8B-B14F-4D97-AF65-F5344CB8AC3E}">
        <p14:creationId xmlns:p14="http://schemas.microsoft.com/office/powerpoint/2010/main" val="205926388"/>
      </p:ext>
    </p:extLst>
  </p:cSld>
  <p:clrMapOvr>
    <a:masterClrMapping/>
  </p:clrMapOvr>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395286"/>
          </a:xfrm>
          <a:prstGeom prst="rect">
            <a:avLst/>
          </a:prstGeom>
          <a:noFill/>
          <a:ln w="9525">
            <a:noFill/>
            <a:miter lim="800000"/>
            <a:headEnd/>
            <a:tailEnd/>
          </a:ln>
        </p:spPr>
        <p:txBody>
          <a:bodyPr lIns="70610" tIns="35305" rIns="70610" bIns="35305">
            <a:spAutoFit/>
          </a:bodyPr>
          <a:lstStyle/>
          <a:p>
            <a:r>
              <a:rPr lang="tr-TR" sz="2400" b="1" dirty="0"/>
              <a:t>205-) 5188 sayılı yasayla özel güvenlik görevlilerine tanınan yetkiler, kişilerin hangi özel hak ve hürriyetlerini sınırlandırır?</a:t>
            </a:r>
          </a:p>
          <a:p>
            <a:endParaRPr lang="tr-TR" sz="2400" dirty="0"/>
          </a:p>
          <a:p>
            <a:pPr marL="457200" indent="-457200">
              <a:buAutoNum type="alphaUcParenR"/>
            </a:pPr>
            <a:r>
              <a:rPr lang="tr-TR" sz="2400" dirty="0"/>
              <a:t>Toplumsal haklar   </a:t>
            </a:r>
          </a:p>
          <a:p>
            <a:r>
              <a:rPr lang="tr-TR" sz="2400" dirty="0"/>
              <a:t>B) Ekonomik haklar</a:t>
            </a:r>
          </a:p>
          <a:p>
            <a:r>
              <a:rPr lang="tr-TR" sz="2400" dirty="0"/>
              <a:t>C) Çocuk hakları        </a:t>
            </a:r>
          </a:p>
          <a:p>
            <a:r>
              <a:rPr lang="tr-TR" sz="2400" dirty="0"/>
              <a:t>D) Aile hakları</a:t>
            </a:r>
          </a:p>
          <a:p>
            <a:r>
              <a:rPr lang="tr-TR" sz="2400" dirty="0"/>
              <a:t>E) Kişilerin hak ve özgürlükleri </a:t>
            </a:r>
            <a:endParaRPr lang="tr-TR" sz="2400" dirty="0">
              <a:effectLst/>
            </a:endParaRPr>
          </a:p>
        </p:txBody>
      </p:sp>
    </p:spTree>
    <p:extLst>
      <p:ext uri="{BB962C8B-B14F-4D97-AF65-F5344CB8AC3E}">
        <p14:creationId xmlns:p14="http://schemas.microsoft.com/office/powerpoint/2010/main" val="4052773411"/>
      </p:ext>
    </p:extLst>
  </p:cSld>
  <p:clrMapOvr>
    <a:masterClrMapping/>
  </p:clrMapOvr>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395286"/>
          </a:xfrm>
          <a:prstGeom prst="rect">
            <a:avLst/>
          </a:prstGeom>
          <a:noFill/>
          <a:ln w="9525">
            <a:noFill/>
            <a:miter lim="800000"/>
            <a:headEnd/>
            <a:tailEnd/>
          </a:ln>
        </p:spPr>
        <p:txBody>
          <a:bodyPr lIns="70610" tIns="35305" rIns="70610" bIns="35305">
            <a:spAutoFit/>
          </a:bodyPr>
          <a:lstStyle/>
          <a:p>
            <a:r>
              <a:rPr lang="tr-TR" sz="2400" b="1" dirty="0"/>
              <a:t>205-) 5188 sayılı yasayla özel güvenlik görevlilerine tanınan yetkiler, kişilerin hangi özel hak ve hürriyetlerini sınırlandırır?</a:t>
            </a:r>
          </a:p>
          <a:p>
            <a:endParaRPr lang="tr-TR" sz="2400" dirty="0"/>
          </a:p>
          <a:p>
            <a:pPr marL="457200" indent="-457200">
              <a:buAutoNum type="alphaUcParenR"/>
            </a:pPr>
            <a:r>
              <a:rPr lang="tr-TR" sz="2400" dirty="0"/>
              <a:t>Toplumsal haklar   </a:t>
            </a:r>
          </a:p>
          <a:p>
            <a:r>
              <a:rPr lang="tr-TR" sz="2400" dirty="0"/>
              <a:t>B) Ekonomik haklar</a:t>
            </a:r>
          </a:p>
          <a:p>
            <a:r>
              <a:rPr lang="tr-TR" sz="2400" dirty="0"/>
              <a:t>C) Çocuk hakları        </a:t>
            </a:r>
          </a:p>
          <a:p>
            <a:r>
              <a:rPr lang="tr-TR" sz="2400" dirty="0"/>
              <a:t>D) Aile hakları</a:t>
            </a:r>
          </a:p>
          <a:p>
            <a:r>
              <a:rPr lang="tr-TR" sz="2400" dirty="0">
                <a:solidFill>
                  <a:srgbClr val="FF0000"/>
                </a:solidFill>
              </a:rPr>
              <a:t>E) Kişilerin hak ve özgürlükleri </a:t>
            </a:r>
            <a:endParaRPr lang="tr-TR" sz="2400" dirty="0">
              <a:solidFill>
                <a:srgbClr val="FF0000"/>
              </a:solidFill>
              <a:effectLst/>
            </a:endParaRPr>
          </a:p>
        </p:txBody>
      </p:sp>
    </p:spTree>
    <p:extLst>
      <p:ext uri="{BB962C8B-B14F-4D97-AF65-F5344CB8AC3E}">
        <p14:creationId xmlns:p14="http://schemas.microsoft.com/office/powerpoint/2010/main" val="1620032956"/>
      </p:ext>
    </p:extLst>
  </p:cSld>
  <p:clrMapOvr>
    <a:masterClrMapping/>
  </p:clrMapOvr>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395286"/>
          </a:xfrm>
          <a:prstGeom prst="rect">
            <a:avLst/>
          </a:prstGeom>
          <a:noFill/>
          <a:ln w="9525">
            <a:noFill/>
            <a:miter lim="800000"/>
            <a:headEnd/>
            <a:tailEnd/>
          </a:ln>
        </p:spPr>
        <p:txBody>
          <a:bodyPr lIns="70610" tIns="35305" rIns="70610" bIns="35305">
            <a:spAutoFit/>
          </a:bodyPr>
          <a:lstStyle/>
          <a:p>
            <a:r>
              <a:rPr lang="tr-TR" sz="2400" b="1" dirty="0"/>
              <a:t>204-) Anayasaya göre temel hak ve özgürlüklerin tasnifi nasıldır?</a:t>
            </a:r>
          </a:p>
          <a:p>
            <a:endParaRPr lang="tr-TR" sz="2400" dirty="0"/>
          </a:p>
          <a:p>
            <a:r>
              <a:rPr lang="tr-TR" sz="2400" dirty="0"/>
              <a:t>A) Kişilerin hakları ve ödevleri- Sosyal ve ekonomik haklar- Siyasi haklar</a:t>
            </a:r>
          </a:p>
          <a:p>
            <a:r>
              <a:rPr lang="tr-TR" sz="2400" dirty="0"/>
              <a:t>B) Bireysel haklar- toplu haklar</a:t>
            </a:r>
          </a:p>
          <a:p>
            <a:r>
              <a:rPr lang="tr-TR" sz="2400" dirty="0"/>
              <a:t>C) Kişisel haklar- Aile hakları- Toplumsal haklar</a:t>
            </a:r>
          </a:p>
          <a:p>
            <a:r>
              <a:rPr lang="tr-TR" sz="2400" dirty="0"/>
              <a:t>D) Yetişkin hakları- Çocuk hakları- Aile hakları</a:t>
            </a:r>
          </a:p>
          <a:p>
            <a:r>
              <a:rPr lang="tr-TR" sz="2400" dirty="0"/>
              <a:t>E) Kadın hakları- Çocuk hakları- Erkek hakları</a:t>
            </a:r>
            <a:endParaRPr lang="tr-TR" sz="2400" dirty="0">
              <a:effectLst/>
            </a:endParaRPr>
          </a:p>
        </p:txBody>
      </p:sp>
    </p:spTree>
    <p:extLst>
      <p:ext uri="{BB962C8B-B14F-4D97-AF65-F5344CB8AC3E}">
        <p14:creationId xmlns:p14="http://schemas.microsoft.com/office/powerpoint/2010/main" val="4052773411"/>
      </p:ext>
    </p:extLst>
  </p:cSld>
  <p:clrMapOvr>
    <a:masterClrMapping/>
  </p:clrMapOvr>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395286"/>
          </a:xfrm>
          <a:prstGeom prst="rect">
            <a:avLst/>
          </a:prstGeom>
          <a:noFill/>
          <a:ln w="9525">
            <a:noFill/>
            <a:miter lim="800000"/>
            <a:headEnd/>
            <a:tailEnd/>
          </a:ln>
        </p:spPr>
        <p:txBody>
          <a:bodyPr lIns="70610" tIns="35305" rIns="70610" bIns="35305">
            <a:spAutoFit/>
          </a:bodyPr>
          <a:lstStyle/>
          <a:p>
            <a:r>
              <a:rPr lang="tr-TR" sz="2400" b="1" dirty="0"/>
              <a:t>204-) Anayasaya göre temel hak ve özgürlüklerin tasnifi nasıldır?</a:t>
            </a:r>
          </a:p>
          <a:p>
            <a:endParaRPr lang="tr-TR" sz="2400" dirty="0"/>
          </a:p>
          <a:p>
            <a:r>
              <a:rPr lang="tr-TR" sz="2400" dirty="0">
                <a:solidFill>
                  <a:srgbClr val="FF0000"/>
                </a:solidFill>
              </a:rPr>
              <a:t>A) Kişilerin hakları ve ödevleri- Sosyal ve ekonomik haklar- Siyasi haklar</a:t>
            </a:r>
          </a:p>
          <a:p>
            <a:r>
              <a:rPr lang="tr-TR" sz="2400" dirty="0"/>
              <a:t>B) Bireysel haklar- toplu haklar</a:t>
            </a:r>
          </a:p>
          <a:p>
            <a:r>
              <a:rPr lang="tr-TR" sz="2400" dirty="0"/>
              <a:t>C) Kişisel haklar- Aile hakları- Toplumsal haklar</a:t>
            </a:r>
          </a:p>
          <a:p>
            <a:r>
              <a:rPr lang="tr-TR" sz="2400" dirty="0"/>
              <a:t>D) Yetişkin hakları- Çocuk hakları- Aile hakları</a:t>
            </a:r>
          </a:p>
          <a:p>
            <a:r>
              <a:rPr lang="tr-TR" sz="2400" dirty="0"/>
              <a:t>E) Kadın hakları- Çocuk hakları- Erkek hakları</a:t>
            </a:r>
            <a:endParaRPr lang="tr-TR" sz="2400" dirty="0">
              <a:effectLst/>
            </a:endParaRPr>
          </a:p>
        </p:txBody>
      </p:sp>
    </p:spTree>
    <p:extLst>
      <p:ext uri="{BB962C8B-B14F-4D97-AF65-F5344CB8AC3E}">
        <p14:creationId xmlns:p14="http://schemas.microsoft.com/office/powerpoint/2010/main" val="61791883"/>
      </p:ext>
    </p:extLst>
  </p:cSld>
  <p:clrMapOvr>
    <a:masterClrMapping/>
  </p:clrMapOvr>
</p:sld>
</file>

<file path=ppt/slides/slide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395286"/>
          </a:xfrm>
          <a:prstGeom prst="rect">
            <a:avLst/>
          </a:prstGeom>
          <a:noFill/>
          <a:ln w="9525">
            <a:noFill/>
            <a:miter lim="800000"/>
            <a:headEnd/>
            <a:tailEnd/>
          </a:ln>
        </p:spPr>
        <p:txBody>
          <a:bodyPr lIns="70610" tIns="35305" rIns="70610" bIns="35305">
            <a:spAutoFit/>
          </a:bodyPr>
          <a:lstStyle/>
          <a:p>
            <a:r>
              <a:rPr lang="tr-TR" sz="2400" b="1" dirty="0"/>
              <a:t>202-) Polis ile ilgili aşağıdakilerden hangisi  doğru değildir? </a:t>
            </a:r>
          </a:p>
          <a:p>
            <a:endParaRPr lang="tr-TR" sz="2400" dirty="0"/>
          </a:p>
          <a:p>
            <a:r>
              <a:rPr lang="tr-TR" sz="2400" dirty="0"/>
              <a:t>A) Genel kolluk görevlisidir</a:t>
            </a:r>
          </a:p>
          <a:p>
            <a:r>
              <a:rPr lang="tr-TR" sz="2400" dirty="0"/>
              <a:t>B) Polisin görev ve yetkileri 2559 sayılı Kanunda belirlenmiştir</a:t>
            </a:r>
          </a:p>
          <a:p>
            <a:r>
              <a:rPr lang="tr-TR" sz="2400" dirty="0"/>
              <a:t>C) Üniformalı ve sivil olmak üzere iki kısımdır</a:t>
            </a:r>
          </a:p>
          <a:p>
            <a:r>
              <a:rPr lang="tr-TR" sz="2400" dirty="0"/>
              <a:t>D) Polis teşkilatı Emniyet Genel Müdürlüğüdür</a:t>
            </a:r>
          </a:p>
          <a:p>
            <a:r>
              <a:rPr lang="tr-TR" sz="2400" dirty="0"/>
              <a:t>E) Emniyet Genel Müdürlüğü Adalet Bakanlığına bağlıdır</a:t>
            </a:r>
          </a:p>
        </p:txBody>
      </p:sp>
    </p:spTree>
    <p:extLst>
      <p:ext uri="{BB962C8B-B14F-4D97-AF65-F5344CB8AC3E}">
        <p14:creationId xmlns:p14="http://schemas.microsoft.com/office/powerpoint/2010/main" val="4052773411"/>
      </p:ext>
    </p:extLst>
  </p:cSld>
  <p:clrMapOvr>
    <a:masterClrMapping/>
  </p:clrMapOvr>
</p:sld>
</file>

<file path=ppt/slides/slide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395286"/>
          </a:xfrm>
          <a:prstGeom prst="rect">
            <a:avLst/>
          </a:prstGeom>
          <a:noFill/>
          <a:ln w="9525">
            <a:noFill/>
            <a:miter lim="800000"/>
            <a:headEnd/>
            <a:tailEnd/>
          </a:ln>
        </p:spPr>
        <p:txBody>
          <a:bodyPr lIns="70610" tIns="35305" rIns="70610" bIns="35305">
            <a:spAutoFit/>
          </a:bodyPr>
          <a:lstStyle/>
          <a:p>
            <a:r>
              <a:rPr lang="tr-TR" sz="2400" b="1" dirty="0"/>
              <a:t>202-) Polis ile ilgili aşağıdakilerden hangisi  doğru değildir? </a:t>
            </a:r>
          </a:p>
          <a:p>
            <a:endParaRPr lang="tr-TR" sz="2400" dirty="0"/>
          </a:p>
          <a:p>
            <a:r>
              <a:rPr lang="tr-TR" sz="2400" dirty="0"/>
              <a:t>A) Genel kolluk görevlisidir</a:t>
            </a:r>
          </a:p>
          <a:p>
            <a:r>
              <a:rPr lang="tr-TR" sz="2400" dirty="0"/>
              <a:t>B) Polisin görev ve yetkileri 2559 sayılı Kanunda belirlenmiştir</a:t>
            </a:r>
          </a:p>
          <a:p>
            <a:r>
              <a:rPr lang="tr-TR" sz="2400" dirty="0"/>
              <a:t>C) Üniformalı ve sivil olmak üzere iki kısımdır</a:t>
            </a:r>
          </a:p>
          <a:p>
            <a:r>
              <a:rPr lang="tr-TR" sz="2400" dirty="0"/>
              <a:t>D) Polis teşkilatı Emniyet Genel Müdürlüğüdür</a:t>
            </a:r>
          </a:p>
          <a:p>
            <a:r>
              <a:rPr lang="tr-TR" sz="2400" dirty="0">
                <a:solidFill>
                  <a:srgbClr val="FF0000"/>
                </a:solidFill>
              </a:rPr>
              <a:t>E) Emniyet Genel Müdürlüğü Adalet Bakanlığına bağlıdır</a:t>
            </a:r>
          </a:p>
        </p:txBody>
      </p:sp>
    </p:spTree>
    <p:extLst>
      <p:ext uri="{BB962C8B-B14F-4D97-AF65-F5344CB8AC3E}">
        <p14:creationId xmlns:p14="http://schemas.microsoft.com/office/powerpoint/2010/main" val="1673842317"/>
      </p:ext>
    </p:extLst>
  </p:cSld>
  <p:clrMapOvr>
    <a:masterClrMapping/>
  </p:clrMapOvr>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764618"/>
          </a:xfrm>
          <a:prstGeom prst="rect">
            <a:avLst/>
          </a:prstGeom>
          <a:noFill/>
          <a:ln w="9525">
            <a:noFill/>
            <a:miter lim="800000"/>
            <a:headEnd/>
            <a:tailEnd/>
          </a:ln>
        </p:spPr>
        <p:txBody>
          <a:bodyPr lIns="70610" tIns="35305" rIns="70610" bIns="35305">
            <a:spAutoFit/>
          </a:bodyPr>
          <a:lstStyle/>
          <a:p>
            <a:r>
              <a:rPr lang="tr-TR" sz="2400" b="1" dirty="0"/>
              <a:t>201-)  Özel güvenlik görevlisi hangisinden yararlanamaz?</a:t>
            </a:r>
          </a:p>
          <a:p>
            <a:endParaRPr lang="tr-TR" sz="2400" dirty="0"/>
          </a:p>
          <a:p>
            <a:r>
              <a:rPr lang="tr-TR" sz="2400" dirty="0"/>
              <a:t>A) 2330 sayılı Nakdi Tazminat ve Aylık Bağlanması Hakkında Kanun</a:t>
            </a:r>
          </a:p>
          <a:p>
            <a:r>
              <a:rPr lang="tr-TR" sz="2400" dirty="0"/>
              <a:t>B) 4483 sayılı Memurlar ve Diğer Kamu Görevlilerinin Yargılanması Hakkında Kanun</a:t>
            </a:r>
          </a:p>
          <a:p>
            <a:r>
              <a:rPr lang="tr-TR" sz="2400" dirty="0"/>
              <a:t>C) 657 sayılı Devlet Memurları Kanunu</a:t>
            </a:r>
          </a:p>
          <a:p>
            <a:r>
              <a:rPr lang="tr-TR" sz="2400" dirty="0"/>
              <a:t>D) 6356 sayılı Sendikalar ve Toplu İş Sözleşmesi Kanunu</a:t>
            </a:r>
          </a:p>
          <a:p>
            <a:r>
              <a:rPr lang="tr-TR" sz="2400" dirty="0"/>
              <a:t>E) 5188 sayılı Özel Güvenlik Hizmetlerine Dair Kanun</a:t>
            </a:r>
          </a:p>
        </p:txBody>
      </p:sp>
    </p:spTree>
    <p:extLst>
      <p:ext uri="{BB962C8B-B14F-4D97-AF65-F5344CB8AC3E}">
        <p14:creationId xmlns:p14="http://schemas.microsoft.com/office/powerpoint/2010/main" val="4052773411"/>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object 2"/>
          <p:cNvSpPr txBox="1"/>
          <p:nvPr/>
        </p:nvSpPr>
        <p:spPr>
          <a:xfrm>
            <a:off x="766972" y="424185"/>
            <a:ext cx="5784904" cy="3944670"/>
          </a:xfrm>
          <a:prstGeom prst="rect">
            <a:avLst/>
          </a:prstGeom>
        </p:spPr>
        <p:txBody>
          <a:bodyPr vert="horz" wrap="square" lIns="0" tIns="27940" rIns="0" bIns="0" rtlCol="0">
            <a:spAutoFit/>
          </a:bodyPr>
          <a:lstStyle/>
          <a:p>
            <a:pPr marL="12700">
              <a:lnSpc>
                <a:spcPct val="100000"/>
              </a:lnSpc>
              <a:spcBef>
                <a:spcPts val="120"/>
              </a:spcBef>
            </a:pPr>
            <a:r>
              <a:rPr sz="1400" b="1" spc="-105">
                <a:solidFill>
                  <a:srgbClr val="FF0000"/>
                </a:solidFill>
                <a:latin typeface="Arial"/>
                <a:cs typeface="Arial"/>
              </a:rPr>
              <a:t>Madde </a:t>
            </a:r>
            <a:r>
              <a:rPr sz="1400" b="1" spc="-80" dirty="0">
                <a:solidFill>
                  <a:srgbClr val="FF0000"/>
                </a:solidFill>
                <a:latin typeface="Arial"/>
                <a:cs typeface="Arial"/>
              </a:rPr>
              <a:t>18- </a:t>
            </a:r>
            <a:r>
              <a:rPr sz="1400" b="1" spc="-105" dirty="0">
                <a:solidFill>
                  <a:srgbClr val="FF0000"/>
                </a:solidFill>
                <a:latin typeface="Arial"/>
                <a:cs typeface="Arial"/>
              </a:rPr>
              <a:t>SAĞLIK</a:t>
            </a:r>
            <a:r>
              <a:rPr sz="1400" b="1" spc="-125" dirty="0">
                <a:solidFill>
                  <a:srgbClr val="FF0000"/>
                </a:solidFill>
                <a:latin typeface="Arial"/>
                <a:cs typeface="Arial"/>
              </a:rPr>
              <a:t> </a:t>
            </a:r>
            <a:r>
              <a:rPr sz="1400" b="1" spc="-105" dirty="0">
                <a:solidFill>
                  <a:srgbClr val="FF0000"/>
                </a:solidFill>
                <a:latin typeface="Arial"/>
                <a:cs typeface="Arial"/>
              </a:rPr>
              <a:t>ŞARTLARI</a:t>
            </a:r>
            <a:endParaRPr sz="1400">
              <a:solidFill>
                <a:srgbClr val="FF0000"/>
              </a:solidFill>
              <a:latin typeface="Arial"/>
              <a:cs typeface="Arial"/>
            </a:endParaRPr>
          </a:p>
          <a:p>
            <a:pPr marL="12700" marR="10795" indent="449580" algn="just">
              <a:lnSpc>
                <a:spcPct val="111100"/>
              </a:lnSpc>
            </a:pPr>
            <a:r>
              <a:rPr sz="1400" spc="-90" dirty="0">
                <a:latin typeface="Arial"/>
                <a:cs typeface="Arial"/>
              </a:rPr>
              <a:t>Özel </a:t>
            </a:r>
            <a:r>
              <a:rPr sz="1400" spc="-75" dirty="0">
                <a:latin typeface="Arial"/>
                <a:cs typeface="Arial"/>
              </a:rPr>
              <a:t>güvenlik </a:t>
            </a:r>
            <a:r>
              <a:rPr sz="1400" spc="-70" dirty="0">
                <a:latin typeface="Arial"/>
                <a:cs typeface="Arial"/>
              </a:rPr>
              <a:t>görevlisi </a:t>
            </a:r>
            <a:r>
              <a:rPr sz="1400" spc="-85" dirty="0">
                <a:latin typeface="Arial"/>
                <a:cs typeface="Arial"/>
              </a:rPr>
              <a:t>çalışma </a:t>
            </a:r>
            <a:r>
              <a:rPr sz="1400" spc="-65" dirty="0">
                <a:latin typeface="Arial"/>
                <a:cs typeface="Arial"/>
              </a:rPr>
              <a:t>izni </a:t>
            </a:r>
            <a:r>
              <a:rPr sz="1400" spc="-75" dirty="0">
                <a:latin typeface="Arial"/>
                <a:cs typeface="Arial"/>
              </a:rPr>
              <a:t>verilebilmesi </a:t>
            </a:r>
            <a:r>
              <a:rPr sz="1400" spc="-60" dirty="0">
                <a:latin typeface="Arial"/>
                <a:cs typeface="Arial"/>
              </a:rPr>
              <a:t>için, </a:t>
            </a:r>
            <a:r>
              <a:rPr sz="1400" spc="-95" dirty="0">
                <a:latin typeface="Arial"/>
                <a:cs typeface="Arial"/>
              </a:rPr>
              <a:t>Kanunun 10 </a:t>
            </a:r>
            <a:r>
              <a:rPr sz="1400" spc="-90" dirty="0">
                <a:latin typeface="Arial"/>
                <a:cs typeface="Arial"/>
              </a:rPr>
              <a:t>uncu maddesinde  </a:t>
            </a:r>
            <a:r>
              <a:rPr sz="1400" spc="-75" dirty="0">
                <a:latin typeface="Arial"/>
                <a:cs typeface="Arial"/>
              </a:rPr>
              <a:t>sayılan </a:t>
            </a:r>
            <a:r>
              <a:rPr sz="1400" spc="-70" dirty="0">
                <a:latin typeface="Arial"/>
                <a:cs typeface="Arial"/>
              </a:rPr>
              <a:t>şartların </a:t>
            </a:r>
            <a:r>
              <a:rPr sz="1400" spc="-80" dirty="0">
                <a:latin typeface="Arial"/>
                <a:cs typeface="Arial"/>
              </a:rPr>
              <a:t>yanı </a:t>
            </a:r>
            <a:r>
              <a:rPr sz="1400" spc="-70" dirty="0">
                <a:latin typeface="Arial"/>
                <a:cs typeface="Arial"/>
              </a:rPr>
              <a:t>sıra </a:t>
            </a:r>
            <a:r>
              <a:rPr sz="1400" spc="-85" dirty="0">
                <a:latin typeface="Arial"/>
                <a:cs typeface="Arial"/>
              </a:rPr>
              <a:t>aşağıda </a:t>
            </a:r>
            <a:r>
              <a:rPr sz="1400" spc="-65" dirty="0">
                <a:latin typeface="Arial"/>
                <a:cs typeface="Arial"/>
              </a:rPr>
              <a:t>belirtilen </a:t>
            </a:r>
            <a:r>
              <a:rPr sz="1400" spc="-75" dirty="0">
                <a:latin typeface="Arial"/>
                <a:cs typeface="Arial"/>
              </a:rPr>
              <a:t>hususları </a:t>
            </a:r>
            <a:r>
              <a:rPr sz="1400" spc="-90" dirty="0">
                <a:latin typeface="Arial"/>
                <a:cs typeface="Arial"/>
              </a:rPr>
              <a:t>kapsayacak </a:t>
            </a:r>
            <a:r>
              <a:rPr sz="1400" spc="-70" dirty="0">
                <a:latin typeface="Arial"/>
                <a:cs typeface="Arial"/>
              </a:rPr>
              <a:t>şekilde, </a:t>
            </a:r>
            <a:r>
              <a:rPr sz="1400" spc="-65" dirty="0">
                <a:latin typeface="Arial"/>
                <a:cs typeface="Arial"/>
              </a:rPr>
              <a:t>bir </a:t>
            </a:r>
            <a:r>
              <a:rPr sz="1400" spc="-90" dirty="0">
                <a:latin typeface="Arial"/>
                <a:cs typeface="Arial"/>
              </a:rPr>
              <a:t>hastaneden veya  </a:t>
            </a:r>
            <a:r>
              <a:rPr sz="1400" spc="-65" dirty="0">
                <a:latin typeface="Arial"/>
                <a:cs typeface="Arial"/>
              </a:rPr>
              <a:t>yeterli</a:t>
            </a:r>
            <a:r>
              <a:rPr sz="1400" spc="-35" dirty="0">
                <a:latin typeface="Arial"/>
                <a:cs typeface="Arial"/>
              </a:rPr>
              <a:t> </a:t>
            </a:r>
            <a:r>
              <a:rPr sz="1400" spc="-65" dirty="0">
                <a:latin typeface="Arial"/>
                <a:cs typeface="Arial"/>
              </a:rPr>
              <a:t>bir</a:t>
            </a:r>
            <a:r>
              <a:rPr sz="1400" spc="-45" dirty="0">
                <a:latin typeface="Arial"/>
                <a:cs typeface="Arial"/>
              </a:rPr>
              <a:t> </a:t>
            </a:r>
            <a:r>
              <a:rPr sz="1400" spc="-75" dirty="0">
                <a:latin typeface="Arial"/>
                <a:cs typeface="Arial"/>
              </a:rPr>
              <a:t>sağlık</a:t>
            </a:r>
            <a:r>
              <a:rPr sz="1400" spc="-35" dirty="0">
                <a:latin typeface="Arial"/>
                <a:cs typeface="Arial"/>
              </a:rPr>
              <a:t> </a:t>
            </a:r>
            <a:r>
              <a:rPr sz="1400" spc="-85" dirty="0">
                <a:latin typeface="Arial"/>
                <a:cs typeface="Arial"/>
              </a:rPr>
              <a:t>kuruluşundan</a:t>
            </a:r>
            <a:r>
              <a:rPr sz="1400" spc="-40" dirty="0">
                <a:latin typeface="Arial"/>
                <a:cs typeface="Arial"/>
              </a:rPr>
              <a:t> </a:t>
            </a:r>
            <a:r>
              <a:rPr sz="1400" spc="-80" dirty="0">
                <a:latin typeface="Arial"/>
                <a:cs typeface="Arial"/>
              </a:rPr>
              <a:t>alınan</a:t>
            </a:r>
            <a:r>
              <a:rPr sz="1400" spc="-20" dirty="0">
                <a:latin typeface="Arial"/>
                <a:cs typeface="Arial"/>
              </a:rPr>
              <a:t> </a:t>
            </a:r>
            <a:r>
              <a:rPr sz="1400" spc="-75" dirty="0">
                <a:latin typeface="Arial"/>
                <a:cs typeface="Arial"/>
              </a:rPr>
              <a:t>“özel</a:t>
            </a:r>
            <a:r>
              <a:rPr sz="1400" spc="-35" dirty="0">
                <a:latin typeface="Arial"/>
                <a:cs typeface="Arial"/>
              </a:rPr>
              <a:t> </a:t>
            </a:r>
            <a:r>
              <a:rPr sz="1400" spc="-80" dirty="0">
                <a:latin typeface="Arial"/>
                <a:cs typeface="Arial"/>
              </a:rPr>
              <a:t>güvenlik</a:t>
            </a:r>
            <a:r>
              <a:rPr sz="1400" spc="-35" dirty="0">
                <a:latin typeface="Arial"/>
                <a:cs typeface="Arial"/>
              </a:rPr>
              <a:t> </a:t>
            </a:r>
            <a:r>
              <a:rPr sz="1400" spc="-70" dirty="0">
                <a:latin typeface="Arial"/>
                <a:cs typeface="Arial"/>
              </a:rPr>
              <a:t>görevlisi</a:t>
            </a:r>
            <a:r>
              <a:rPr sz="1400" spc="-35" dirty="0">
                <a:latin typeface="Arial"/>
                <a:cs typeface="Arial"/>
              </a:rPr>
              <a:t> </a:t>
            </a:r>
            <a:r>
              <a:rPr sz="1400" spc="-70" dirty="0">
                <a:latin typeface="Arial"/>
                <a:cs typeface="Arial"/>
              </a:rPr>
              <a:t>olur”</a:t>
            </a:r>
            <a:r>
              <a:rPr sz="1400" spc="-55" dirty="0">
                <a:latin typeface="Arial"/>
                <a:cs typeface="Arial"/>
              </a:rPr>
              <a:t> </a:t>
            </a:r>
            <a:r>
              <a:rPr sz="1400" spc="-65" dirty="0">
                <a:latin typeface="Arial"/>
                <a:cs typeface="Arial"/>
              </a:rPr>
              <a:t>ibareli</a:t>
            </a:r>
            <a:r>
              <a:rPr sz="1400" spc="-30" dirty="0">
                <a:latin typeface="Arial"/>
                <a:cs typeface="Arial"/>
              </a:rPr>
              <a:t> </a:t>
            </a:r>
            <a:r>
              <a:rPr sz="1400" spc="-70" dirty="0">
                <a:latin typeface="Arial"/>
                <a:cs typeface="Arial"/>
              </a:rPr>
              <a:t>sağlık</a:t>
            </a:r>
            <a:r>
              <a:rPr sz="1400" spc="-35" dirty="0">
                <a:latin typeface="Arial"/>
                <a:cs typeface="Arial"/>
              </a:rPr>
              <a:t> </a:t>
            </a:r>
            <a:r>
              <a:rPr sz="1400" spc="-85" dirty="0">
                <a:latin typeface="Arial"/>
                <a:cs typeface="Arial"/>
              </a:rPr>
              <a:t>raporu</a:t>
            </a:r>
            <a:r>
              <a:rPr sz="1400" spc="-40" dirty="0">
                <a:latin typeface="Arial"/>
                <a:cs typeface="Arial"/>
              </a:rPr>
              <a:t> </a:t>
            </a:r>
            <a:r>
              <a:rPr sz="1400" spc="-65" dirty="0">
                <a:latin typeface="Arial"/>
                <a:cs typeface="Arial"/>
              </a:rPr>
              <a:t>istenir.</a:t>
            </a:r>
            <a:endParaRPr sz="1400">
              <a:latin typeface="Arial"/>
              <a:cs typeface="Arial"/>
            </a:endParaRPr>
          </a:p>
          <a:p>
            <a:pPr marL="12700" marR="8255" indent="449580">
              <a:lnSpc>
                <a:spcPct val="111100"/>
              </a:lnSpc>
              <a:buFont typeface="Arial"/>
              <a:buAutoNum type="alphaLcParenR"/>
              <a:tabLst>
                <a:tab pos="648335" algn="l"/>
              </a:tabLst>
            </a:pPr>
            <a:r>
              <a:rPr sz="1400" spc="-65" dirty="0">
                <a:latin typeface="Arial"/>
                <a:cs typeface="Arial"/>
              </a:rPr>
              <a:t>Psikiyatri: </a:t>
            </a:r>
            <a:r>
              <a:rPr sz="1400" spc="-70" dirty="0">
                <a:latin typeface="Arial"/>
                <a:cs typeface="Arial"/>
              </a:rPr>
              <a:t>Psikiyatrik </a:t>
            </a:r>
            <a:r>
              <a:rPr sz="1400" spc="-65" dirty="0">
                <a:latin typeface="Arial"/>
                <a:cs typeface="Arial"/>
              </a:rPr>
              <a:t>bir </a:t>
            </a:r>
            <a:r>
              <a:rPr sz="1400" spc="-75" dirty="0">
                <a:latin typeface="Arial"/>
                <a:cs typeface="Arial"/>
              </a:rPr>
              <a:t>hastalık </a:t>
            </a:r>
            <a:r>
              <a:rPr sz="1400" spc="-90" dirty="0">
                <a:latin typeface="Arial"/>
                <a:cs typeface="Arial"/>
              </a:rPr>
              <a:t>veya </a:t>
            </a:r>
            <a:r>
              <a:rPr sz="1400" spc="-60" dirty="0">
                <a:latin typeface="Arial"/>
                <a:cs typeface="Arial"/>
              </a:rPr>
              <a:t>kişilik </a:t>
            </a:r>
            <a:r>
              <a:rPr sz="1400" spc="-85" dirty="0">
                <a:latin typeface="Arial"/>
                <a:cs typeface="Arial"/>
              </a:rPr>
              <a:t>bozukluğu  </a:t>
            </a:r>
            <a:r>
              <a:rPr sz="1400" spc="-70" dirty="0">
                <a:latin typeface="Arial"/>
                <a:cs typeface="Arial"/>
              </a:rPr>
              <a:t>(Psikopati); alkol </a:t>
            </a:r>
            <a:r>
              <a:rPr sz="1400" spc="-90" dirty="0">
                <a:latin typeface="Arial"/>
                <a:cs typeface="Arial"/>
              </a:rPr>
              <a:t>ve  </a:t>
            </a:r>
            <a:r>
              <a:rPr sz="1400" spc="-85" dirty="0">
                <a:latin typeface="Arial"/>
                <a:cs typeface="Arial"/>
              </a:rPr>
              <a:t>uyuşturucu </a:t>
            </a:r>
            <a:r>
              <a:rPr sz="1400" spc="-70" dirty="0">
                <a:latin typeface="Arial"/>
                <a:cs typeface="Arial"/>
              </a:rPr>
              <a:t>bağımlılığı</a:t>
            </a:r>
            <a:r>
              <a:rPr sz="1400" spc="-15" dirty="0">
                <a:latin typeface="Arial"/>
                <a:cs typeface="Arial"/>
              </a:rPr>
              <a:t> </a:t>
            </a:r>
            <a:r>
              <a:rPr sz="1400" spc="-90" dirty="0">
                <a:latin typeface="Arial"/>
                <a:cs typeface="Arial"/>
              </a:rPr>
              <a:t>olmamak.</a:t>
            </a:r>
            <a:endParaRPr sz="1400">
              <a:latin typeface="Arial"/>
              <a:cs typeface="Arial"/>
            </a:endParaRPr>
          </a:p>
          <a:p>
            <a:pPr marL="12700" marR="9525" indent="449580">
              <a:lnSpc>
                <a:spcPct val="111100"/>
              </a:lnSpc>
              <a:buFont typeface="Arial"/>
              <a:buAutoNum type="alphaLcParenR"/>
              <a:tabLst>
                <a:tab pos="610235" algn="l"/>
              </a:tabLst>
            </a:pPr>
            <a:r>
              <a:rPr sz="1400" spc="-70" dirty="0">
                <a:latin typeface="Arial"/>
                <a:cs typeface="Arial"/>
              </a:rPr>
              <a:t>Nöroloji: </a:t>
            </a:r>
            <a:r>
              <a:rPr sz="1400" spc="-90" dirty="0">
                <a:latin typeface="Arial"/>
                <a:cs typeface="Arial"/>
              </a:rPr>
              <a:t>Özel </a:t>
            </a:r>
            <a:r>
              <a:rPr sz="1400" spc="-80" dirty="0">
                <a:latin typeface="Arial"/>
                <a:cs typeface="Arial"/>
              </a:rPr>
              <a:t>güvenlik </a:t>
            </a:r>
            <a:r>
              <a:rPr sz="1400" spc="-75" dirty="0">
                <a:latin typeface="Arial"/>
                <a:cs typeface="Arial"/>
              </a:rPr>
              <a:t>hizmetini </a:t>
            </a:r>
            <a:r>
              <a:rPr sz="1400" spc="-80" dirty="0">
                <a:latin typeface="Arial"/>
                <a:cs typeface="Arial"/>
              </a:rPr>
              <a:t>yerine getirmesine </a:t>
            </a:r>
            <a:r>
              <a:rPr sz="1400" spc="-85" dirty="0">
                <a:latin typeface="Arial"/>
                <a:cs typeface="Arial"/>
              </a:rPr>
              <a:t>engel</a:t>
            </a:r>
            <a:r>
              <a:rPr sz="1400" spc="80" dirty="0">
                <a:latin typeface="Arial"/>
                <a:cs typeface="Arial"/>
              </a:rPr>
              <a:t> </a:t>
            </a:r>
            <a:r>
              <a:rPr sz="1400" spc="-65" dirty="0">
                <a:latin typeface="Arial"/>
                <a:cs typeface="Arial"/>
              </a:rPr>
              <a:t>teşkil </a:t>
            </a:r>
            <a:r>
              <a:rPr sz="1400" spc="-80" dirty="0">
                <a:latin typeface="Arial"/>
                <a:cs typeface="Arial"/>
              </a:rPr>
              <a:t>edebilecek  </a:t>
            </a:r>
            <a:r>
              <a:rPr sz="1400" spc="-70" dirty="0">
                <a:latin typeface="Arial"/>
                <a:cs typeface="Arial"/>
              </a:rPr>
              <a:t>nörolojik </a:t>
            </a:r>
            <a:r>
              <a:rPr sz="1400" spc="-70">
                <a:latin typeface="Arial"/>
                <a:cs typeface="Arial"/>
              </a:rPr>
              <a:t>rahatsızlığı</a:t>
            </a:r>
            <a:r>
              <a:rPr sz="1400" spc="-25">
                <a:latin typeface="Arial"/>
                <a:cs typeface="Arial"/>
              </a:rPr>
              <a:t> </a:t>
            </a:r>
            <a:r>
              <a:rPr sz="1400" spc="-90">
                <a:latin typeface="Arial"/>
                <a:cs typeface="Arial"/>
              </a:rPr>
              <a:t>olmamak.</a:t>
            </a:r>
            <a:endParaRPr lang="tr-TR" sz="1400" spc="-90" dirty="0">
              <a:latin typeface="Arial"/>
              <a:cs typeface="Arial"/>
            </a:endParaRPr>
          </a:p>
          <a:p>
            <a:pPr marL="12700" marR="9525" indent="449580">
              <a:lnSpc>
                <a:spcPct val="111100"/>
              </a:lnSpc>
              <a:buFont typeface="Arial"/>
              <a:buAutoNum type="alphaLcParenR"/>
              <a:tabLst>
                <a:tab pos="610235" algn="l"/>
              </a:tabLst>
            </a:pPr>
            <a:r>
              <a:rPr sz="1400" spc="-85">
                <a:latin typeface="Arial"/>
                <a:cs typeface="Arial"/>
              </a:rPr>
              <a:t>Göz</a:t>
            </a:r>
            <a:r>
              <a:rPr sz="1400" spc="-85" dirty="0">
                <a:latin typeface="Arial"/>
                <a:cs typeface="Arial"/>
              </a:rPr>
              <a:t>: </a:t>
            </a:r>
            <a:r>
              <a:rPr sz="1400" spc="-80" dirty="0">
                <a:latin typeface="Arial"/>
                <a:cs typeface="Arial"/>
              </a:rPr>
              <a:t>Körlük </a:t>
            </a:r>
            <a:r>
              <a:rPr sz="1400" spc="-90" dirty="0">
                <a:latin typeface="Arial"/>
                <a:cs typeface="Arial"/>
              </a:rPr>
              <a:t>veya gece </a:t>
            </a:r>
            <a:r>
              <a:rPr sz="1400" spc="-80" dirty="0">
                <a:latin typeface="Arial"/>
                <a:cs typeface="Arial"/>
              </a:rPr>
              <a:t>körlüğü</a:t>
            </a:r>
            <a:r>
              <a:rPr sz="1400" spc="-25" dirty="0">
                <a:latin typeface="Arial"/>
                <a:cs typeface="Arial"/>
              </a:rPr>
              <a:t> </a:t>
            </a:r>
            <a:r>
              <a:rPr sz="1400" spc="-90" dirty="0">
                <a:latin typeface="Arial"/>
                <a:cs typeface="Arial"/>
              </a:rPr>
              <a:t>olmamak.</a:t>
            </a:r>
            <a:endParaRPr sz="1400">
              <a:latin typeface="Arial"/>
              <a:cs typeface="Arial"/>
            </a:endParaRPr>
          </a:p>
          <a:p>
            <a:pPr marL="12700" marR="8890" indent="449580">
              <a:lnSpc>
                <a:spcPct val="111100"/>
              </a:lnSpc>
              <a:buFont typeface="Arial"/>
              <a:buAutoNum type="alphaLcParenR"/>
              <a:tabLst>
                <a:tab pos="612140" algn="l"/>
              </a:tabLst>
            </a:pPr>
            <a:r>
              <a:rPr sz="1400" spc="-85" dirty="0">
                <a:latin typeface="Arial"/>
                <a:cs typeface="Arial"/>
              </a:rPr>
              <a:t>Kulak</a:t>
            </a:r>
            <a:r>
              <a:rPr sz="1400" spc="80" dirty="0">
                <a:latin typeface="Arial"/>
                <a:cs typeface="Arial"/>
              </a:rPr>
              <a:t> </a:t>
            </a:r>
            <a:r>
              <a:rPr sz="1400" spc="-90" dirty="0">
                <a:latin typeface="Arial"/>
                <a:cs typeface="Arial"/>
              </a:rPr>
              <a:t>Burun </a:t>
            </a:r>
            <a:r>
              <a:rPr sz="1400" spc="-95" dirty="0">
                <a:latin typeface="Arial"/>
                <a:cs typeface="Arial"/>
              </a:rPr>
              <a:t>Boğaz </a:t>
            </a:r>
            <a:r>
              <a:rPr sz="1400" spc="-85" dirty="0">
                <a:latin typeface="Arial"/>
                <a:cs typeface="Arial"/>
              </a:rPr>
              <a:t>(KBB):  </a:t>
            </a:r>
            <a:r>
              <a:rPr sz="1400" spc="-90" dirty="0">
                <a:latin typeface="Arial"/>
                <a:cs typeface="Arial"/>
              </a:rPr>
              <a:t>Özel </a:t>
            </a:r>
            <a:r>
              <a:rPr sz="1400" spc="-80" dirty="0">
                <a:latin typeface="Arial"/>
                <a:cs typeface="Arial"/>
              </a:rPr>
              <a:t>güvenlik </a:t>
            </a:r>
            <a:r>
              <a:rPr sz="1400" spc="-75" dirty="0">
                <a:latin typeface="Arial"/>
                <a:cs typeface="Arial"/>
              </a:rPr>
              <a:t>hizmetini </a:t>
            </a:r>
            <a:r>
              <a:rPr sz="1400" spc="-85" dirty="0">
                <a:latin typeface="Arial"/>
                <a:cs typeface="Arial"/>
              </a:rPr>
              <a:t>yapmasını  engel  </a:t>
            </a:r>
            <a:r>
              <a:rPr sz="1400" spc="-65" dirty="0">
                <a:latin typeface="Arial"/>
                <a:cs typeface="Arial"/>
              </a:rPr>
              <a:t>teşkil  </a:t>
            </a:r>
            <a:r>
              <a:rPr sz="1400" spc="-80" dirty="0">
                <a:latin typeface="Arial"/>
                <a:cs typeface="Arial"/>
              </a:rPr>
              <a:t>edebilecek </a:t>
            </a:r>
            <a:r>
              <a:rPr sz="1400" spc="-75" dirty="0">
                <a:latin typeface="Arial"/>
                <a:cs typeface="Arial"/>
              </a:rPr>
              <a:t>işitme </a:t>
            </a:r>
            <a:r>
              <a:rPr sz="1400" spc="-80" dirty="0">
                <a:latin typeface="Arial"/>
                <a:cs typeface="Arial"/>
              </a:rPr>
              <a:t>kaybı</a:t>
            </a:r>
            <a:r>
              <a:rPr sz="1400" spc="5" dirty="0">
                <a:latin typeface="Arial"/>
                <a:cs typeface="Arial"/>
              </a:rPr>
              <a:t> </a:t>
            </a:r>
            <a:r>
              <a:rPr sz="1400" spc="-95">
                <a:latin typeface="Arial"/>
                <a:cs typeface="Arial"/>
              </a:rPr>
              <a:t>olmamak.</a:t>
            </a:r>
            <a:endParaRPr lang="tr-TR" sz="1400" spc="-95" dirty="0">
              <a:latin typeface="Arial"/>
              <a:cs typeface="Arial"/>
            </a:endParaRPr>
          </a:p>
          <a:p>
            <a:pPr marL="462280" marR="2030730" indent="-449580">
              <a:lnSpc>
                <a:spcPct val="111100"/>
              </a:lnSpc>
            </a:pPr>
            <a:r>
              <a:rPr lang="tr-TR" sz="1400" b="1" spc="-105" dirty="0">
                <a:solidFill>
                  <a:srgbClr val="FF0000"/>
                </a:solidFill>
                <a:latin typeface="Arial"/>
                <a:cs typeface="Arial"/>
              </a:rPr>
              <a:t>Madde </a:t>
            </a:r>
            <a:r>
              <a:rPr lang="tr-TR" sz="1400" b="1" spc="-80" dirty="0">
                <a:solidFill>
                  <a:srgbClr val="FF0000"/>
                </a:solidFill>
                <a:latin typeface="Arial"/>
                <a:cs typeface="Arial"/>
              </a:rPr>
              <a:t>19- </a:t>
            </a:r>
            <a:r>
              <a:rPr lang="tr-TR" sz="1400" b="1" spc="-110" dirty="0">
                <a:solidFill>
                  <a:srgbClr val="FF0000"/>
                </a:solidFill>
                <a:latin typeface="Arial"/>
                <a:cs typeface="Arial"/>
              </a:rPr>
              <a:t>ÇALIŞMA </a:t>
            </a:r>
            <a:r>
              <a:rPr lang="tr-TR" sz="1400" b="1" spc="-85" dirty="0">
                <a:solidFill>
                  <a:srgbClr val="FF0000"/>
                </a:solidFill>
                <a:latin typeface="Arial"/>
                <a:cs typeface="Arial"/>
              </a:rPr>
              <a:t>İZNİNİN </a:t>
            </a:r>
            <a:r>
              <a:rPr lang="tr-TR" sz="1400" b="1" spc="-105" dirty="0">
                <a:solidFill>
                  <a:srgbClr val="FF0000"/>
                </a:solidFill>
                <a:latin typeface="Arial"/>
                <a:cs typeface="Arial"/>
              </a:rPr>
              <a:t>YENİLENMESİ </a:t>
            </a:r>
            <a:endParaRPr lang="tr-TR" sz="1400" dirty="0">
              <a:latin typeface="Arial"/>
              <a:cs typeface="Arial"/>
            </a:endParaRPr>
          </a:p>
          <a:p>
            <a:pPr marL="12700">
              <a:lnSpc>
                <a:spcPct val="100000"/>
              </a:lnSpc>
              <a:spcBef>
                <a:spcPts val="5"/>
              </a:spcBef>
            </a:pPr>
            <a:r>
              <a:rPr lang="tr-TR" sz="1400" b="1" spc="-105" dirty="0">
                <a:solidFill>
                  <a:srgbClr val="FF0000"/>
                </a:solidFill>
                <a:latin typeface="Arial"/>
                <a:cs typeface="Arial"/>
              </a:rPr>
              <a:t>Madde </a:t>
            </a:r>
            <a:r>
              <a:rPr lang="tr-TR" sz="1400" b="1" spc="-80" dirty="0">
                <a:solidFill>
                  <a:srgbClr val="FF0000"/>
                </a:solidFill>
                <a:latin typeface="Arial"/>
                <a:cs typeface="Arial"/>
              </a:rPr>
              <a:t>20- </a:t>
            </a:r>
            <a:r>
              <a:rPr lang="tr-TR" sz="1400" b="1" spc="-110" dirty="0">
                <a:solidFill>
                  <a:srgbClr val="FF0000"/>
                </a:solidFill>
                <a:latin typeface="Arial"/>
                <a:cs typeface="Arial"/>
              </a:rPr>
              <a:t>ÖZEL GÜVENLİK </a:t>
            </a:r>
            <a:r>
              <a:rPr lang="tr-TR" sz="1400" b="1" spc="-105" dirty="0">
                <a:solidFill>
                  <a:srgbClr val="FF0000"/>
                </a:solidFill>
                <a:latin typeface="Arial"/>
                <a:cs typeface="Arial"/>
              </a:rPr>
              <a:t>GÖREVLİLERİNİN</a:t>
            </a:r>
            <a:r>
              <a:rPr lang="tr-TR" sz="1400" b="1" spc="-90" dirty="0">
                <a:solidFill>
                  <a:srgbClr val="FF0000"/>
                </a:solidFill>
                <a:latin typeface="Arial"/>
                <a:cs typeface="Arial"/>
              </a:rPr>
              <a:t> </a:t>
            </a:r>
            <a:r>
              <a:rPr lang="tr-TR" sz="1400" b="1" spc="-95" dirty="0">
                <a:solidFill>
                  <a:srgbClr val="FF0000"/>
                </a:solidFill>
                <a:latin typeface="Arial"/>
                <a:cs typeface="Arial"/>
              </a:rPr>
              <a:t>BİLDİRİLMESİ</a:t>
            </a:r>
            <a:endParaRPr lang="tr-TR" sz="1400" dirty="0">
              <a:solidFill>
                <a:srgbClr val="FF0000"/>
              </a:solidFill>
              <a:latin typeface="Arial"/>
              <a:cs typeface="Arial"/>
            </a:endParaRPr>
          </a:p>
          <a:p>
            <a:pPr marL="12700" marR="6350" indent="449580" algn="just">
              <a:lnSpc>
                <a:spcPts val="1200"/>
              </a:lnSpc>
              <a:spcBef>
                <a:spcPts val="10"/>
              </a:spcBef>
            </a:pPr>
            <a:r>
              <a:rPr lang="tr-TR" sz="1400" spc="-65" dirty="0">
                <a:latin typeface="Arial"/>
                <a:cs typeface="Arial"/>
              </a:rPr>
              <a:t>Kişi, </a:t>
            </a:r>
            <a:r>
              <a:rPr lang="tr-TR" sz="1400" spc="-80" dirty="0">
                <a:latin typeface="Arial"/>
                <a:cs typeface="Arial"/>
              </a:rPr>
              <a:t>kuruluş </a:t>
            </a:r>
            <a:r>
              <a:rPr lang="tr-TR" sz="1400" spc="-90" dirty="0">
                <a:latin typeface="Arial"/>
                <a:cs typeface="Arial"/>
              </a:rPr>
              <a:t>ve </a:t>
            </a:r>
            <a:r>
              <a:rPr lang="tr-TR" sz="1400" spc="-70" dirty="0">
                <a:latin typeface="Arial"/>
                <a:cs typeface="Arial"/>
              </a:rPr>
              <a:t>şirketlerce, </a:t>
            </a:r>
            <a:r>
              <a:rPr lang="tr-TR" sz="1400" spc="-80" dirty="0">
                <a:latin typeface="Arial"/>
                <a:cs typeface="Arial"/>
              </a:rPr>
              <a:t>istihdam </a:t>
            </a:r>
            <a:r>
              <a:rPr lang="tr-TR" sz="1400" spc="-75" dirty="0">
                <a:latin typeface="Arial"/>
                <a:cs typeface="Arial"/>
              </a:rPr>
              <a:t>edilen </a:t>
            </a:r>
            <a:r>
              <a:rPr lang="tr-TR" sz="1400" spc="-90" dirty="0">
                <a:latin typeface="Arial"/>
                <a:cs typeface="Arial"/>
              </a:rPr>
              <a:t>veya </a:t>
            </a:r>
            <a:r>
              <a:rPr lang="tr-TR" sz="1400" spc="-85" dirty="0">
                <a:latin typeface="Arial"/>
                <a:cs typeface="Arial"/>
              </a:rPr>
              <a:t>herhangi </a:t>
            </a:r>
            <a:r>
              <a:rPr lang="tr-TR" sz="1400" spc="-65" dirty="0">
                <a:latin typeface="Arial"/>
                <a:cs typeface="Arial"/>
              </a:rPr>
              <a:t>bir </a:t>
            </a:r>
            <a:r>
              <a:rPr lang="tr-TR" sz="1400" spc="-85" dirty="0">
                <a:latin typeface="Arial"/>
                <a:cs typeface="Arial"/>
              </a:rPr>
              <a:t>sebeple görevinden  </a:t>
            </a:r>
            <a:r>
              <a:rPr lang="tr-TR" sz="1400" spc="-75" dirty="0">
                <a:latin typeface="Arial"/>
                <a:cs typeface="Arial"/>
              </a:rPr>
              <a:t>ayrılan </a:t>
            </a:r>
            <a:r>
              <a:rPr lang="tr-TR" sz="1400" spc="-80" dirty="0">
                <a:latin typeface="Arial"/>
                <a:cs typeface="Arial"/>
              </a:rPr>
              <a:t>özel güvenlik </a:t>
            </a:r>
            <a:r>
              <a:rPr lang="tr-TR" sz="1400" spc="-70" dirty="0">
                <a:latin typeface="Arial"/>
                <a:cs typeface="Arial"/>
              </a:rPr>
              <a:t>görevlileri </a:t>
            </a:r>
            <a:r>
              <a:rPr lang="tr-TR" sz="1400" b="1" i="1" spc="-100" dirty="0">
                <a:latin typeface="Arial"/>
                <a:cs typeface="Arial"/>
              </a:rPr>
              <a:t>on </a:t>
            </a:r>
            <a:r>
              <a:rPr lang="tr-TR" sz="1400" b="1" i="1" spc="-95" dirty="0">
                <a:latin typeface="Arial"/>
                <a:cs typeface="Arial"/>
              </a:rPr>
              <a:t>beş </a:t>
            </a:r>
            <a:r>
              <a:rPr lang="tr-TR" sz="1400" b="1" i="1" spc="-100" dirty="0">
                <a:latin typeface="Arial"/>
                <a:cs typeface="Arial"/>
              </a:rPr>
              <a:t>gün </a:t>
            </a:r>
            <a:r>
              <a:rPr lang="tr-TR" sz="1400" spc="-75" dirty="0">
                <a:latin typeface="Arial"/>
                <a:cs typeface="Arial"/>
              </a:rPr>
              <a:t>içinde </a:t>
            </a:r>
            <a:r>
              <a:rPr lang="tr-TR" sz="1400" b="1" i="1" spc="-70" dirty="0">
                <a:latin typeface="Arial"/>
                <a:cs typeface="Arial"/>
              </a:rPr>
              <a:t>valiliğe </a:t>
            </a:r>
            <a:r>
              <a:rPr lang="tr-TR" sz="1400" spc="-55" dirty="0">
                <a:latin typeface="Arial"/>
                <a:cs typeface="Arial"/>
              </a:rPr>
              <a:t>bildirilir. </a:t>
            </a:r>
            <a:r>
              <a:rPr lang="tr-TR" sz="1400" spc="-90" dirty="0">
                <a:latin typeface="Arial"/>
                <a:cs typeface="Arial"/>
              </a:rPr>
              <a:t>Özel </a:t>
            </a:r>
            <a:r>
              <a:rPr lang="tr-TR" sz="1400" spc="-80" dirty="0">
                <a:latin typeface="Arial"/>
                <a:cs typeface="Arial"/>
              </a:rPr>
              <a:t>güvenlik </a:t>
            </a:r>
            <a:r>
              <a:rPr lang="tr-TR" sz="1400" spc="-75" dirty="0">
                <a:latin typeface="Arial"/>
                <a:cs typeface="Arial"/>
              </a:rPr>
              <a:t>hizmetinin  </a:t>
            </a:r>
            <a:r>
              <a:rPr lang="tr-TR" sz="1400" spc="-70" dirty="0">
                <a:latin typeface="Arial"/>
                <a:cs typeface="Arial"/>
              </a:rPr>
              <a:t>şirketlere </a:t>
            </a:r>
            <a:r>
              <a:rPr lang="tr-TR" sz="1400" spc="-80" dirty="0">
                <a:latin typeface="Arial"/>
                <a:cs typeface="Arial"/>
              </a:rPr>
              <a:t>gördürülmesi halinde </a:t>
            </a:r>
            <a:r>
              <a:rPr lang="tr-TR" sz="1400" spc="-60" dirty="0">
                <a:latin typeface="Arial"/>
                <a:cs typeface="Arial"/>
              </a:rPr>
              <a:t>kişi </a:t>
            </a:r>
            <a:r>
              <a:rPr lang="tr-TR" sz="1400" spc="-95" dirty="0">
                <a:latin typeface="Arial"/>
                <a:cs typeface="Arial"/>
              </a:rPr>
              <a:t>ve </a:t>
            </a:r>
            <a:r>
              <a:rPr lang="tr-TR" sz="1400" spc="-75" dirty="0">
                <a:latin typeface="Arial"/>
                <a:cs typeface="Arial"/>
              </a:rPr>
              <a:t>kuruluşların </a:t>
            </a:r>
            <a:r>
              <a:rPr lang="tr-TR" sz="1400" spc="-80" dirty="0">
                <a:latin typeface="Arial"/>
                <a:cs typeface="Arial"/>
              </a:rPr>
              <a:t>ayrıca </a:t>
            </a:r>
            <a:r>
              <a:rPr lang="tr-TR" sz="1400" spc="-70" dirty="0">
                <a:latin typeface="Arial"/>
                <a:cs typeface="Arial"/>
              </a:rPr>
              <a:t>bildirim </a:t>
            </a:r>
            <a:r>
              <a:rPr lang="tr-TR" sz="1400" spc="-90" dirty="0">
                <a:latin typeface="Arial"/>
                <a:cs typeface="Arial"/>
              </a:rPr>
              <a:t>yükümlülüğü</a:t>
            </a:r>
            <a:r>
              <a:rPr lang="tr-TR" sz="1400" spc="-75" dirty="0">
                <a:latin typeface="Arial"/>
                <a:cs typeface="Arial"/>
              </a:rPr>
              <a:t> yoktur.</a:t>
            </a:r>
            <a:endParaRPr sz="1400">
              <a:latin typeface="Arial"/>
              <a:cs typeface="Arial"/>
            </a:endParaRPr>
          </a:p>
        </p:txBody>
      </p:sp>
    </p:spTree>
  </p:cSld>
  <p:clrMapOvr>
    <a:masterClrMapping/>
  </p:clrMapOvr>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3764618"/>
          </a:xfrm>
          <a:prstGeom prst="rect">
            <a:avLst/>
          </a:prstGeom>
          <a:noFill/>
          <a:ln w="9525">
            <a:noFill/>
            <a:miter lim="800000"/>
            <a:headEnd/>
            <a:tailEnd/>
          </a:ln>
        </p:spPr>
        <p:txBody>
          <a:bodyPr lIns="70610" tIns="35305" rIns="70610" bIns="35305">
            <a:spAutoFit/>
          </a:bodyPr>
          <a:lstStyle/>
          <a:p>
            <a:r>
              <a:rPr lang="tr-TR" sz="2400" b="1" dirty="0"/>
              <a:t>201-)  Özel güvenlik görevlisi hangisinden yararlanamaz?</a:t>
            </a:r>
          </a:p>
          <a:p>
            <a:endParaRPr lang="tr-TR" sz="2400" dirty="0"/>
          </a:p>
          <a:p>
            <a:r>
              <a:rPr lang="tr-TR" sz="2400" dirty="0"/>
              <a:t>A) 2330 sayılı Nakdi Tazminat ve Aylık Bağlanması Hakkında Kanun</a:t>
            </a:r>
          </a:p>
          <a:p>
            <a:r>
              <a:rPr lang="tr-TR" sz="2400" dirty="0">
                <a:solidFill>
                  <a:srgbClr val="FF0000"/>
                </a:solidFill>
              </a:rPr>
              <a:t>B) 4483 sayılı Memurlar ve Diğer Kamu Görevlilerinin Yargılanması Hakkında Kanun</a:t>
            </a:r>
          </a:p>
          <a:p>
            <a:r>
              <a:rPr lang="tr-TR" sz="2400" dirty="0"/>
              <a:t>C) 657 sayılı Devlet Memurları Kanunu</a:t>
            </a:r>
          </a:p>
          <a:p>
            <a:r>
              <a:rPr lang="tr-TR" sz="2400" dirty="0"/>
              <a:t>D) 6356 sayılı Sendikalar ve Toplu İş Sözleşmesi Kanunu</a:t>
            </a:r>
          </a:p>
          <a:p>
            <a:r>
              <a:rPr lang="tr-TR" sz="2400" dirty="0"/>
              <a:t>E) 5188 sayılı Özel Güvenlik Hizmetlerine Dair Kanun</a:t>
            </a:r>
          </a:p>
        </p:txBody>
      </p:sp>
    </p:spTree>
    <p:extLst>
      <p:ext uri="{BB962C8B-B14F-4D97-AF65-F5344CB8AC3E}">
        <p14:creationId xmlns:p14="http://schemas.microsoft.com/office/powerpoint/2010/main" val="2570714453"/>
      </p:ext>
    </p:extLst>
  </p:cSld>
  <p:clrMapOvr>
    <a:masterClrMapping/>
  </p:clrMapOvr>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4503282"/>
          </a:xfrm>
          <a:prstGeom prst="rect">
            <a:avLst/>
          </a:prstGeom>
          <a:noFill/>
          <a:ln w="9525">
            <a:noFill/>
            <a:miter lim="800000"/>
            <a:headEnd/>
            <a:tailEnd/>
          </a:ln>
        </p:spPr>
        <p:txBody>
          <a:bodyPr lIns="70610" tIns="35305" rIns="70610" bIns="35305">
            <a:spAutoFit/>
          </a:bodyPr>
          <a:lstStyle/>
          <a:p>
            <a:r>
              <a:rPr lang="tr-TR" sz="2400" b="1" dirty="0"/>
              <a:t>200-) Rüşvet alma suçunu sadece kamu görevlileri (memurlar) işleyebilir. </a:t>
            </a:r>
            <a:endParaRPr lang="tr-TR" sz="2400" dirty="0"/>
          </a:p>
          <a:p>
            <a:r>
              <a:rPr lang="tr-TR" sz="2400" b="1" dirty="0"/>
              <a:t>     Yukarıdaki ifadeye göre aşağıdakilerden hangisi doğrudur?</a:t>
            </a:r>
            <a:endParaRPr lang="tr-TR" sz="2400" dirty="0"/>
          </a:p>
          <a:p>
            <a:r>
              <a:rPr lang="tr-TR" sz="2400" dirty="0"/>
              <a:t>A) İşçi olan bir özel güvenlik görevlisi bu suçtan sorumlu tutulamaz</a:t>
            </a:r>
          </a:p>
          <a:p>
            <a:r>
              <a:rPr lang="tr-TR" sz="2400" dirty="0"/>
              <a:t>B) Mülki idare amiri izin verirse özel güvenlik görevlisi bu suçtan yargılanabilir</a:t>
            </a:r>
          </a:p>
          <a:p>
            <a:r>
              <a:rPr lang="tr-TR" sz="2400" dirty="0"/>
              <a:t>C) Sorunu İl Özel Güvenlik Komisyonu karara bağlar</a:t>
            </a:r>
          </a:p>
          <a:p>
            <a:r>
              <a:rPr lang="tr-TR" sz="2400" dirty="0"/>
              <a:t>D) Özel güvenlik görevlileri TCK uygulamasında kamu görevlisi sayıldığı için bu suçtan sorumlu tutulabilir</a:t>
            </a:r>
          </a:p>
          <a:p>
            <a:r>
              <a:rPr lang="tr-TR" sz="2400" dirty="0"/>
              <a:t>E) Polis, özel güvenlik görevlisini yakalayamaz</a:t>
            </a:r>
          </a:p>
        </p:txBody>
      </p:sp>
    </p:spTree>
    <p:extLst>
      <p:ext uri="{BB962C8B-B14F-4D97-AF65-F5344CB8AC3E}">
        <p14:creationId xmlns:p14="http://schemas.microsoft.com/office/powerpoint/2010/main" val="4052773411"/>
      </p:ext>
    </p:extLst>
  </p:cSld>
  <p:clrMapOvr>
    <a:masterClrMapping/>
  </p:clrMapOvr>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4503282"/>
          </a:xfrm>
          <a:prstGeom prst="rect">
            <a:avLst/>
          </a:prstGeom>
          <a:noFill/>
          <a:ln w="9525">
            <a:noFill/>
            <a:miter lim="800000"/>
            <a:headEnd/>
            <a:tailEnd/>
          </a:ln>
        </p:spPr>
        <p:txBody>
          <a:bodyPr lIns="70610" tIns="35305" rIns="70610" bIns="35305">
            <a:spAutoFit/>
          </a:bodyPr>
          <a:lstStyle/>
          <a:p>
            <a:r>
              <a:rPr lang="tr-TR" sz="2400" b="1" dirty="0"/>
              <a:t>200-) Rüşvet alma suçunu sadece kamu görevlileri (memurlar) işleyebilir. </a:t>
            </a:r>
            <a:endParaRPr lang="tr-TR" sz="2400" dirty="0"/>
          </a:p>
          <a:p>
            <a:r>
              <a:rPr lang="tr-TR" sz="2400" b="1" dirty="0"/>
              <a:t>     Yukarıdaki ifadeye göre aşağıdakilerden hangisi doğrudur?</a:t>
            </a:r>
            <a:endParaRPr lang="tr-TR" sz="2400" dirty="0"/>
          </a:p>
          <a:p>
            <a:r>
              <a:rPr lang="tr-TR" sz="2400" dirty="0"/>
              <a:t>A) İşçi olan bir özel güvenlik görevlisi bu suçtan sorumlu tutulamaz</a:t>
            </a:r>
          </a:p>
          <a:p>
            <a:r>
              <a:rPr lang="tr-TR" sz="2400" dirty="0"/>
              <a:t>B) Mülki idare amiri izin verirse özel güvenlik görevlisi bu suçtan yargılanabilir</a:t>
            </a:r>
          </a:p>
          <a:p>
            <a:r>
              <a:rPr lang="tr-TR" sz="2400" dirty="0"/>
              <a:t>C) Sorunu İl Özel Güvenlik Komisyonu karara bağlar</a:t>
            </a:r>
          </a:p>
          <a:p>
            <a:r>
              <a:rPr lang="tr-TR" sz="2400" dirty="0">
                <a:solidFill>
                  <a:srgbClr val="FF0000"/>
                </a:solidFill>
              </a:rPr>
              <a:t>D) Özel güvenlik görevlileri TCK uygulamasında kamu görevlisi sayıldığı için bu suçtan sorumlu tutulabilir</a:t>
            </a:r>
          </a:p>
          <a:p>
            <a:r>
              <a:rPr lang="tr-TR" sz="2400" dirty="0"/>
              <a:t>E) Polis, özel güvenlik görevlisini yakalayamaz</a:t>
            </a:r>
          </a:p>
        </p:txBody>
      </p:sp>
    </p:spTree>
    <p:extLst>
      <p:ext uri="{BB962C8B-B14F-4D97-AF65-F5344CB8AC3E}">
        <p14:creationId xmlns:p14="http://schemas.microsoft.com/office/powerpoint/2010/main" val="3577509016"/>
      </p:ext>
    </p:extLst>
  </p:cSld>
  <p:clrMapOvr>
    <a:masterClrMapping/>
  </p:clrMapOvr>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Tree>
    <p:extLst>
      <p:ext uri="{BB962C8B-B14F-4D97-AF65-F5344CB8AC3E}">
        <p14:creationId xmlns:p14="http://schemas.microsoft.com/office/powerpoint/2010/main" val="2552232667"/>
      </p:ext>
    </p:extLst>
  </p:cSld>
  <p:clrMapOvr>
    <a:masterClrMapping/>
  </p:clrMapOvr>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89811"/>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Metin kutusu 2"/>
          <p:cNvSpPr txBox="1">
            <a:spLocks noChangeArrowheads="1"/>
          </p:cNvSpPr>
          <p:nvPr/>
        </p:nvSpPr>
        <p:spPr bwMode="auto">
          <a:xfrm>
            <a:off x="182880" y="336127"/>
            <a:ext cx="7087870" cy="4133950"/>
          </a:xfrm>
          <a:prstGeom prst="rect">
            <a:avLst/>
          </a:prstGeom>
          <a:noFill/>
          <a:ln w="9525">
            <a:noFill/>
            <a:miter lim="800000"/>
            <a:headEnd/>
            <a:tailEnd/>
          </a:ln>
        </p:spPr>
        <p:txBody>
          <a:bodyPr lIns="70610" tIns="35305" rIns="70610" bIns="35305">
            <a:spAutoFit/>
          </a:bodyPr>
          <a:lstStyle/>
          <a:p>
            <a:r>
              <a:rPr lang="tr-TR" sz="2400" b="1" dirty="0"/>
              <a:t>75- Aşağıdakilerden hangisi özel güvenlik görevlisi olacaklarda aranan şartlardan değildir? </a:t>
            </a:r>
          </a:p>
          <a:p>
            <a:r>
              <a:rPr lang="tr-TR" sz="2400" dirty="0"/>
              <a:t>a)Kamu haklarından yasaklı olmamak </a:t>
            </a:r>
          </a:p>
          <a:p>
            <a:r>
              <a:rPr lang="tr-TR" sz="2400" dirty="0">
                <a:solidFill>
                  <a:srgbClr val="FF0000"/>
                </a:solidFill>
              </a:rPr>
              <a:t>b)Özel güvenlik yenileme eğitimini başarıyla tamamlamış olmak </a:t>
            </a:r>
          </a:p>
          <a:p>
            <a:r>
              <a:rPr lang="tr-TR" sz="2400" dirty="0"/>
              <a:t>c)Türkiye Cumhuriyeti vatandaşı olmak </a:t>
            </a:r>
          </a:p>
          <a:p>
            <a:r>
              <a:rPr lang="tr-TR" sz="2400" dirty="0"/>
              <a:t>d)18 yaşını doldurmuş olmak e)Görevin yapılmasını engel olabilecek vücut ve akıl hastalığı ile özürlü bulunmamak</a:t>
            </a:r>
          </a:p>
          <a:p>
            <a:r>
              <a:rPr lang="tr-TR" sz="2400" dirty="0"/>
              <a:t>e)Görevin yapılmasını engel olabilecek vücut ve akıl hastalığı ile özürlü bulunmamak</a:t>
            </a:r>
            <a:endParaRPr lang="tr-TR" altLang="tr-TR" sz="2400" b="1" dirty="0">
              <a:solidFill>
                <a:srgbClr val="FF0000"/>
              </a:solidFill>
            </a:endParaRPr>
          </a:p>
        </p:txBody>
      </p:sp>
    </p:spTree>
    <p:extLst>
      <p:ext uri="{BB962C8B-B14F-4D97-AF65-F5344CB8AC3E}">
        <p14:creationId xmlns:p14="http://schemas.microsoft.com/office/powerpoint/2010/main" val="2552232667"/>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object 2"/>
          <p:cNvSpPr txBox="1"/>
          <p:nvPr/>
        </p:nvSpPr>
        <p:spPr>
          <a:xfrm>
            <a:off x="766972" y="234934"/>
            <a:ext cx="6248214" cy="4787849"/>
          </a:xfrm>
          <a:prstGeom prst="rect">
            <a:avLst/>
          </a:prstGeom>
        </p:spPr>
        <p:txBody>
          <a:bodyPr vert="horz" wrap="square" lIns="0" tIns="27940" rIns="0" bIns="0" rtlCol="0">
            <a:spAutoFit/>
          </a:bodyPr>
          <a:lstStyle/>
          <a:p>
            <a:pPr marL="12700">
              <a:lnSpc>
                <a:spcPct val="100000"/>
              </a:lnSpc>
              <a:spcBef>
                <a:spcPts val="60"/>
              </a:spcBef>
            </a:pPr>
            <a:r>
              <a:rPr lang="tr-TR" sz="1400" b="1" spc="-125" dirty="0">
                <a:solidFill>
                  <a:srgbClr val="FF0000"/>
                </a:solidFill>
                <a:latin typeface="Arial"/>
                <a:cs typeface="Arial"/>
              </a:rPr>
              <a:t>MADDE  </a:t>
            </a:r>
            <a:r>
              <a:rPr lang="tr-TR" sz="1400" b="1" spc="-95" dirty="0">
                <a:solidFill>
                  <a:srgbClr val="FF0000"/>
                </a:solidFill>
                <a:latin typeface="Arial"/>
                <a:cs typeface="Arial"/>
              </a:rPr>
              <a:t>21 –  KİMLİK  </a:t>
            </a:r>
            <a:r>
              <a:rPr lang="tr-TR" sz="1400" b="1" spc="-110" dirty="0">
                <a:solidFill>
                  <a:srgbClr val="FF0000"/>
                </a:solidFill>
                <a:latin typeface="Arial"/>
                <a:cs typeface="Arial"/>
              </a:rPr>
              <a:t>KARTLARI </a:t>
            </a:r>
            <a:endParaRPr lang="tr-TR" sz="1400" dirty="0">
              <a:latin typeface="Arial"/>
              <a:cs typeface="Arial"/>
            </a:endParaRPr>
          </a:p>
          <a:p>
            <a:pPr marL="12700" marR="5080" indent="449580" algn="just">
              <a:lnSpc>
                <a:spcPct val="111100"/>
              </a:lnSpc>
              <a:spcBef>
                <a:spcPts val="5"/>
              </a:spcBef>
            </a:pPr>
            <a:r>
              <a:rPr lang="tr-TR" sz="1400" b="1" i="1" spc="-90" dirty="0">
                <a:latin typeface="Arial"/>
                <a:cs typeface="Arial"/>
              </a:rPr>
              <a:t>Özel </a:t>
            </a:r>
            <a:r>
              <a:rPr lang="tr-TR" sz="1400" b="1" i="1" spc="-85" dirty="0">
                <a:latin typeface="Arial"/>
                <a:cs typeface="Arial"/>
              </a:rPr>
              <a:t>güvenlik  </a:t>
            </a:r>
            <a:r>
              <a:rPr lang="tr-TR" sz="1400" b="1" i="1" spc="-80" dirty="0">
                <a:latin typeface="Arial"/>
                <a:cs typeface="Arial"/>
              </a:rPr>
              <a:t>yöneticisine/görevlilerine Bakanlıkça/valiliklerce </a:t>
            </a:r>
            <a:r>
              <a:rPr lang="tr-TR" sz="1400" b="1" i="1" spc="-75" dirty="0">
                <a:latin typeface="Arial"/>
                <a:cs typeface="Arial"/>
              </a:rPr>
              <a:t>verilen </a:t>
            </a:r>
            <a:r>
              <a:rPr lang="tr-TR" sz="1400" b="1" i="1" spc="-80" dirty="0">
                <a:latin typeface="Arial"/>
                <a:cs typeface="Arial"/>
              </a:rPr>
              <a:t>kimlik  kartında </a:t>
            </a:r>
            <a:r>
              <a:rPr lang="tr-TR" sz="1400" spc="-70" dirty="0">
                <a:latin typeface="Arial"/>
                <a:cs typeface="Arial"/>
              </a:rPr>
              <a:t>yöneticinin/görevlinin </a:t>
            </a:r>
            <a:r>
              <a:rPr lang="tr-TR" sz="1400" spc="-80" dirty="0">
                <a:latin typeface="Arial"/>
                <a:cs typeface="Arial"/>
              </a:rPr>
              <a:t>adı </a:t>
            </a:r>
            <a:r>
              <a:rPr lang="tr-TR" sz="1400" spc="-85" dirty="0">
                <a:latin typeface="Arial"/>
                <a:cs typeface="Arial"/>
              </a:rPr>
              <a:t>ve soyadı </a:t>
            </a:r>
            <a:r>
              <a:rPr lang="tr-TR" sz="1400" spc="-55" dirty="0">
                <a:latin typeface="Arial"/>
                <a:cs typeface="Arial"/>
              </a:rPr>
              <a:t>ile </a:t>
            </a:r>
            <a:r>
              <a:rPr lang="tr-TR" sz="1400" spc="-70" dirty="0">
                <a:latin typeface="Arial"/>
                <a:cs typeface="Arial"/>
              </a:rPr>
              <a:t>yönetici </a:t>
            </a:r>
            <a:r>
              <a:rPr lang="tr-TR" sz="1400" spc="-90" dirty="0">
                <a:latin typeface="Arial"/>
                <a:cs typeface="Arial"/>
              </a:rPr>
              <a:t>veya </a:t>
            </a:r>
            <a:r>
              <a:rPr lang="tr-TR" sz="1400" spc="-60" dirty="0">
                <a:latin typeface="Arial"/>
                <a:cs typeface="Arial"/>
              </a:rPr>
              <a:t>silahlı </a:t>
            </a:r>
            <a:r>
              <a:rPr lang="tr-TR" sz="1400" spc="-85" dirty="0">
                <a:latin typeface="Arial"/>
                <a:cs typeface="Arial"/>
              </a:rPr>
              <a:t>ya </a:t>
            </a:r>
            <a:r>
              <a:rPr lang="tr-TR" sz="1400" spc="-95" dirty="0">
                <a:latin typeface="Arial"/>
                <a:cs typeface="Arial"/>
              </a:rPr>
              <a:t>da </a:t>
            </a:r>
            <a:r>
              <a:rPr lang="tr-TR" sz="1400" spc="-70" dirty="0">
                <a:latin typeface="Arial"/>
                <a:cs typeface="Arial"/>
              </a:rPr>
              <a:t>silahsız </a:t>
            </a:r>
            <a:r>
              <a:rPr lang="tr-TR" sz="1400" spc="-85" dirty="0">
                <a:latin typeface="Arial"/>
                <a:cs typeface="Arial"/>
              </a:rPr>
              <a:t>olduğu  </a:t>
            </a:r>
            <a:r>
              <a:rPr lang="tr-TR" sz="1400" spc="-55" dirty="0">
                <a:latin typeface="Arial"/>
                <a:cs typeface="Arial"/>
              </a:rPr>
              <a:t>belirtilir</a:t>
            </a:r>
            <a:r>
              <a:rPr lang="tr-TR" sz="1400" b="1" spc="-55" dirty="0">
                <a:latin typeface="Arial"/>
                <a:cs typeface="Arial"/>
              </a:rPr>
              <a:t>. </a:t>
            </a:r>
            <a:r>
              <a:rPr lang="tr-TR" sz="1400" spc="-85" dirty="0">
                <a:latin typeface="Arial"/>
                <a:cs typeface="Arial"/>
              </a:rPr>
              <a:t>Özel</a:t>
            </a:r>
            <a:r>
              <a:rPr lang="tr-TR" sz="1400" spc="80" dirty="0">
                <a:latin typeface="Arial"/>
                <a:cs typeface="Arial"/>
              </a:rPr>
              <a:t> </a:t>
            </a:r>
            <a:r>
              <a:rPr lang="tr-TR" sz="1400" spc="-80" dirty="0">
                <a:latin typeface="Arial"/>
                <a:cs typeface="Arial"/>
              </a:rPr>
              <a:t>güvenlik </a:t>
            </a:r>
            <a:r>
              <a:rPr lang="tr-TR" sz="1400" spc="-70" dirty="0">
                <a:latin typeface="Arial"/>
                <a:cs typeface="Arial"/>
              </a:rPr>
              <a:t>görevlileri kimlik kartını </a:t>
            </a:r>
            <a:r>
              <a:rPr lang="tr-TR" sz="1400" b="1" i="1" spc="-90" dirty="0">
                <a:latin typeface="Arial"/>
                <a:cs typeface="Arial"/>
              </a:rPr>
              <a:t>görev </a:t>
            </a:r>
            <a:r>
              <a:rPr lang="tr-TR" sz="1400" b="1" i="1" spc="-80" dirty="0">
                <a:latin typeface="Arial"/>
                <a:cs typeface="Arial"/>
              </a:rPr>
              <a:t>alanı </a:t>
            </a:r>
            <a:r>
              <a:rPr lang="tr-TR" sz="1400" spc="-90" dirty="0">
                <a:latin typeface="Arial"/>
                <a:cs typeface="Arial"/>
              </a:rPr>
              <a:t>ve </a:t>
            </a:r>
            <a:r>
              <a:rPr lang="tr-TR" sz="1400" b="1" i="1" spc="-85" dirty="0">
                <a:latin typeface="Arial"/>
                <a:cs typeface="Arial"/>
              </a:rPr>
              <a:t>süresi  </a:t>
            </a:r>
            <a:r>
              <a:rPr lang="tr-TR" sz="1400" spc="-70" dirty="0">
                <a:latin typeface="Arial"/>
                <a:cs typeface="Arial"/>
              </a:rPr>
              <a:t>içerisinde </a:t>
            </a:r>
            <a:r>
              <a:rPr lang="tr-TR" sz="1400" b="1" i="1" spc="-90" dirty="0">
                <a:latin typeface="Arial"/>
                <a:cs typeface="Arial"/>
              </a:rPr>
              <a:t>herkes  </a:t>
            </a:r>
            <a:r>
              <a:rPr lang="tr-TR" sz="1400" b="1" i="1" spc="-85" dirty="0">
                <a:latin typeface="Arial"/>
                <a:cs typeface="Arial"/>
              </a:rPr>
              <a:t>tarafından</a:t>
            </a:r>
            <a:r>
              <a:rPr lang="tr-TR" sz="1400" b="1" i="1" spc="80" dirty="0">
                <a:latin typeface="Arial"/>
                <a:cs typeface="Arial"/>
              </a:rPr>
              <a:t> </a:t>
            </a:r>
            <a:r>
              <a:rPr lang="tr-TR" sz="1400" b="1" i="1" spc="-85" dirty="0">
                <a:latin typeface="Arial"/>
                <a:cs typeface="Arial"/>
              </a:rPr>
              <a:t>görülebilecek  </a:t>
            </a:r>
            <a:r>
              <a:rPr lang="tr-TR" sz="1400" spc="-75" dirty="0">
                <a:latin typeface="Arial"/>
                <a:cs typeface="Arial"/>
              </a:rPr>
              <a:t>şekilde </a:t>
            </a:r>
            <a:r>
              <a:rPr lang="tr-TR" sz="1400" b="1" i="1" spc="-90" dirty="0">
                <a:latin typeface="Arial"/>
                <a:cs typeface="Arial"/>
              </a:rPr>
              <a:t>yakasında </a:t>
            </a:r>
            <a:r>
              <a:rPr lang="tr-TR" sz="1400" spc="-65" dirty="0">
                <a:latin typeface="Arial"/>
                <a:cs typeface="Arial"/>
              </a:rPr>
              <a:t>taşır. </a:t>
            </a:r>
            <a:r>
              <a:rPr lang="tr-TR" sz="1400" spc="-75" dirty="0">
                <a:latin typeface="Arial"/>
                <a:cs typeface="Arial"/>
              </a:rPr>
              <a:t>Kimliğin </a:t>
            </a:r>
            <a:r>
              <a:rPr lang="tr-TR" sz="1400" b="1" spc="-90" dirty="0">
                <a:latin typeface="Arial"/>
                <a:cs typeface="Arial"/>
              </a:rPr>
              <a:t>kaybedilmesi </a:t>
            </a:r>
            <a:r>
              <a:rPr lang="tr-TR" sz="1400" spc="-80" dirty="0">
                <a:latin typeface="Arial"/>
                <a:cs typeface="Arial"/>
              </a:rPr>
              <a:t>halinde </a:t>
            </a:r>
            <a:r>
              <a:rPr lang="tr-TR" sz="1400" b="1" spc="-85" dirty="0">
                <a:latin typeface="Arial"/>
                <a:cs typeface="Arial"/>
              </a:rPr>
              <a:t>işveren  </a:t>
            </a:r>
            <a:r>
              <a:rPr lang="tr-TR" sz="1400" spc="-95" dirty="0">
                <a:latin typeface="Arial"/>
                <a:cs typeface="Arial"/>
              </a:rPr>
              <a:t>durumu </a:t>
            </a:r>
            <a:r>
              <a:rPr lang="tr-TR" sz="1400" spc="-80" dirty="0">
                <a:latin typeface="Arial"/>
                <a:cs typeface="Arial"/>
              </a:rPr>
              <a:t>derhal </a:t>
            </a:r>
            <a:r>
              <a:rPr lang="tr-TR" sz="1400" b="1" spc="-75" dirty="0">
                <a:latin typeface="Arial"/>
                <a:cs typeface="Arial"/>
              </a:rPr>
              <a:t>Bakanlığa/valiliklere</a:t>
            </a:r>
            <a:r>
              <a:rPr lang="tr-TR" sz="1400" b="1" spc="40" dirty="0">
                <a:latin typeface="Arial"/>
                <a:cs typeface="Arial"/>
              </a:rPr>
              <a:t> </a:t>
            </a:r>
            <a:r>
              <a:rPr lang="tr-TR" sz="1400" spc="-55" dirty="0">
                <a:latin typeface="Arial"/>
                <a:cs typeface="Arial"/>
              </a:rPr>
              <a:t>bildirir.</a:t>
            </a:r>
            <a:endParaRPr lang="tr-TR" sz="1400" dirty="0">
              <a:latin typeface="Arial"/>
              <a:cs typeface="Arial"/>
            </a:endParaRPr>
          </a:p>
          <a:p>
            <a:pPr marL="12700" marR="7620" indent="449580" algn="just">
              <a:lnSpc>
                <a:spcPct val="111200"/>
              </a:lnSpc>
            </a:pPr>
            <a:r>
              <a:rPr lang="tr-TR" sz="1400" spc="-75" dirty="0">
                <a:latin typeface="Arial"/>
                <a:cs typeface="Arial"/>
              </a:rPr>
              <a:t>Kimlik </a:t>
            </a:r>
            <a:r>
              <a:rPr lang="tr-TR" sz="1400" spc="-65" dirty="0">
                <a:latin typeface="Arial"/>
                <a:cs typeface="Arial"/>
              </a:rPr>
              <a:t>kartları, </a:t>
            </a:r>
            <a:r>
              <a:rPr lang="tr-TR" sz="1400" spc="-95" dirty="0">
                <a:latin typeface="Arial"/>
                <a:cs typeface="Arial"/>
              </a:rPr>
              <a:t>Kanunun 11 </a:t>
            </a:r>
            <a:r>
              <a:rPr lang="tr-TR" sz="1400" spc="-65" dirty="0">
                <a:latin typeface="Arial"/>
                <a:cs typeface="Arial"/>
              </a:rPr>
              <a:t>inci </a:t>
            </a:r>
            <a:r>
              <a:rPr lang="tr-TR" sz="1400" spc="-90" dirty="0">
                <a:latin typeface="Arial"/>
                <a:cs typeface="Arial"/>
              </a:rPr>
              <a:t>maddesi </a:t>
            </a:r>
            <a:r>
              <a:rPr lang="tr-TR" sz="1400" spc="-85" dirty="0">
                <a:latin typeface="Arial"/>
                <a:cs typeface="Arial"/>
              </a:rPr>
              <a:t>gereğince </a:t>
            </a:r>
            <a:r>
              <a:rPr lang="tr-TR" sz="1400" spc="-80" dirty="0">
                <a:latin typeface="Arial"/>
                <a:cs typeface="Arial"/>
              </a:rPr>
              <a:t>her </a:t>
            </a:r>
            <a:r>
              <a:rPr lang="tr-TR" sz="1400" spc="-90" dirty="0">
                <a:solidFill>
                  <a:srgbClr val="FF0000"/>
                </a:solidFill>
                <a:latin typeface="Arial"/>
                <a:cs typeface="Arial"/>
              </a:rPr>
              <a:t>beş </a:t>
            </a:r>
            <a:r>
              <a:rPr lang="tr-TR" sz="1400" spc="-70" dirty="0">
                <a:solidFill>
                  <a:srgbClr val="FF0000"/>
                </a:solidFill>
                <a:latin typeface="Arial"/>
                <a:cs typeface="Arial"/>
              </a:rPr>
              <a:t>yılda </a:t>
            </a:r>
            <a:r>
              <a:rPr lang="tr-TR" sz="1400" spc="-65" dirty="0">
                <a:latin typeface="Arial"/>
                <a:cs typeface="Arial"/>
              </a:rPr>
              <a:t>bir </a:t>
            </a:r>
            <a:r>
              <a:rPr lang="tr-TR" sz="1400" spc="-80" dirty="0">
                <a:latin typeface="Arial"/>
                <a:cs typeface="Arial"/>
              </a:rPr>
              <a:t>yenilenecek  güvenlik </a:t>
            </a:r>
            <a:r>
              <a:rPr lang="tr-TR" sz="1400" spc="-85" dirty="0">
                <a:latin typeface="Arial"/>
                <a:cs typeface="Arial"/>
              </a:rPr>
              <a:t>soruşturması </a:t>
            </a:r>
            <a:r>
              <a:rPr lang="tr-TR" sz="1400" spc="-90" dirty="0">
                <a:latin typeface="Arial"/>
                <a:cs typeface="Arial"/>
              </a:rPr>
              <a:t>ve </a:t>
            </a:r>
            <a:r>
              <a:rPr lang="tr-TR" sz="1400" spc="-70" dirty="0">
                <a:latin typeface="Arial"/>
                <a:cs typeface="Arial"/>
              </a:rPr>
              <a:t>arşiv </a:t>
            </a:r>
            <a:r>
              <a:rPr lang="tr-TR" sz="1400" spc="-80" dirty="0">
                <a:latin typeface="Arial"/>
                <a:cs typeface="Arial"/>
              </a:rPr>
              <a:t>araştırması </a:t>
            </a:r>
            <a:r>
              <a:rPr lang="tr-TR" sz="1400" spc="-90" dirty="0">
                <a:latin typeface="Arial"/>
                <a:cs typeface="Arial"/>
              </a:rPr>
              <a:t>sonucunun </a:t>
            </a:r>
            <a:r>
              <a:rPr lang="tr-TR" sz="1400" spc="-85" dirty="0">
                <a:latin typeface="Arial"/>
                <a:cs typeface="Arial"/>
              </a:rPr>
              <a:t>olumlu olması </a:t>
            </a:r>
            <a:r>
              <a:rPr lang="tr-TR" sz="1400" spc="-90" dirty="0">
                <a:latin typeface="Arial"/>
                <a:cs typeface="Arial"/>
              </a:rPr>
              <a:t>ve </a:t>
            </a:r>
            <a:r>
              <a:rPr lang="tr-TR" sz="1400" spc="-75" dirty="0">
                <a:latin typeface="Arial"/>
                <a:cs typeface="Arial"/>
              </a:rPr>
              <a:t>özel </a:t>
            </a:r>
            <a:r>
              <a:rPr lang="tr-TR" sz="1400" spc="-80" dirty="0">
                <a:latin typeface="Arial"/>
                <a:cs typeface="Arial"/>
              </a:rPr>
              <a:t>güvenlik </a:t>
            </a:r>
            <a:r>
              <a:rPr lang="tr-TR" sz="1400" spc="-85" dirty="0">
                <a:latin typeface="Arial"/>
                <a:cs typeface="Arial"/>
              </a:rPr>
              <a:t>yenileme  </a:t>
            </a:r>
            <a:r>
              <a:rPr lang="tr-TR" sz="1400" spc="-75" dirty="0">
                <a:latin typeface="Arial"/>
                <a:cs typeface="Arial"/>
              </a:rPr>
              <a:t>eğitim </a:t>
            </a:r>
            <a:r>
              <a:rPr lang="tr-TR" sz="1400" spc="-70" dirty="0">
                <a:latin typeface="Arial"/>
                <a:cs typeface="Arial"/>
              </a:rPr>
              <a:t>sertifikasının ibrazı </a:t>
            </a:r>
            <a:r>
              <a:rPr lang="tr-TR" sz="1400" spc="-75" dirty="0">
                <a:latin typeface="Arial"/>
                <a:cs typeface="Arial"/>
              </a:rPr>
              <a:t>halinde </a:t>
            </a:r>
            <a:r>
              <a:rPr lang="tr-TR" sz="1400" spc="-80" dirty="0">
                <a:latin typeface="Arial"/>
                <a:cs typeface="Arial"/>
              </a:rPr>
              <a:t>ruhsat </a:t>
            </a:r>
            <a:r>
              <a:rPr lang="tr-TR" sz="1400" spc="-75" dirty="0">
                <a:latin typeface="Arial"/>
                <a:cs typeface="Arial"/>
              </a:rPr>
              <a:t>harcı </a:t>
            </a:r>
            <a:r>
              <a:rPr lang="tr-TR" sz="1400" spc="-80" dirty="0">
                <a:latin typeface="Arial"/>
                <a:cs typeface="Arial"/>
              </a:rPr>
              <a:t>alınmaksızın </a:t>
            </a:r>
            <a:r>
              <a:rPr lang="tr-TR" sz="1400" spc="-85" dirty="0">
                <a:latin typeface="Arial"/>
                <a:cs typeface="Arial"/>
              </a:rPr>
              <a:t>temel </a:t>
            </a:r>
            <a:r>
              <a:rPr lang="tr-TR" sz="1400" spc="-75" dirty="0">
                <a:latin typeface="Arial"/>
                <a:cs typeface="Arial"/>
              </a:rPr>
              <a:t>eğitim </a:t>
            </a:r>
            <a:r>
              <a:rPr lang="tr-TR" sz="1400" spc="-65" dirty="0">
                <a:latin typeface="Arial"/>
                <a:cs typeface="Arial"/>
              </a:rPr>
              <a:t>sertifikası </a:t>
            </a:r>
            <a:r>
              <a:rPr lang="tr-TR" sz="1400" spc="-75" dirty="0">
                <a:latin typeface="Arial"/>
                <a:cs typeface="Arial"/>
              </a:rPr>
              <a:t>alanlar </a:t>
            </a:r>
            <a:r>
              <a:rPr lang="tr-TR" sz="1400" spc="-65" dirty="0">
                <a:latin typeface="Arial"/>
                <a:cs typeface="Arial"/>
              </a:rPr>
              <a:t>için  </a:t>
            </a:r>
            <a:r>
              <a:rPr lang="tr-TR" sz="1400" spc="-70" dirty="0">
                <a:latin typeface="Arial"/>
                <a:cs typeface="Arial"/>
              </a:rPr>
              <a:t>sertifikanın </a:t>
            </a:r>
            <a:r>
              <a:rPr lang="tr-TR" sz="1400" spc="-80" dirty="0">
                <a:latin typeface="Arial"/>
                <a:cs typeface="Arial"/>
              </a:rPr>
              <a:t>düzenlendiği </a:t>
            </a:r>
            <a:r>
              <a:rPr lang="tr-TR" sz="1400" spc="-65" dirty="0">
                <a:latin typeface="Arial"/>
                <a:cs typeface="Arial"/>
              </a:rPr>
              <a:t>tarih, </a:t>
            </a:r>
            <a:r>
              <a:rPr lang="tr-TR" sz="1400" spc="-95" dirty="0">
                <a:latin typeface="Arial"/>
                <a:cs typeface="Arial"/>
              </a:rPr>
              <a:t>17 </a:t>
            </a:r>
            <a:r>
              <a:rPr lang="tr-TR" sz="1400" spc="-70" dirty="0" err="1">
                <a:latin typeface="Arial"/>
                <a:cs typeface="Arial"/>
              </a:rPr>
              <a:t>nci</a:t>
            </a:r>
            <a:r>
              <a:rPr lang="tr-TR" sz="1400" spc="-70" dirty="0">
                <a:latin typeface="Arial"/>
                <a:cs typeface="Arial"/>
              </a:rPr>
              <a:t> </a:t>
            </a:r>
            <a:r>
              <a:rPr lang="tr-TR" sz="1400" spc="-95" dirty="0">
                <a:latin typeface="Arial"/>
                <a:cs typeface="Arial"/>
              </a:rPr>
              <a:t>maddenin </a:t>
            </a:r>
            <a:r>
              <a:rPr lang="tr-TR" sz="1400" spc="-75" dirty="0">
                <a:latin typeface="Arial"/>
                <a:cs typeface="Arial"/>
              </a:rPr>
              <a:t>beşinci </a:t>
            </a:r>
            <a:r>
              <a:rPr lang="tr-TR" sz="1400" spc="-90" dirty="0">
                <a:latin typeface="Arial"/>
                <a:cs typeface="Arial"/>
              </a:rPr>
              <a:t>ve </a:t>
            </a:r>
            <a:r>
              <a:rPr lang="tr-TR" sz="1400" spc="-65" dirty="0">
                <a:latin typeface="Arial"/>
                <a:cs typeface="Arial"/>
              </a:rPr>
              <a:t>altıncı </a:t>
            </a:r>
            <a:r>
              <a:rPr lang="tr-TR" sz="1400" spc="-70" dirty="0">
                <a:latin typeface="Arial"/>
                <a:cs typeface="Arial"/>
              </a:rPr>
              <a:t>fıkralarında </a:t>
            </a:r>
            <a:r>
              <a:rPr lang="tr-TR" sz="1400" spc="-65" dirty="0">
                <a:latin typeface="Arial"/>
                <a:cs typeface="Arial"/>
              </a:rPr>
              <a:t>belirtilen </a:t>
            </a:r>
            <a:r>
              <a:rPr lang="tr-TR" sz="1400" spc="-60" dirty="0">
                <a:latin typeface="Arial"/>
                <a:cs typeface="Arial"/>
              </a:rPr>
              <a:t>kişiler  </a:t>
            </a:r>
            <a:r>
              <a:rPr lang="tr-TR" sz="1400" spc="-65" dirty="0">
                <a:latin typeface="Arial"/>
                <a:cs typeface="Arial"/>
              </a:rPr>
              <a:t>için </a:t>
            </a:r>
            <a:r>
              <a:rPr lang="tr-TR" sz="1400" spc="-70" dirty="0">
                <a:latin typeface="Arial"/>
                <a:cs typeface="Arial"/>
              </a:rPr>
              <a:t>ise </a:t>
            </a:r>
            <a:r>
              <a:rPr lang="tr-TR" sz="1400" spc="-85" dirty="0">
                <a:latin typeface="Arial"/>
                <a:cs typeface="Arial"/>
              </a:rPr>
              <a:t>başvuru </a:t>
            </a:r>
            <a:r>
              <a:rPr lang="tr-TR" sz="1400" spc="-65" dirty="0">
                <a:latin typeface="Arial"/>
                <a:cs typeface="Arial"/>
              </a:rPr>
              <a:t>tarihi </a:t>
            </a:r>
            <a:r>
              <a:rPr lang="tr-TR" sz="1400" spc="-90" dirty="0">
                <a:latin typeface="Arial"/>
                <a:cs typeface="Arial"/>
              </a:rPr>
              <a:t>esas </a:t>
            </a:r>
            <a:r>
              <a:rPr lang="tr-TR" sz="1400" spc="-75" dirty="0">
                <a:latin typeface="Arial"/>
                <a:cs typeface="Arial"/>
              </a:rPr>
              <a:t>alınarak </a:t>
            </a:r>
            <a:r>
              <a:rPr lang="tr-TR" sz="1400" spc="-80" dirty="0">
                <a:latin typeface="Arial"/>
                <a:cs typeface="Arial"/>
              </a:rPr>
              <a:t>her </a:t>
            </a:r>
            <a:r>
              <a:rPr lang="tr-TR" sz="1400" spc="-95" dirty="0">
                <a:latin typeface="Arial"/>
                <a:cs typeface="Arial"/>
              </a:rPr>
              <a:t>beş </a:t>
            </a:r>
            <a:r>
              <a:rPr lang="tr-TR" sz="1400" spc="-75" dirty="0">
                <a:latin typeface="Arial"/>
                <a:cs typeface="Arial"/>
              </a:rPr>
              <a:t>yılda </a:t>
            </a:r>
            <a:r>
              <a:rPr lang="tr-TR" sz="1400" spc="-65" dirty="0">
                <a:latin typeface="Arial"/>
                <a:cs typeface="Arial"/>
              </a:rPr>
              <a:t>bir </a:t>
            </a:r>
            <a:r>
              <a:rPr lang="tr-TR" sz="1400" spc="-85" dirty="0">
                <a:latin typeface="Arial"/>
                <a:cs typeface="Arial"/>
              </a:rPr>
              <a:t>yeniden</a:t>
            </a:r>
            <a:r>
              <a:rPr lang="tr-TR" sz="1400" spc="-70" dirty="0">
                <a:latin typeface="Arial"/>
                <a:cs typeface="Arial"/>
              </a:rPr>
              <a:t> </a:t>
            </a:r>
            <a:r>
              <a:rPr lang="tr-TR" sz="1400" spc="-75" dirty="0">
                <a:latin typeface="Arial"/>
                <a:cs typeface="Arial"/>
              </a:rPr>
              <a:t>düzenlenir.</a:t>
            </a:r>
            <a:endParaRPr lang="tr-TR" sz="1400" dirty="0">
              <a:latin typeface="Arial"/>
              <a:cs typeface="Arial"/>
            </a:endParaRPr>
          </a:p>
          <a:p>
            <a:pPr marL="12700" marR="8255" indent="449580" algn="just">
              <a:lnSpc>
                <a:spcPct val="111100"/>
              </a:lnSpc>
            </a:pPr>
            <a:r>
              <a:rPr lang="tr-TR" sz="1400" spc="-90" dirty="0">
                <a:latin typeface="Arial"/>
                <a:cs typeface="Arial"/>
              </a:rPr>
              <a:t>Özel </a:t>
            </a:r>
            <a:r>
              <a:rPr lang="tr-TR" sz="1400" spc="-80" dirty="0">
                <a:latin typeface="Arial"/>
                <a:cs typeface="Arial"/>
              </a:rPr>
              <a:t>güvenlik </a:t>
            </a:r>
            <a:r>
              <a:rPr lang="tr-TR" sz="1400" spc="-70" dirty="0">
                <a:latin typeface="Arial"/>
                <a:cs typeface="Arial"/>
              </a:rPr>
              <a:t>kimlik </a:t>
            </a:r>
            <a:r>
              <a:rPr lang="tr-TR" sz="1400" spc="-65" dirty="0">
                <a:latin typeface="Arial"/>
                <a:cs typeface="Arial"/>
              </a:rPr>
              <a:t>kartları, valiliklerce </a:t>
            </a:r>
            <a:r>
              <a:rPr lang="tr-TR" sz="1400" spc="-75" dirty="0">
                <a:latin typeface="Arial"/>
                <a:cs typeface="Arial"/>
              </a:rPr>
              <a:t>elektronik sistemle </a:t>
            </a:r>
            <a:r>
              <a:rPr lang="tr-TR" sz="1400" spc="-80" dirty="0">
                <a:latin typeface="Arial"/>
                <a:cs typeface="Arial"/>
              </a:rPr>
              <a:t>gönderilen </a:t>
            </a:r>
            <a:r>
              <a:rPr lang="tr-TR" sz="1400" spc="-60" dirty="0">
                <a:latin typeface="Arial"/>
                <a:cs typeface="Arial"/>
              </a:rPr>
              <a:t>bilgiler </a:t>
            </a:r>
            <a:r>
              <a:rPr lang="tr-TR" sz="1400" spc="-95" dirty="0">
                <a:latin typeface="Arial"/>
                <a:cs typeface="Arial"/>
              </a:rPr>
              <a:t>esas  </a:t>
            </a:r>
            <a:r>
              <a:rPr lang="tr-TR" sz="1400" spc="-75" dirty="0">
                <a:latin typeface="Arial"/>
                <a:cs typeface="Arial"/>
              </a:rPr>
              <a:t>alınarak </a:t>
            </a:r>
            <a:r>
              <a:rPr lang="tr-TR" sz="1400" spc="-85" dirty="0">
                <a:latin typeface="Arial"/>
                <a:cs typeface="Arial"/>
              </a:rPr>
              <a:t>Emniyet</a:t>
            </a:r>
            <a:r>
              <a:rPr lang="tr-TR" sz="1400" spc="80" dirty="0">
                <a:latin typeface="Arial"/>
                <a:cs typeface="Arial"/>
              </a:rPr>
              <a:t> </a:t>
            </a:r>
            <a:r>
              <a:rPr lang="tr-TR" sz="1400" spc="-90" dirty="0">
                <a:latin typeface="Arial"/>
                <a:cs typeface="Arial"/>
              </a:rPr>
              <a:t>Genel Müdürlüğünce </a:t>
            </a:r>
            <a:r>
              <a:rPr lang="tr-TR" sz="1400" spc="-80" dirty="0">
                <a:latin typeface="Arial"/>
                <a:cs typeface="Arial"/>
              </a:rPr>
              <a:t>düzenlenebileceği </a:t>
            </a:r>
            <a:r>
              <a:rPr lang="tr-TR" sz="1400" spc="-65" dirty="0">
                <a:latin typeface="Arial"/>
                <a:cs typeface="Arial"/>
              </a:rPr>
              <a:t>gibi </a:t>
            </a:r>
            <a:r>
              <a:rPr lang="tr-TR" sz="1400" spc="-80" dirty="0">
                <a:latin typeface="Arial"/>
                <a:cs typeface="Arial"/>
              </a:rPr>
              <a:t>Bakanlıkça </a:t>
            </a:r>
            <a:r>
              <a:rPr lang="tr-TR" sz="1400" spc="-90" dirty="0">
                <a:latin typeface="Arial"/>
                <a:cs typeface="Arial"/>
              </a:rPr>
              <a:t>uygun </a:t>
            </a:r>
            <a:r>
              <a:rPr lang="tr-TR" sz="1400" spc="-80" dirty="0">
                <a:latin typeface="Arial"/>
                <a:cs typeface="Arial"/>
              </a:rPr>
              <a:t>görülecek  </a:t>
            </a:r>
            <a:r>
              <a:rPr lang="tr-TR" sz="1400" spc="-105" dirty="0">
                <a:latin typeface="Arial"/>
                <a:cs typeface="Arial"/>
              </a:rPr>
              <a:t>kamu </a:t>
            </a:r>
            <a:r>
              <a:rPr lang="tr-TR" sz="1400" spc="-95" dirty="0">
                <a:latin typeface="Arial"/>
                <a:cs typeface="Arial"/>
              </a:rPr>
              <a:t>kurum </a:t>
            </a:r>
            <a:r>
              <a:rPr lang="tr-TR" sz="1400" spc="-90" dirty="0">
                <a:latin typeface="Arial"/>
                <a:cs typeface="Arial"/>
              </a:rPr>
              <a:t>veya </a:t>
            </a:r>
            <a:r>
              <a:rPr lang="tr-TR" sz="1400" spc="-70" dirty="0">
                <a:latin typeface="Arial"/>
                <a:cs typeface="Arial"/>
              </a:rPr>
              <a:t>kuruluşları </a:t>
            </a:r>
            <a:r>
              <a:rPr lang="tr-TR" sz="1400" spc="-55" dirty="0">
                <a:latin typeface="Arial"/>
                <a:cs typeface="Arial"/>
              </a:rPr>
              <a:t>ile </a:t>
            </a:r>
            <a:r>
              <a:rPr lang="tr-TR" sz="1400" spc="-85" dirty="0">
                <a:latin typeface="Arial"/>
                <a:cs typeface="Arial"/>
              </a:rPr>
              <a:t>kanunla </a:t>
            </a:r>
            <a:r>
              <a:rPr lang="tr-TR" sz="1400" spc="-80" dirty="0">
                <a:latin typeface="Arial"/>
                <a:cs typeface="Arial"/>
              </a:rPr>
              <a:t>kurulan </a:t>
            </a:r>
            <a:r>
              <a:rPr lang="tr-TR" sz="1400" spc="-75" dirty="0">
                <a:latin typeface="Arial"/>
                <a:cs typeface="Arial"/>
              </a:rPr>
              <a:t>tüzel </a:t>
            </a:r>
            <a:r>
              <a:rPr lang="tr-TR" sz="1400" spc="-65" dirty="0">
                <a:latin typeface="Arial"/>
                <a:cs typeface="Arial"/>
              </a:rPr>
              <a:t>kişilere </a:t>
            </a:r>
            <a:r>
              <a:rPr lang="tr-TR" sz="1400" spc="-95" dirty="0">
                <a:latin typeface="Arial"/>
                <a:cs typeface="Arial"/>
              </a:rPr>
              <a:t>de </a:t>
            </a:r>
            <a:r>
              <a:rPr lang="tr-TR" sz="1400" spc="-60" dirty="0">
                <a:latin typeface="Arial"/>
                <a:cs typeface="Arial"/>
              </a:rPr>
              <a:t>yaptırılabilir. </a:t>
            </a:r>
            <a:r>
              <a:rPr lang="tr-TR" sz="1400" spc="-75" dirty="0">
                <a:latin typeface="Arial"/>
                <a:cs typeface="Arial"/>
              </a:rPr>
              <a:t>Kimlik </a:t>
            </a:r>
            <a:r>
              <a:rPr lang="tr-TR" sz="1400" spc="-70" dirty="0">
                <a:latin typeface="Arial"/>
                <a:cs typeface="Arial"/>
              </a:rPr>
              <a:t>kartlarının  </a:t>
            </a:r>
            <a:r>
              <a:rPr lang="tr-TR" sz="1400" spc="-75" dirty="0">
                <a:latin typeface="Arial"/>
                <a:cs typeface="Arial"/>
              </a:rPr>
              <a:t>bedeli </a:t>
            </a:r>
            <a:r>
              <a:rPr lang="tr-TR" sz="1400" spc="-90" dirty="0">
                <a:latin typeface="Arial"/>
                <a:cs typeface="Arial"/>
              </a:rPr>
              <a:t>ve basımına </a:t>
            </a:r>
            <a:r>
              <a:rPr lang="tr-TR" sz="1400" spc="-60" dirty="0">
                <a:latin typeface="Arial"/>
                <a:cs typeface="Arial"/>
              </a:rPr>
              <a:t>ilişkin </a:t>
            </a:r>
            <a:r>
              <a:rPr lang="tr-TR" sz="1400" spc="-75" dirty="0">
                <a:latin typeface="Arial"/>
                <a:cs typeface="Arial"/>
              </a:rPr>
              <a:t>esaslar </a:t>
            </a:r>
            <a:r>
              <a:rPr lang="tr-TR" sz="1400" spc="-80" dirty="0">
                <a:latin typeface="Arial"/>
                <a:cs typeface="Arial"/>
              </a:rPr>
              <a:t>Bakanlıkça </a:t>
            </a:r>
            <a:r>
              <a:rPr lang="tr-TR" sz="1400" spc="-65" dirty="0">
                <a:latin typeface="Arial"/>
                <a:cs typeface="Arial"/>
              </a:rPr>
              <a:t>belirlenir.</a:t>
            </a:r>
            <a:endParaRPr lang="tr-TR" sz="1400" dirty="0">
              <a:latin typeface="Arial"/>
              <a:cs typeface="Arial"/>
            </a:endParaRPr>
          </a:p>
          <a:p>
            <a:pPr marL="12700" marR="10160" indent="449580" algn="just">
              <a:lnSpc>
                <a:spcPct val="111100"/>
              </a:lnSpc>
            </a:pPr>
            <a:r>
              <a:rPr lang="tr-TR" sz="1400" spc="-70" dirty="0">
                <a:latin typeface="Arial"/>
                <a:cs typeface="Arial"/>
              </a:rPr>
              <a:t>Kartlar, kimlik </a:t>
            </a:r>
            <a:r>
              <a:rPr lang="tr-TR" sz="1400" spc="-65" dirty="0">
                <a:latin typeface="Arial"/>
                <a:cs typeface="Arial"/>
              </a:rPr>
              <a:t>kartı </a:t>
            </a:r>
            <a:r>
              <a:rPr lang="tr-TR" sz="1400" spc="-75" dirty="0">
                <a:latin typeface="Arial"/>
                <a:cs typeface="Arial"/>
              </a:rPr>
              <a:t>sahibinin </a:t>
            </a:r>
            <a:r>
              <a:rPr lang="tr-TR" sz="1400" spc="-90" dirty="0">
                <a:latin typeface="Arial"/>
                <a:cs typeface="Arial"/>
              </a:rPr>
              <a:t>Nüfus </a:t>
            </a:r>
            <a:r>
              <a:rPr lang="tr-TR" sz="1400" spc="-80" dirty="0">
                <a:latin typeface="Arial"/>
                <a:cs typeface="Arial"/>
              </a:rPr>
              <a:t>Vatandaşlık </a:t>
            </a:r>
            <a:r>
              <a:rPr lang="tr-TR" sz="1400" spc="-60" dirty="0">
                <a:latin typeface="Arial"/>
                <a:cs typeface="Arial"/>
              </a:rPr>
              <a:t>İşleri </a:t>
            </a:r>
            <a:r>
              <a:rPr lang="tr-TR" sz="1400" spc="-95" dirty="0">
                <a:latin typeface="Arial"/>
                <a:cs typeface="Arial"/>
              </a:rPr>
              <a:t>Genel </a:t>
            </a:r>
            <a:r>
              <a:rPr lang="tr-TR" sz="1400" spc="-90" dirty="0">
                <a:latin typeface="Arial"/>
                <a:cs typeface="Arial"/>
              </a:rPr>
              <a:t>Müdürlüğü Adres </a:t>
            </a:r>
            <a:r>
              <a:rPr lang="tr-TR" sz="1400" spc="-75" dirty="0">
                <a:latin typeface="Arial"/>
                <a:cs typeface="Arial"/>
              </a:rPr>
              <a:t>Kayıt  </a:t>
            </a:r>
            <a:r>
              <a:rPr lang="tr-TR" sz="1400" spc="-85" dirty="0">
                <a:latin typeface="Arial"/>
                <a:cs typeface="Arial"/>
              </a:rPr>
              <a:t>Sisteminde </a:t>
            </a:r>
            <a:r>
              <a:rPr lang="tr-TR" sz="1400" spc="-65" dirty="0">
                <a:latin typeface="Arial"/>
                <a:cs typeface="Arial"/>
              </a:rPr>
              <a:t>kayıtlı </a:t>
            </a:r>
            <a:r>
              <a:rPr lang="tr-TR" sz="1400" spc="-80" dirty="0">
                <a:latin typeface="Arial"/>
                <a:cs typeface="Arial"/>
              </a:rPr>
              <a:t>adresine </a:t>
            </a:r>
            <a:r>
              <a:rPr lang="tr-TR" sz="1400" spc="-90" dirty="0">
                <a:latin typeface="Arial"/>
                <a:cs typeface="Arial"/>
              </a:rPr>
              <a:t>veya </a:t>
            </a:r>
            <a:r>
              <a:rPr lang="tr-TR" sz="1400" spc="-80" dirty="0">
                <a:latin typeface="Arial"/>
                <a:cs typeface="Arial"/>
              </a:rPr>
              <a:t>şahsın </a:t>
            </a:r>
            <a:r>
              <a:rPr lang="tr-TR" sz="1400" spc="-90" dirty="0">
                <a:latin typeface="Arial"/>
                <a:cs typeface="Arial"/>
              </a:rPr>
              <a:t>beyan </a:t>
            </a:r>
            <a:r>
              <a:rPr lang="tr-TR" sz="1400" spc="-85" dirty="0">
                <a:latin typeface="Arial"/>
                <a:cs typeface="Arial"/>
              </a:rPr>
              <a:t>edeceği adrese </a:t>
            </a:r>
            <a:r>
              <a:rPr lang="tr-TR" sz="1400" spc="-80" dirty="0">
                <a:latin typeface="Arial"/>
                <a:cs typeface="Arial"/>
              </a:rPr>
              <a:t>posta </a:t>
            </a:r>
            <a:r>
              <a:rPr lang="tr-TR" sz="1400" spc="-65" dirty="0">
                <a:latin typeface="Arial"/>
                <a:cs typeface="Arial"/>
              </a:rPr>
              <a:t>aracılığı </a:t>
            </a:r>
            <a:r>
              <a:rPr lang="tr-TR" sz="1400" spc="-55" dirty="0">
                <a:latin typeface="Arial"/>
                <a:cs typeface="Arial"/>
              </a:rPr>
              <a:t>ile </a:t>
            </a:r>
            <a:r>
              <a:rPr lang="tr-TR" sz="1400" spc="-70" dirty="0">
                <a:latin typeface="Arial"/>
                <a:cs typeface="Arial"/>
              </a:rPr>
              <a:t>gönderilir </a:t>
            </a:r>
            <a:r>
              <a:rPr lang="tr-TR" sz="1400" spc="-90" dirty="0">
                <a:latin typeface="Arial"/>
                <a:cs typeface="Arial"/>
              </a:rPr>
              <a:t>ve  </a:t>
            </a:r>
            <a:r>
              <a:rPr lang="tr-TR" sz="1400" spc="-75" dirty="0">
                <a:latin typeface="Arial"/>
                <a:cs typeface="Arial"/>
              </a:rPr>
              <a:t>kendisine, </a:t>
            </a:r>
            <a:r>
              <a:rPr lang="tr-TR" sz="1400" spc="-65" dirty="0">
                <a:latin typeface="Arial"/>
                <a:cs typeface="Arial"/>
              </a:rPr>
              <a:t>belirlediği bir </a:t>
            </a:r>
            <a:r>
              <a:rPr lang="tr-TR" sz="1400" spc="-70" dirty="0">
                <a:latin typeface="Arial"/>
                <a:cs typeface="Arial"/>
              </a:rPr>
              <a:t>kişiye </a:t>
            </a:r>
            <a:r>
              <a:rPr lang="tr-TR" sz="1400" spc="-90" dirty="0">
                <a:latin typeface="Arial"/>
                <a:cs typeface="Arial"/>
              </a:rPr>
              <a:t>veya </a:t>
            </a:r>
            <a:r>
              <a:rPr lang="tr-TR" sz="1400" spc="-85" dirty="0">
                <a:latin typeface="Arial"/>
                <a:cs typeface="Arial"/>
              </a:rPr>
              <a:t>kanuni </a:t>
            </a:r>
            <a:r>
              <a:rPr lang="tr-TR" sz="1400" spc="-70" dirty="0">
                <a:latin typeface="Arial"/>
                <a:cs typeface="Arial"/>
              </a:rPr>
              <a:t>vekiline teslim</a:t>
            </a:r>
            <a:r>
              <a:rPr lang="tr-TR" sz="1400" spc="-45" dirty="0">
                <a:latin typeface="Arial"/>
                <a:cs typeface="Arial"/>
              </a:rPr>
              <a:t> </a:t>
            </a:r>
            <a:r>
              <a:rPr lang="tr-TR" sz="1400" spc="-60" dirty="0">
                <a:latin typeface="Arial"/>
                <a:cs typeface="Arial"/>
              </a:rPr>
              <a:t>edilir.</a:t>
            </a:r>
            <a:endParaRPr lang="tr-TR" sz="1400" dirty="0">
              <a:latin typeface="Arial"/>
              <a:cs typeface="Arial"/>
            </a:endParaRPr>
          </a:p>
          <a:p>
            <a:pPr marL="12700" marR="8890" indent="449580">
              <a:lnSpc>
                <a:spcPct val="111100"/>
              </a:lnSpc>
              <a:buFont typeface="Arial"/>
              <a:buAutoNum type="alphaLcParenR"/>
              <a:tabLst>
                <a:tab pos="612140" algn="l"/>
              </a:tabLst>
            </a:pPr>
            <a:endParaRPr sz="1400">
              <a:latin typeface="Arial"/>
              <a:cs typeface="Arial"/>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object 2"/>
          <p:cNvSpPr txBox="1"/>
          <p:nvPr/>
        </p:nvSpPr>
        <p:spPr>
          <a:xfrm>
            <a:off x="345232" y="144686"/>
            <a:ext cx="4104456" cy="4920193"/>
          </a:xfrm>
          <a:prstGeom prst="rect">
            <a:avLst/>
          </a:prstGeom>
        </p:spPr>
        <p:txBody>
          <a:bodyPr vert="horz" wrap="square" lIns="0" tIns="27940" rIns="0" bIns="0" rtlCol="0">
            <a:spAutoFit/>
          </a:bodyPr>
          <a:lstStyle/>
          <a:p>
            <a:pPr marL="12700">
              <a:lnSpc>
                <a:spcPct val="100000"/>
              </a:lnSpc>
            </a:pPr>
            <a:r>
              <a:rPr sz="1600" b="1" spc="-105" dirty="0" err="1">
                <a:solidFill>
                  <a:srgbClr val="FF0000"/>
                </a:solidFill>
                <a:latin typeface="Arial"/>
                <a:cs typeface="Arial"/>
              </a:rPr>
              <a:t>Madde</a:t>
            </a:r>
            <a:r>
              <a:rPr sz="1600" b="1" spc="-105" dirty="0">
                <a:solidFill>
                  <a:srgbClr val="FF0000"/>
                </a:solidFill>
                <a:latin typeface="Arial"/>
                <a:cs typeface="Arial"/>
              </a:rPr>
              <a:t> </a:t>
            </a:r>
            <a:r>
              <a:rPr sz="1600" b="1" spc="-80" dirty="0">
                <a:solidFill>
                  <a:srgbClr val="FF0000"/>
                </a:solidFill>
                <a:latin typeface="Arial"/>
                <a:cs typeface="Arial"/>
              </a:rPr>
              <a:t>22- </a:t>
            </a:r>
            <a:r>
              <a:rPr sz="1600" b="1" spc="-114" dirty="0">
                <a:solidFill>
                  <a:srgbClr val="FF0000"/>
                </a:solidFill>
                <a:latin typeface="Arial"/>
                <a:cs typeface="Arial"/>
              </a:rPr>
              <a:t>ÜNİFORMA </a:t>
            </a:r>
            <a:r>
              <a:rPr sz="1600" b="1" spc="-110" dirty="0">
                <a:solidFill>
                  <a:srgbClr val="FF0000"/>
                </a:solidFill>
                <a:latin typeface="Arial"/>
                <a:cs typeface="Arial"/>
              </a:rPr>
              <a:t>VE</a:t>
            </a:r>
            <a:r>
              <a:rPr sz="1600" b="1" spc="-190" dirty="0">
                <a:solidFill>
                  <a:srgbClr val="FF0000"/>
                </a:solidFill>
                <a:latin typeface="Arial"/>
                <a:cs typeface="Arial"/>
              </a:rPr>
              <a:t> </a:t>
            </a:r>
            <a:r>
              <a:rPr sz="1600" b="1" spc="-100" dirty="0">
                <a:solidFill>
                  <a:srgbClr val="FF0000"/>
                </a:solidFill>
                <a:latin typeface="Arial"/>
                <a:cs typeface="Arial"/>
              </a:rPr>
              <a:t>TEÇHİZAT</a:t>
            </a:r>
            <a:endParaRPr sz="1600" dirty="0">
              <a:solidFill>
                <a:srgbClr val="FF0000"/>
              </a:solidFill>
              <a:latin typeface="Arial"/>
              <a:cs typeface="Arial"/>
            </a:endParaRPr>
          </a:p>
          <a:p>
            <a:pPr marL="12700" marR="8890" indent="449580" algn="just">
              <a:lnSpc>
                <a:spcPct val="111100"/>
              </a:lnSpc>
            </a:pPr>
            <a:r>
              <a:rPr sz="1600" spc="-90" dirty="0">
                <a:latin typeface="Arial"/>
                <a:cs typeface="Arial"/>
              </a:rPr>
              <a:t>Özel </a:t>
            </a:r>
            <a:r>
              <a:rPr sz="1600" spc="-80" dirty="0">
                <a:latin typeface="Arial"/>
                <a:cs typeface="Arial"/>
              </a:rPr>
              <a:t>güvenlik </a:t>
            </a:r>
            <a:r>
              <a:rPr sz="1600" spc="-70" dirty="0">
                <a:latin typeface="Arial"/>
                <a:cs typeface="Arial"/>
              </a:rPr>
              <a:t>görevlilerinin </a:t>
            </a:r>
            <a:r>
              <a:rPr sz="1600" spc="-80" dirty="0">
                <a:latin typeface="Arial"/>
                <a:cs typeface="Arial"/>
              </a:rPr>
              <a:t>giyeceği </a:t>
            </a:r>
            <a:r>
              <a:rPr sz="1600" spc="-85" dirty="0">
                <a:latin typeface="Arial"/>
                <a:cs typeface="Arial"/>
              </a:rPr>
              <a:t>üniforma</a:t>
            </a:r>
            <a:r>
              <a:rPr sz="1600" spc="80" dirty="0">
                <a:latin typeface="Arial"/>
                <a:cs typeface="Arial"/>
              </a:rPr>
              <a:t> </a:t>
            </a:r>
            <a:r>
              <a:rPr sz="1600" spc="-90" dirty="0">
                <a:latin typeface="Arial"/>
                <a:cs typeface="Arial"/>
              </a:rPr>
              <a:t>ve </a:t>
            </a:r>
            <a:r>
              <a:rPr sz="1600" spc="-80" dirty="0">
                <a:latin typeface="Arial"/>
                <a:cs typeface="Arial"/>
              </a:rPr>
              <a:t>üniformayı </a:t>
            </a:r>
            <a:r>
              <a:rPr sz="1600" spc="-90" dirty="0">
                <a:latin typeface="Arial"/>
                <a:cs typeface="Arial"/>
              </a:rPr>
              <a:t>tamamlayan </a:t>
            </a:r>
            <a:r>
              <a:rPr sz="1600" spc="-75" dirty="0">
                <a:latin typeface="Arial"/>
                <a:cs typeface="Arial"/>
              </a:rPr>
              <a:t>diğer  unsurlar, </a:t>
            </a:r>
            <a:r>
              <a:rPr sz="1600" spc="-85" dirty="0">
                <a:latin typeface="Arial"/>
                <a:cs typeface="Arial"/>
              </a:rPr>
              <a:t>Türk </a:t>
            </a:r>
            <a:r>
              <a:rPr sz="1600" spc="-65" dirty="0">
                <a:latin typeface="Arial"/>
                <a:cs typeface="Arial"/>
              </a:rPr>
              <a:t>Silahlı </a:t>
            </a:r>
            <a:r>
              <a:rPr sz="1600" spc="-75" dirty="0">
                <a:latin typeface="Arial"/>
                <a:cs typeface="Arial"/>
              </a:rPr>
              <a:t>Kuvvetleri </a:t>
            </a:r>
            <a:r>
              <a:rPr sz="1600" spc="-90" dirty="0">
                <a:latin typeface="Arial"/>
                <a:cs typeface="Arial"/>
              </a:rPr>
              <a:t>ve </a:t>
            </a:r>
            <a:r>
              <a:rPr sz="1600" spc="-85" dirty="0">
                <a:latin typeface="Arial"/>
                <a:cs typeface="Arial"/>
              </a:rPr>
              <a:t>genel </a:t>
            </a:r>
            <a:r>
              <a:rPr sz="1600" spc="-70" dirty="0">
                <a:latin typeface="Arial"/>
                <a:cs typeface="Arial"/>
              </a:rPr>
              <a:t>kolluk kuvvetleri </a:t>
            </a:r>
            <a:r>
              <a:rPr sz="1600" spc="-55" dirty="0">
                <a:latin typeface="Arial"/>
                <a:cs typeface="Arial"/>
              </a:rPr>
              <a:t>ile </a:t>
            </a:r>
            <a:r>
              <a:rPr sz="1600" spc="-80" dirty="0">
                <a:latin typeface="Arial"/>
                <a:cs typeface="Arial"/>
              </a:rPr>
              <a:t>kanunlarla kurulan özel </a:t>
            </a:r>
            <a:r>
              <a:rPr sz="1600" spc="-70" dirty="0">
                <a:latin typeface="Arial"/>
                <a:cs typeface="Arial"/>
              </a:rPr>
              <a:t>kolluk  </a:t>
            </a:r>
            <a:r>
              <a:rPr sz="1600" spc="-75" dirty="0">
                <a:latin typeface="Arial"/>
                <a:cs typeface="Arial"/>
              </a:rPr>
              <a:t>kuvvetlerinde </a:t>
            </a:r>
            <a:r>
              <a:rPr sz="1600" spc="-70" dirty="0">
                <a:latin typeface="Arial"/>
                <a:cs typeface="Arial"/>
              </a:rPr>
              <a:t>kullanılan </a:t>
            </a:r>
            <a:r>
              <a:rPr sz="1600" spc="-75" dirty="0">
                <a:latin typeface="Arial"/>
                <a:cs typeface="Arial"/>
              </a:rPr>
              <a:t>renkte, </a:t>
            </a:r>
            <a:r>
              <a:rPr sz="1600" spc="-70" dirty="0">
                <a:latin typeface="Arial"/>
                <a:cs typeface="Arial"/>
              </a:rPr>
              <a:t>biçim </a:t>
            </a:r>
            <a:r>
              <a:rPr sz="1600" spc="-90" dirty="0">
                <a:latin typeface="Arial"/>
                <a:cs typeface="Arial"/>
              </a:rPr>
              <a:t>ve </a:t>
            </a:r>
            <a:r>
              <a:rPr sz="1600" spc="-75" dirty="0">
                <a:latin typeface="Arial"/>
                <a:cs typeface="Arial"/>
              </a:rPr>
              <a:t>motifte </a:t>
            </a:r>
            <a:r>
              <a:rPr sz="1600" spc="-85" dirty="0">
                <a:latin typeface="Arial"/>
                <a:cs typeface="Arial"/>
              </a:rPr>
              <a:t>olamaz. Üniforma </a:t>
            </a:r>
            <a:r>
              <a:rPr sz="1600" spc="-90" dirty="0">
                <a:latin typeface="Arial"/>
                <a:cs typeface="Arial"/>
              </a:rPr>
              <a:t>ve </a:t>
            </a:r>
            <a:r>
              <a:rPr sz="1600" spc="-80" dirty="0">
                <a:latin typeface="Arial"/>
                <a:cs typeface="Arial"/>
              </a:rPr>
              <a:t>üniformayı </a:t>
            </a:r>
            <a:r>
              <a:rPr sz="1600" spc="-90" dirty="0">
                <a:latin typeface="Arial"/>
                <a:cs typeface="Arial"/>
              </a:rPr>
              <a:t>tamamlayan  </a:t>
            </a:r>
            <a:r>
              <a:rPr sz="1600" spc="-75" dirty="0">
                <a:latin typeface="Arial"/>
                <a:cs typeface="Arial"/>
              </a:rPr>
              <a:t>unsurlar </a:t>
            </a:r>
            <a:r>
              <a:rPr sz="1600" spc="-90" dirty="0">
                <a:latin typeface="Arial"/>
                <a:cs typeface="Arial"/>
              </a:rPr>
              <a:t>ve </a:t>
            </a:r>
            <a:r>
              <a:rPr sz="1600" spc="-75" dirty="0">
                <a:latin typeface="Arial"/>
                <a:cs typeface="Arial"/>
              </a:rPr>
              <a:t>teçhizat </a:t>
            </a:r>
            <a:r>
              <a:rPr sz="1600" spc="-80" dirty="0">
                <a:latin typeface="Arial"/>
                <a:cs typeface="Arial"/>
              </a:rPr>
              <a:t>özel güvenlik </a:t>
            </a:r>
            <a:r>
              <a:rPr sz="1600" spc="-75" dirty="0">
                <a:latin typeface="Arial"/>
                <a:cs typeface="Arial"/>
              </a:rPr>
              <a:t>birimlerince </a:t>
            </a:r>
            <a:r>
              <a:rPr sz="1600" spc="-70" dirty="0">
                <a:latin typeface="Arial"/>
                <a:cs typeface="Arial"/>
              </a:rPr>
              <a:t>belirlendikten </a:t>
            </a:r>
            <a:r>
              <a:rPr sz="1600" spc="-80" dirty="0">
                <a:latin typeface="Arial"/>
                <a:cs typeface="Arial"/>
              </a:rPr>
              <a:t>sonra, </a:t>
            </a:r>
            <a:r>
              <a:rPr sz="1600" spc="-95" dirty="0">
                <a:latin typeface="Arial"/>
                <a:cs typeface="Arial"/>
              </a:rPr>
              <a:t>Komisyonun </a:t>
            </a:r>
            <a:r>
              <a:rPr sz="1600" spc="-85" dirty="0">
                <a:latin typeface="Arial"/>
                <a:cs typeface="Arial"/>
              </a:rPr>
              <a:t>onayına  </a:t>
            </a:r>
            <a:r>
              <a:rPr sz="1600" spc="-75" dirty="0">
                <a:latin typeface="Arial"/>
                <a:cs typeface="Arial"/>
              </a:rPr>
              <a:t>sunulur. </a:t>
            </a:r>
            <a:r>
              <a:rPr sz="1600" spc="-90" dirty="0">
                <a:latin typeface="Arial"/>
                <a:cs typeface="Arial"/>
              </a:rPr>
              <a:t>Üniformada </a:t>
            </a:r>
            <a:r>
              <a:rPr sz="1600" spc="-65" dirty="0">
                <a:latin typeface="Arial"/>
                <a:cs typeface="Arial"/>
              </a:rPr>
              <a:t>şirketi tanıtıcı </a:t>
            </a:r>
            <a:r>
              <a:rPr sz="1600" spc="-70" dirty="0">
                <a:latin typeface="Arial"/>
                <a:cs typeface="Arial"/>
              </a:rPr>
              <a:t>isim, işaret </a:t>
            </a:r>
            <a:r>
              <a:rPr sz="1600" spc="-90" dirty="0">
                <a:latin typeface="Arial"/>
                <a:cs typeface="Arial"/>
              </a:rPr>
              <a:t>veya </a:t>
            </a:r>
            <a:r>
              <a:rPr sz="1600" spc="-80" dirty="0">
                <a:latin typeface="Arial"/>
                <a:cs typeface="Arial"/>
              </a:rPr>
              <a:t>logo </a:t>
            </a:r>
            <a:r>
              <a:rPr sz="1600" spc="-75" dirty="0">
                <a:latin typeface="Arial"/>
                <a:cs typeface="Arial"/>
              </a:rPr>
              <a:t>bulunur. </a:t>
            </a:r>
            <a:r>
              <a:rPr sz="1600" spc="-90" dirty="0">
                <a:latin typeface="Arial"/>
                <a:cs typeface="Arial"/>
              </a:rPr>
              <a:t>Özel </a:t>
            </a:r>
            <a:r>
              <a:rPr sz="1600" spc="-80" dirty="0">
                <a:latin typeface="Arial"/>
                <a:cs typeface="Arial"/>
              </a:rPr>
              <a:t>güvenlik </a:t>
            </a:r>
            <a:r>
              <a:rPr sz="1600" spc="-70" dirty="0">
                <a:latin typeface="Arial"/>
                <a:cs typeface="Arial"/>
              </a:rPr>
              <a:t>şirketlerince  </a:t>
            </a:r>
            <a:r>
              <a:rPr sz="1600" spc="-75" dirty="0">
                <a:latin typeface="Arial"/>
                <a:cs typeface="Arial"/>
              </a:rPr>
              <a:t>kullanılacak</a:t>
            </a:r>
            <a:r>
              <a:rPr sz="1600" spc="-45" dirty="0">
                <a:latin typeface="Arial"/>
                <a:cs typeface="Arial"/>
              </a:rPr>
              <a:t> </a:t>
            </a:r>
            <a:r>
              <a:rPr sz="1600" spc="-85" dirty="0">
                <a:latin typeface="Arial"/>
                <a:cs typeface="Arial"/>
              </a:rPr>
              <a:t>üniforma</a:t>
            </a:r>
            <a:r>
              <a:rPr sz="1600" spc="-45" dirty="0">
                <a:latin typeface="Arial"/>
                <a:cs typeface="Arial"/>
              </a:rPr>
              <a:t> </a:t>
            </a:r>
            <a:r>
              <a:rPr sz="1600" spc="-90" dirty="0">
                <a:latin typeface="Arial"/>
                <a:cs typeface="Arial"/>
              </a:rPr>
              <a:t>ve</a:t>
            </a:r>
            <a:r>
              <a:rPr sz="1600" spc="-45" dirty="0">
                <a:latin typeface="Arial"/>
                <a:cs typeface="Arial"/>
              </a:rPr>
              <a:t> </a:t>
            </a:r>
            <a:r>
              <a:rPr sz="1600" spc="-80" dirty="0">
                <a:latin typeface="Arial"/>
                <a:cs typeface="Arial"/>
              </a:rPr>
              <a:t>üniformayı</a:t>
            </a:r>
            <a:r>
              <a:rPr sz="1600" spc="-40" dirty="0">
                <a:latin typeface="Arial"/>
                <a:cs typeface="Arial"/>
              </a:rPr>
              <a:t> </a:t>
            </a:r>
            <a:r>
              <a:rPr sz="1600" spc="-90" dirty="0">
                <a:latin typeface="Arial"/>
                <a:cs typeface="Arial"/>
              </a:rPr>
              <a:t>tamamlayan</a:t>
            </a:r>
            <a:r>
              <a:rPr sz="1600" spc="-45" dirty="0">
                <a:latin typeface="Arial"/>
                <a:cs typeface="Arial"/>
              </a:rPr>
              <a:t> </a:t>
            </a:r>
            <a:r>
              <a:rPr sz="1600" spc="-75" dirty="0">
                <a:latin typeface="Arial"/>
                <a:cs typeface="Arial"/>
              </a:rPr>
              <a:t>unsurlar</a:t>
            </a:r>
            <a:r>
              <a:rPr sz="1600" spc="-50" dirty="0">
                <a:latin typeface="Arial"/>
                <a:cs typeface="Arial"/>
              </a:rPr>
              <a:t> </a:t>
            </a:r>
            <a:r>
              <a:rPr sz="1600" spc="-55" dirty="0">
                <a:latin typeface="Arial"/>
                <a:cs typeface="Arial"/>
              </a:rPr>
              <a:t>ile</a:t>
            </a:r>
            <a:r>
              <a:rPr sz="1600" spc="-45" dirty="0">
                <a:latin typeface="Arial"/>
                <a:cs typeface="Arial"/>
              </a:rPr>
              <a:t> </a:t>
            </a:r>
            <a:r>
              <a:rPr sz="1600" spc="-75" dirty="0">
                <a:latin typeface="Arial"/>
                <a:cs typeface="Arial"/>
              </a:rPr>
              <a:t>teçhizat</a:t>
            </a:r>
            <a:r>
              <a:rPr sz="1600" spc="-45" dirty="0">
                <a:latin typeface="Arial"/>
                <a:cs typeface="Arial"/>
              </a:rPr>
              <a:t> </a:t>
            </a:r>
            <a:r>
              <a:rPr sz="1600" spc="-80" dirty="0">
                <a:latin typeface="Arial"/>
                <a:cs typeface="Arial"/>
              </a:rPr>
              <a:t>Bakanlıkça</a:t>
            </a:r>
            <a:r>
              <a:rPr sz="1600" spc="-50" dirty="0">
                <a:latin typeface="Arial"/>
                <a:cs typeface="Arial"/>
              </a:rPr>
              <a:t> </a:t>
            </a:r>
            <a:r>
              <a:rPr sz="1600" spc="-75" dirty="0">
                <a:latin typeface="Arial"/>
                <a:cs typeface="Arial"/>
              </a:rPr>
              <a:t>onaylanır.</a:t>
            </a:r>
            <a:endParaRPr sz="1600" dirty="0">
              <a:latin typeface="Arial"/>
              <a:cs typeface="Arial"/>
            </a:endParaRPr>
          </a:p>
          <a:p>
            <a:pPr marL="12700" marR="6350" indent="449580" algn="just">
              <a:lnSpc>
                <a:spcPct val="111100"/>
              </a:lnSpc>
            </a:pPr>
            <a:r>
              <a:rPr sz="1600" spc="-90" dirty="0">
                <a:latin typeface="Arial"/>
                <a:cs typeface="Arial"/>
              </a:rPr>
              <a:t>Özel </a:t>
            </a:r>
            <a:r>
              <a:rPr sz="1600" spc="-80" dirty="0">
                <a:latin typeface="Arial"/>
                <a:cs typeface="Arial"/>
              </a:rPr>
              <a:t>güvenlik </a:t>
            </a:r>
            <a:r>
              <a:rPr sz="1600" spc="-70" dirty="0">
                <a:latin typeface="Arial"/>
                <a:cs typeface="Arial"/>
              </a:rPr>
              <a:t>görevlileri </a:t>
            </a:r>
            <a:r>
              <a:rPr sz="1600" b="1" spc="-95" dirty="0">
                <a:latin typeface="Arial"/>
                <a:cs typeface="Arial"/>
              </a:rPr>
              <a:t>gece </a:t>
            </a:r>
            <a:r>
              <a:rPr sz="1600" b="1" spc="-85" dirty="0">
                <a:latin typeface="Arial"/>
                <a:cs typeface="Arial"/>
              </a:rPr>
              <a:t>görevinde,  </a:t>
            </a:r>
            <a:r>
              <a:rPr sz="1600" b="1" spc="-90" dirty="0">
                <a:latin typeface="Arial"/>
                <a:cs typeface="Arial"/>
              </a:rPr>
              <a:t>spor müsabakalarında, konser </a:t>
            </a:r>
            <a:r>
              <a:rPr sz="1600" b="1" spc="-95" dirty="0">
                <a:latin typeface="Arial"/>
                <a:cs typeface="Arial"/>
              </a:rPr>
              <a:t>ve  sahne </a:t>
            </a:r>
            <a:r>
              <a:rPr sz="1600" b="1" spc="-80" dirty="0">
                <a:latin typeface="Arial"/>
                <a:cs typeface="Arial"/>
              </a:rPr>
              <a:t>gösterilerinde </a:t>
            </a:r>
            <a:r>
              <a:rPr sz="1600" spc="-85" dirty="0">
                <a:latin typeface="Arial"/>
                <a:cs typeface="Arial"/>
              </a:rPr>
              <a:t>üniformanın</a:t>
            </a:r>
            <a:r>
              <a:rPr sz="1600" spc="80" dirty="0">
                <a:latin typeface="Arial"/>
                <a:cs typeface="Arial"/>
              </a:rPr>
              <a:t> </a:t>
            </a:r>
            <a:r>
              <a:rPr sz="1600" spc="-75" dirty="0">
                <a:latin typeface="Arial"/>
                <a:cs typeface="Arial"/>
              </a:rPr>
              <a:t>üzerine</a:t>
            </a:r>
            <a:r>
              <a:rPr sz="1600" b="1" spc="-75" dirty="0">
                <a:latin typeface="Arial"/>
                <a:cs typeface="Arial"/>
              </a:rPr>
              <a:t>, </a:t>
            </a:r>
            <a:r>
              <a:rPr sz="1600" spc="-80" dirty="0">
                <a:latin typeface="Arial"/>
                <a:cs typeface="Arial"/>
              </a:rPr>
              <a:t>arkasında </a:t>
            </a:r>
            <a:r>
              <a:rPr sz="1600" spc="-65" dirty="0">
                <a:latin typeface="Arial"/>
                <a:cs typeface="Arial"/>
              </a:rPr>
              <a:t>ışığı </a:t>
            </a:r>
            <a:r>
              <a:rPr sz="1600" spc="-80" dirty="0" err="1">
                <a:latin typeface="Arial"/>
                <a:cs typeface="Arial"/>
              </a:rPr>
              <a:t>yansıtan</a:t>
            </a:r>
            <a:r>
              <a:rPr sz="1600" spc="-80" dirty="0">
                <a:latin typeface="Arial"/>
                <a:cs typeface="Arial"/>
              </a:rPr>
              <a:t> </a:t>
            </a:r>
            <a:r>
              <a:rPr sz="1600" b="1" spc="-110" dirty="0">
                <a:latin typeface="Arial"/>
                <a:cs typeface="Arial"/>
              </a:rPr>
              <a:t>“ÖZEL  GÜVENLİK”  </a:t>
            </a:r>
            <a:r>
              <a:rPr sz="1600" b="1" spc="-80" dirty="0">
                <a:latin typeface="Arial"/>
                <a:cs typeface="Arial"/>
              </a:rPr>
              <a:t>ibaresi </a:t>
            </a:r>
            <a:r>
              <a:rPr sz="1600" b="1" spc="-70" dirty="0">
                <a:latin typeface="Arial"/>
                <a:cs typeface="Arial"/>
              </a:rPr>
              <a:t>yazılı  </a:t>
            </a:r>
            <a:r>
              <a:rPr sz="1600" b="1" spc="-80" dirty="0">
                <a:latin typeface="Arial"/>
                <a:cs typeface="Arial"/>
              </a:rPr>
              <a:t>yeleği</a:t>
            </a:r>
            <a:r>
              <a:rPr sz="1600" b="1" spc="-50" dirty="0">
                <a:latin typeface="Arial"/>
                <a:cs typeface="Arial"/>
              </a:rPr>
              <a:t> </a:t>
            </a:r>
            <a:r>
              <a:rPr sz="1600" b="1" spc="-75" dirty="0">
                <a:latin typeface="Arial"/>
                <a:cs typeface="Arial"/>
              </a:rPr>
              <a:t>giyerler.</a:t>
            </a:r>
            <a:endParaRPr sz="1600" dirty="0">
              <a:latin typeface="Arial"/>
              <a:cs typeface="Arial"/>
            </a:endParaRPr>
          </a:p>
        </p:txBody>
      </p:sp>
      <p:pic>
        <p:nvPicPr>
          <p:cNvPr id="10" name="Resim 9"/>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593704" y="473209"/>
            <a:ext cx="2448272" cy="2143125"/>
          </a:xfrm>
          <a:prstGeom prst="rect">
            <a:avLst/>
          </a:prstGeom>
        </p:spPr>
      </p:pic>
      <p:pic>
        <p:nvPicPr>
          <p:cNvPr id="12" name="Resim 11"/>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593704" y="2376934"/>
            <a:ext cx="2448272" cy="2592288"/>
          </a:xfrm>
          <a:prstGeom prst="rect">
            <a:avLst/>
          </a:prstGeom>
        </p:spPr>
      </p:pic>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4127"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object 2"/>
          <p:cNvSpPr txBox="1"/>
          <p:nvPr/>
        </p:nvSpPr>
        <p:spPr>
          <a:xfrm>
            <a:off x="201216" y="92058"/>
            <a:ext cx="6801544" cy="4770537"/>
          </a:xfrm>
          <a:prstGeom prst="rect">
            <a:avLst/>
          </a:prstGeom>
        </p:spPr>
        <p:txBody>
          <a:bodyPr vert="horz" wrap="square" lIns="0" tIns="23495" rIns="0" bIns="0" rtlCol="0">
            <a:spAutoFit/>
          </a:bodyPr>
          <a:lstStyle/>
          <a:p>
            <a:pPr marL="12700">
              <a:lnSpc>
                <a:spcPct val="100000"/>
              </a:lnSpc>
              <a:spcBef>
                <a:spcPts val="185"/>
              </a:spcBef>
            </a:pPr>
            <a:r>
              <a:rPr sz="1400" b="1" spc="-125" dirty="0">
                <a:solidFill>
                  <a:srgbClr val="FF0000"/>
                </a:solidFill>
                <a:latin typeface="Arial"/>
                <a:cs typeface="Arial"/>
              </a:rPr>
              <a:t>MADDE </a:t>
            </a:r>
            <a:r>
              <a:rPr sz="1400" b="1" spc="-95" dirty="0">
                <a:solidFill>
                  <a:srgbClr val="FF0000"/>
                </a:solidFill>
                <a:latin typeface="Arial"/>
                <a:cs typeface="Arial"/>
              </a:rPr>
              <a:t>23 – </a:t>
            </a:r>
            <a:r>
              <a:rPr sz="1400" b="1" spc="-120" dirty="0">
                <a:solidFill>
                  <a:srgbClr val="FF0000"/>
                </a:solidFill>
                <a:latin typeface="Arial"/>
                <a:cs typeface="Arial"/>
              </a:rPr>
              <a:t>ALARM </a:t>
            </a:r>
            <a:r>
              <a:rPr sz="1400" b="1" spc="-110" dirty="0">
                <a:solidFill>
                  <a:srgbClr val="FF0000"/>
                </a:solidFill>
                <a:latin typeface="Arial"/>
                <a:cs typeface="Arial"/>
              </a:rPr>
              <a:t>MERKEZLERİ</a:t>
            </a:r>
            <a:endParaRPr lang="tr-TR" sz="1400" b="1" spc="-70" dirty="0">
              <a:solidFill>
                <a:srgbClr val="FF0000"/>
              </a:solidFill>
              <a:latin typeface="Arial"/>
              <a:cs typeface="Arial"/>
            </a:endParaRPr>
          </a:p>
          <a:p>
            <a:pPr marL="12700">
              <a:lnSpc>
                <a:spcPct val="100000"/>
              </a:lnSpc>
              <a:spcBef>
                <a:spcPts val="185"/>
              </a:spcBef>
            </a:pPr>
            <a:r>
              <a:rPr sz="1400" spc="-90" dirty="0">
                <a:latin typeface="Arial"/>
                <a:cs typeface="Arial"/>
              </a:rPr>
              <a:t>Alarm </a:t>
            </a:r>
            <a:r>
              <a:rPr sz="1400" spc="-80" dirty="0">
                <a:latin typeface="Arial"/>
                <a:cs typeface="Arial"/>
              </a:rPr>
              <a:t>izleme </a:t>
            </a:r>
            <a:r>
              <a:rPr sz="1400" spc="-85" dirty="0">
                <a:latin typeface="Arial"/>
                <a:cs typeface="Arial"/>
              </a:rPr>
              <a:t>merkezi </a:t>
            </a:r>
            <a:r>
              <a:rPr sz="1400" spc="-95" dirty="0">
                <a:latin typeface="Arial"/>
                <a:cs typeface="Arial"/>
              </a:rPr>
              <a:t>kurma </a:t>
            </a:r>
            <a:r>
              <a:rPr sz="1400" spc="-90" dirty="0">
                <a:latin typeface="Arial"/>
                <a:cs typeface="Arial"/>
              </a:rPr>
              <a:t>ve </a:t>
            </a:r>
            <a:r>
              <a:rPr sz="1400" spc="-75" dirty="0">
                <a:latin typeface="Arial"/>
                <a:cs typeface="Arial"/>
              </a:rPr>
              <a:t>işletme </a:t>
            </a:r>
            <a:r>
              <a:rPr sz="1400" spc="-65" dirty="0">
                <a:latin typeface="Arial"/>
                <a:cs typeface="Arial"/>
              </a:rPr>
              <a:t>için </a:t>
            </a:r>
            <a:r>
              <a:rPr sz="1400" spc="-60" dirty="0" err="1">
                <a:latin typeface="Arial"/>
                <a:cs typeface="Arial"/>
              </a:rPr>
              <a:t>yeterlilik</a:t>
            </a:r>
            <a:r>
              <a:rPr sz="1400" spc="-60" dirty="0">
                <a:latin typeface="Arial"/>
                <a:cs typeface="Arial"/>
              </a:rPr>
              <a:t> </a:t>
            </a:r>
            <a:r>
              <a:rPr sz="1400" spc="-75" dirty="0" err="1">
                <a:latin typeface="Arial"/>
                <a:cs typeface="Arial"/>
              </a:rPr>
              <a:t>belgesi</a:t>
            </a:r>
            <a:endParaRPr lang="tr-TR" sz="1400" spc="-75" dirty="0">
              <a:latin typeface="Arial"/>
              <a:cs typeface="Arial"/>
            </a:endParaRPr>
          </a:p>
          <a:p>
            <a:pPr marL="12700">
              <a:lnSpc>
                <a:spcPct val="100000"/>
              </a:lnSpc>
              <a:spcBef>
                <a:spcPts val="185"/>
              </a:spcBef>
            </a:pPr>
            <a:r>
              <a:rPr sz="1400" b="1" i="1" spc="-70" dirty="0" err="1">
                <a:latin typeface="Arial"/>
                <a:cs typeface="Arial"/>
              </a:rPr>
              <a:t>valiliklerce</a:t>
            </a:r>
            <a:r>
              <a:rPr sz="1400" b="1" i="1" spc="-5" dirty="0">
                <a:latin typeface="Arial"/>
                <a:cs typeface="Arial"/>
              </a:rPr>
              <a:t> </a:t>
            </a:r>
            <a:r>
              <a:rPr sz="1400" spc="-60" dirty="0">
                <a:latin typeface="Arial"/>
                <a:cs typeface="Arial"/>
              </a:rPr>
              <a:t>verilir.</a:t>
            </a:r>
            <a:endParaRPr sz="1400" dirty="0">
              <a:latin typeface="Arial"/>
              <a:cs typeface="Arial"/>
            </a:endParaRPr>
          </a:p>
          <a:p>
            <a:pPr marL="462280" marR="211454" indent="-449580">
              <a:lnSpc>
                <a:spcPct val="111100"/>
              </a:lnSpc>
            </a:pPr>
            <a:r>
              <a:rPr sz="1400" spc="-65" dirty="0">
                <a:latin typeface="Arial"/>
                <a:cs typeface="Arial"/>
              </a:rPr>
              <a:t>Yeterlilik </a:t>
            </a:r>
            <a:r>
              <a:rPr sz="1400" spc="-75" dirty="0">
                <a:latin typeface="Arial"/>
                <a:cs typeface="Arial"/>
              </a:rPr>
              <a:t>belgesi </a:t>
            </a:r>
            <a:r>
              <a:rPr sz="1400" spc="-65" dirty="0">
                <a:latin typeface="Arial"/>
                <a:cs typeface="Arial"/>
              </a:rPr>
              <a:t>için valiliğe </a:t>
            </a:r>
            <a:r>
              <a:rPr sz="1400" spc="-80" dirty="0">
                <a:latin typeface="Arial"/>
                <a:cs typeface="Arial"/>
              </a:rPr>
              <a:t>yapılacak </a:t>
            </a:r>
            <a:r>
              <a:rPr sz="1400" spc="-90" dirty="0">
                <a:latin typeface="Arial"/>
                <a:cs typeface="Arial"/>
              </a:rPr>
              <a:t>başvuruya </a:t>
            </a:r>
            <a:r>
              <a:rPr sz="1400" spc="-80" dirty="0" err="1">
                <a:latin typeface="Arial"/>
                <a:cs typeface="Arial"/>
              </a:rPr>
              <a:t>aşağıdaki</a:t>
            </a:r>
            <a:r>
              <a:rPr sz="1400" spc="-80" dirty="0">
                <a:latin typeface="Arial"/>
                <a:cs typeface="Arial"/>
              </a:rPr>
              <a:t> </a:t>
            </a:r>
            <a:endParaRPr lang="tr-TR" sz="1400" spc="-80" dirty="0">
              <a:latin typeface="Arial"/>
              <a:cs typeface="Arial"/>
            </a:endParaRPr>
          </a:p>
          <a:p>
            <a:pPr marL="462280" marR="211454" indent="-449580">
              <a:lnSpc>
                <a:spcPct val="111100"/>
              </a:lnSpc>
            </a:pPr>
            <a:r>
              <a:rPr sz="1400" spc="-80" dirty="0" err="1">
                <a:latin typeface="Arial"/>
                <a:cs typeface="Arial"/>
              </a:rPr>
              <a:t>belgelerden</a:t>
            </a:r>
            <a:r>
              <a:rPr sz="1400" spc="-80" dirty="0">
                <a:latin typeface="Arial"/>
                <a:cs typeface="Arial"/>
              </a:rPr>
              <a:t> </a:t>
            </a:r>
            <a:r>
              <a:rPr sz="1400" spc="-65" dirty="0">
                <a:latin typeface="Arial"/>
                <a:cs typeface="Arial"/>
              </a:rPr>
              <a:t>birer </a:t>
            </a:r>
            <a:r>
              <a:rPr sz="1400" spc="-75" dirty="0">
                <a:latin typeface="Arial"/>
                <a:cs typeface="Arial"/>
              </a:rPr>
              <a:t>suret </a:t>
            </a:r>
            <a:r>
              <a:rPr sz="1400" spc="-70" dirty="0">
                <a:latin typeface="Arial"/>
                <a:cs typeface="Arial"/>
              </a:rPr>
              <a:t>eklenir. </a:t>
            </a:r>
            <a:r>
              <a:rPr sz="1400" spc="-55" dirty="0">
                <a:latin typeface="Arial"/>
                <a:cs typeface="Arial"/>
              </a:rPr>
              <a:t> </a:t>
            </a:r>
            <a:r>
              <a:rPr sz="1400" spc="-90" dirty="0">
                <a:latin typeface="Arial"/>
                <a:cs typeface="Arial"/>
              </a:rPr>
              <a:t>Alarm</a:t>
            </a:r>
            <a:r>
              <a:rPr sz="1400" spc="-50" dirty="0">
                <a:latin typeface="Arial"/>
                <a:cs typeface="Arial"/>
              </a:rPr>
              <a:t> </a:t>
            </a:r>
            <a:r>
              <a:rPr sz="1400" spc="-80" dirty="0">
                <a:latin typeface="Arial"/>
                <a:cs typeface="Arial"/>
              </a:rPr>
              <a:t>izleme</a:t>
            </a:r>
            <a:r>
              <a:rPr sz="1400" spc="-50" dirty="0">
                <a:latin typeface="Arial"/>
                <a:cs typeface="Arial"/>
              </a:rPr>
              <a:t> </a:t>
            </a:r>
            <a:r>
              <a:rPr sz="1400" spc="-80" dirty="0" err="1">
                <a:latin typeface="Arial"/>
                <a:cs typeface="Arial"/>
              </a:rPr>
              <a:t>merkezini</a:t>
            </a:r>
            <a:r>
              <a:rPr sz="1400" spc="-40" dirty="0">
                <a:latin typeface="Arial"/>
                <a:cs typeface="Arial"/>
              </a:rPr>
              <a:t> </a:t>
            </a:r>
            <a:endParaRPr lang="tr-TR" sz="1400" spc="-40" dirty="0">
              <a:latin typeface="Arial"/>
              <a:cs typeface="Arial"/>
            </a:endParaRPr>
          </a:p>
          <a:p>
            <a:pPr marL="462280" marR="211454" indent="-449580">
              <a:lnSpc>
                <a:spcPct val="111100"/>
              </a:lnSpc>
            </a:pPr>
            <a:r>
              <a:rPr sz="1400" spc="-75" dirty="0" err="1">
                <a:latin typeface="Arial"/>
                <a:cs typeface="Arial"/>
              </a:rPr>
              <a:t>temsil</a:t>
            </a:r>
            <a:r>
              <a:rPr sz="1400" spc="-45" dirty="0">
                <a:latin typeface="Arial"/>
                <a:cs typeface="Arial"/>
              </a:rPr>
              <a:t> </a:t>
            </a:r>
            <a:r>
              <a:rPr sz="1400" spc="-90" dirty="0">
                <a:latin typeface="Arial"/>
                <a:cs typeface="Arial"/>
              </a:rPr>
              <a:t>edecek</a:t>
            </a:r>
            <a:r>
              <a:rPr sz="1400" spc="-45" dirty="0">
                <a:latin typeface="Arial"/>
                <a:cs typeface="Arial"/>
              </a:rPr>
              <a:t> </a:t>
            </a:r>
            <a:r>
              <a:rPr sz="1400" spc="-70" dirty="0">
                <a:latin typeface="Arial"/>
                <a:cs typeface="Arial"/>
              </a:rPr>
              <a:t>yöneticiler</a:t>
            </a:r>
            <a:r>
              <a:rPr sz="1400" spc="-55" dirty="0">
                <a:latin typeface="Arial"/>
                <a:cs typeface="Arial"/>
              </a:rPr>
              <a:t> </a:t>
            </a:r>
            <a:r>
              <a:rPr sz="1400" spc="-65" dirty="0">
                <a:latin typeface="Arial"/>
                <a:cs typeface="Arial"/>
              </a:rPr>
              <a:t>için</a:t>
            </a:r>
            <a:r>
              <a:rPr sz="1400" spc="-45" dirty="0">
                <a:latin typeface="Arial"/>
                <a:cs typeface="Arial"/>
              </a:rPr>
              <a:t> </a:t>
            </a:r>
            <a:r>
              <a:rPr sz="1400" spc="-70" dirty="0" err="1">
                <a:latin typeface="Arial"/>
                <a:cs typeface="Arial"/>
              </a:rPr>
              <a:t>yetki</a:t>
            </a:r>
            <a:r>
              <a:rPr sz="1400" spc="-45" dirty="0">
                <a:latin typeface="Arial"/>
                <a:cs typeface="Arial"/>
              </a:rPr>
              <a:t> </a:t>
            </a:r>
            <a:r>
              <a:rPr sz="1400" spc="-75" dirty="0" err="1">
                <a:latin typeface="Arial"/>
                <a:cs typeface="Arial"/>
              </a:rPr>
              <a:t>belgesi</a:t>
            </a:r>
            <a:r>
              <a:rPr sz="1400" spc="-75" dirty="0">
                <a:latin typeface="Arial"/>
                <a:cs typeface="Arial"/>
              </a:rPr>
              <a:t>,</a:t>
            </a:r>
            <a:endParaRPr lang="tr-TR" sz="1400" dirty="0">
              <a:latin typeface="Arial"/>
              <a:cs typeface="Arial"/>
            </a:endParaRPr>
          </a:p>
          <a:p>
            <a:pPr marL="462280" marR="211454" indent="-449580">
              <a:lnSpc>
                <a:spcPct val="111100"/>
              </a:lnSpc>
            </a:pPr>
            <a:r>
              <a:rPr sz="1400" spc="-90" dirty="0">
                <a:latin typeface="Arial"/>
                <a:cs typeface="Arial"/>
              </a:rPr>
              <a:t>Alarm </a:t>
            </a:r>
            <a:r>
              <a:rPr sz="1400" spc="-80" dirty="0">
                <a:latin typeface="Arial"/>
                <a:cs typeface="Arial"/>
              </a:rPr>
              <a:t>izleme </a:t>
            </a:r>
            <a:r>
              <a:rPr sz="1400" spc="-90" dirty="0">
                <a:latin typeface="Arial"/>
                <a:cs typeface="Arial"/>
              </a:rPr>
              <a:t>merkezinde </a:t>
            </a:r>
            <a:r>
              <a:rPr sz="1400" spc="-75" dirty="0">
                <a:latin typeface="Arial"/>
                <a:cs typeface="Arial"/>
              </a:rPr>
              <a:t>kullanılacak teknik </a:t>
            </a:r>
            <a:r>
              <a:rPr sz="1400" spc="-75" dirty="0" err="1">
                <a:latin typeface="Arial"/>
                <a:cs typeface="Arial"/>
              </a:rPr>
              <a:t>teçhizatın</a:t>
            </a:r>
            <a:r>
              <a:rPr sz="1400" spc="-75" dirty="0">
                <a:latin typeface="Arial"/>
                <a:cs typeface="Arial"/>
              </a:rPr>
              <a:t> </a:t>
            </a:r>
            <a:endParaRPr lang="tr-TR" sz="1400" spc="-75" dirty="0">
              <a:latin typeface="Arial"/>
              <a:cs typeface="Arial"/>
            </a:endParaRPr>
          </a:p>
          <a:p>
            <a:pPr marL="462280" marR="211454" indent="-449580">
              <a:lnSpc>
                <a:spcPct val="111100"/>
              </a:lnSpc>
            </a:pPr>
            <a:r>
              <a:rPr sz="1400" spc="-105" dirty="0" err="1">
                <a:latin typeface="Arial"/>
                <a:cs typeface="Arial"/>
              </a:rPr>
              <a:t>amaca</a:t>
            </a:r>
            <a:r>
              <a:rPr sz="1400" spc="-105" dirty="0">
                <a:latin typeface="Arial"/>
                <a:cs typeface="Arial"/>
              </a:rPr>
              <a:t> </a:t>
            </a:r>
            <a:r>
              <a:rPr sz="1400" spc="-65" dirty="0">
                <a:latin typeface="Arial"/>
                <a:cs typeface="Arial"/>
              </a:rPr>
              <a:t>elverişliliğine </a:t>
            </a:r>
            <a:r>
              <a:rPr sz="1400" spc="-60" dirty="0" err="1">
                <a:latin typeface="Arial"/>
                <a:cs typeface="Arial"/>
              </a:rPr>
              <a:t>ilişkin</a:t>
            </a:r>
            <a:r>
              <a:rPr sz="1400" spc="-60" dirty="0">
                <a:latin typeface="Arial"/>
                <a:cs typeface="Arial"/>
              </a:rPr>
              <a:t>  </a:t>
            </a:r>
            <a:r>
              <a:rPr sz="1400" spc="-85" dirty="0" err="1">
                <a:latin typeface="Arial"/>
                <a:cs typeface="Arial"/>
              </a:rPr>
              <a:t>taahhütname</a:t>
            </a:r>
            <a:r>
              <a:rPr sz="1400" spc="-85" dirty="0">
                <a:latin typeface="Arial"/>
                <a:cs typeface="Arial"/>
              </a:rPr>
              <a:t>.</a:t>
            </a:r>
            <a:endParaRPr lang="tr-TR" sz="1400" dirty="0">
              <a:latin typeface="Arial"/>
              <a:cs typeface="Arial"/>
            </a:endParaRPr>
          </a:p>
          <a:p>
            <a:pPr marL="462280" marR="211454" indent="-449580">
              <a:lnSpc>
                <a:spcPct val="111100"/>
              </a:lnSpc>
            </a:pPr>
            <a:r>
              <a:rPr sz="1400" spc="-90" dirty="0" err="1">
                <a:latin typeface="Arial"/>
                <a:cs typeface="Arial"/>
              </a:rPr>
              <a:t>Başvuru</a:t>
            </a:r>
            <a:r>
              <a:rPr sz="1400" spc="-20" dirty="0">
                <a:latin typeface="Arial"/>
                <a:cs typeface="Arial"/>
              </a:rPr>
              <a:t> </a:t>
            </a:r>
            <a:r>
              <a:rPr sz="1400" spc="-70" dirty="0" err="1">
                <a:latin typeface="Arial"/>
                <a:cs typeface="Arial"/>
              </a:rPr>
              <a:t>dilekçesi</a:t>
            </a:r>
            <a:r>
              <a:rPr sz="1400" spc="-70" dirty="0">
                <a:latin typeface="Arial"/>
                <a:cs typeface="Arial"/>
              </a:rPr>
              <a:t>,</a:t>
            </a:r>
            <a:endParaRPr lang="tr-TR" sz="1400" dirty="0">
              <a:latin typeface="Arial"/>
              <a:cs typeface="Arial"/>
            </a:endParaRPr>
          </a:p>
          <a:p>
            <a:pPr marL="462280" marR="211454" indent="-449580">
              <a:lnSpc>
                <a:spcPct val="111100"/>
              </a:lnSpc>
            </a:pPr>
            <a:r>
              <a:rPr sz="1400" spc="-85" dirty="0" err="1">
                <a:latin typeface="Arial"/>
                <a:cs typeface="Arial"/>
              </a:rPr>
              <a:t>Kurucu</a:t>
            </a:r>
            <a:r>
              <a:rPr sz="1400" spc="-85" dirty="0">
                <a:latin typeface="Arial"/>
                <a:cs typeface="Arial"/>
              </a:rPr>
              <a:t>, </a:t>
            </a:r>
            <a:r>
              <a:rPr sz="1400" spc="-70" dirty="0">
                <a:latin typeface="Arial"/>
                <a:cs typeface="Arial"/>
              </a:rPr>
              <a:t>yönetici </a:t>
            </a:r>
            <a:r>
              <a:rPr sz="1400" spc="-90" dirty="0">
                <a:latin typeface="Arial"/>
                <a:cs typeface="Arial"/>
              </a:rPr>
              <a:t>ve </a:t>
            </a:r>
            <a:r>
              <a:rPr sz="1400" spc="-85" dirty="0">
                <a:latin typeface="Arial"/>
                <a:cs typeface="Arial"/>
              </a:rPr>
              <a:t>varsa </a:t>
            </a:r>
            <a:r>
              <a:rPr sz="1400" spc="-70" dirty="0">
                <a:latin typeface="Arial"/>
                <a:cs typeface="Arial"/>
              </a:rPr>
              <a:t>temsilcilerine </a:t>
            </a:r>
            <a:r>
              <a:rPr sz="1400" spc="-65" dirty="0">
                <a:latin typeface="Arial"/>
                <a:cs typeface="Arial"/>
              </a:rPr>
              <a:t>ait </a:t>
            </a:r>
            <a:r>
              <a:rPr sz="1400" spc="-80" dirty="0" err="1">
                <a:latin typeface="Arial"/>
                <a:cs typeface="Arial"/>
              </a:rPr>
              <a:t>güvenlik</a:t>
            </a:r>
            <a:r>
              <a:rPr sz="1400" spc="-80" dirty="0">
                <a:latin typeface="Arial"/>
                <a:cs typeface="Arial"/>
              </a:rPr>
              <a:t> </a:t>
            </a:r>
            <a:endParaRPr lang="tr-TR" sz="1400" spc="-80" dirty="0">
              <a:latin typeface="Arial"/>
              <a:cs typeface="Arial"/>
            </a:endParaRPr>
          </a:p>
          <a:p>
            <a:pPr marL="462280" marR="211454" indent="-449580">
              <a:lnSpc>
                <a:spcPct val="111100"/>
              </a:lnSpc>
            </a:pPr>
            <a:r>
              <a:rPr sz="1400" spc="-80" dirty="0" err="1">
                <a:latin typeface="Arial"/>
                <a:cs typeface="Arial"/>
              </a:rPr>
              <a:t>soruşturması</a:t>
            </a:r>
            <a:r>
              <a:rPr sz="1400" spc="-80" dirty="0">
                <a:latin typeface="Arial"/>
                <a:cs typeface="Arial"/>
              </a:rPr>
              <a:t> </a:t>
            </a:r>
            <a:r>
              <a:rPr sz="1400" spc="-90" dirty="0">
                <a:latin typeface="Arial"/>
                <a:cs typeface="Arial"/>
              </a:rPr>
              <a:t>ve </a:t>
            </a:r>
            <a:r>
              <a:rPr sz="1400" spc="-75" dirty="0">
                <a:latin typeface="Arial"/>
                <a:cs typeface="Arial"/>
              </a:rPr>
              <a:t>arşiv </a:t>
            </a:r>
            <a:r>
              <a:rPr sz="1400" spc="-80" dirty="0" err="1">
                <a:latin typeface="Arial"/>
                <a:cs typeface="Arial"/>
              </a:rPr>
              <a:t>araştırması</a:t>
            </a:r>
            <a:r>
              <a:rPr sz="1400" spc="60" dirty="0">
                <a:latin typeface="Arial"/>
                <a:cs typeface="Arial"/>
              </a:rPr>
              <a:t> </a:t>
            </a:r>
            <a:r>
              <a:rPr sz="1400" spc="-80" dirty="0" err="1">
                <a:latin typeface="Arial"/>
                <a:cs typeface="Arial"/>
              </a:rPr>
              <a:t>formu</a:t>
            </a:r>
            <a:r>
              <a:rPr sz="1400" spc="-80" dirty="0">
                <a:latin typeface="Arial"/>
                <a:cs typeface="Arial"/>
              </a:rPr>
              <a:t>,</a:t>
            </a:r>
            <a:endParaRPr lang="tr-TR" sz="1400" dirty="0">
              <a:latin typeface="Arial"/>
              <a:cs typeface="Arial"/>
            </a:endParaRPr>
          </a:p>
          <a:p>
            <a:pPr marL="462280" marR="211454" indent="-449580">
              <a:lnSpc>
                <a:spcPct val="111100"/>
              </a:lnSpc>
            </a:pPr>
            <a:r>
              <a:rPr sz="1400" spc="-85" dirty="0" err="1">
                <a:latin typeface="Arial"/>
                <a:cs typeface="Arial"/>
              </a:rPr>
              <a:t>Kurucu</a:t>
            </a:r>
            <a:r>
              <a:rPr sz="1400" spc="-85" dirty="0">
                <a:latin typeface="Arial"/>
                <a:cs typeface="Arial"/>
              </a:rPr>
              <a:t>,</a:t>
            </a:r>
            <a:r>
              <a:rPr sz="1400" spc="80" dirty="0">
                <a:latin typeface="Arial"/>
                <a:cs typeface="Arial"/>
              </a:rPr>
              <a:t> </a:t>
            </a:r>
            <a:r>
              <a:rPr sz="1400" spc="-70" dirty="0">
                <a:latin typeface="Arial"/>
                <a:cs typeface="Arial"/>
              </a:rPr>
              <a:t>yönetici </a:t>
            </a:r>
            <a:r>
              <a:rPr sz="1400" spc="-90" dirty="0">
                <a:latin typeface="Arial"/>
                <a:cs typeface="Arial"/>
              </a:rPr>
              <a:t>ve </a:t>
            </a:r>
            <a:r>
              <a:rPr sz="1400" spc="-85" dirty="0">
                <a:latin typeface="Arial"/>
                <a:cs typeface="Arial"/>
              </a:rPr>
              <a:t>varsa  </a:t>
            </a:r>
            <a:r>
              <a:rPr sz="1400" spc="-70" dirty="0">
                <a:latin typeface="Arial"/>
                <a:cs typeface="Arial"/>
              </a:rPr>
              <a:t>temsilcilerine </a:t>
            </a:r>
            <a:r>
              <a:rPr sz="1400" spc="-65" dirty="0" err="1">
                <a:latin typeface="Arial"/>
                <a:cs typeface="Arial"/>
              </a:rPr>
              <a:t>ait</a:t>
            </a:r>
            <a:r>
              <a:rPr sz="1400" spc="-65" dirty="0">
                <a:latin typeface="Arial"/>
                <a:cs typeface="Arial"/>
              </a:rPr>
              <a:t> </a:t>
            </a:r>
            <a:r>
              <a:rPr sz="1400" spc="-90" dirty="0" err="1">
                <a:latin typeface="Arial"/>
                <a:cs typeface="Arial"/>
              </a:rPr>
              <a:t>imza</a:t>
            </a:r>
            <a:r>
              <a:rPr sz="1400" spc="-90" dirty="0">
                <a:latin typeface="Arial"/>
                <a:cs typeface="Arial"/>
              </a:rPr>
              <a:t> </a:t>
            </a:r>
            <a:r>
              <a:rPr sz="1400" spc="-65" dirty="0" err="1">
                <a:latin typeface="Arial"/>
                <a:cs typeface="Arial"/>
              </a:rPr>
              <a:t>sirküleri</a:t>
            </a:r>
            <a:r>
              <a:rPr sz="1400" spc="-65" dirty="0">
                <a:latin typeface="Arial"/>
                <a:cs typeface="Arial"/>
              </a:rPr>
              <a:t>.”</a:t>
            </a:r>
            <a:endParaRPr lang="tr-TR" sz="1400" dirty="0">
              <a:latin typeface="Arial"/>
              <a:cs typeface="Arial"/>
            </a:endParaRPr>
          </a:p>
          <a:p>
            <a:pPr marL="462280" marR="211454" indent="-449580">
              <a:lnSpc>
                <a:spcPct val="111100"/>
              </a:lnSpc>
            </a:pPr>
            <a:r>
              <a:rPr sz="1400" spc="-65" dirty="0" err="1">
                <a:latin typeface="Arial"/>
                <a:cs typeface="Arial"/>
              </a:rPr>
              <a:t>Bilgi</a:t>
            </a:r>
            <a:r>
              <a:rPr sz="1400" spc="-65" dirty="0">
                <a:latin typeface="Arial"/>
                <a:cs typeface="Arial"/>
              </a:rPr>
              <a:t> </a:t>
            </a:r>
            <a:r>
              <a:rPr sz="1400" spc="-90" dirty="0">
                <a:latin typeface="Arial"/>
                <a:cs typeface="Arial"/>
              </a:rPr>
              <a:t>ve </a:t>
            </a:r>
            <a:r>
              <a:rPr sz="1400" spc="-75" dirty="0">
                <a:latin typeface="Arial"/>
                <a:cs typeface="Arial"/>
              </a:rPr>
              <a:t>belgelerin </a:t>
            </a:r>
            <a:r>
              <a:rPr sz="1400" spc="-85" dirty="0">
                <a:latin typeface="Arial"/>
                <a:cs typeface="Arial"/>
              </a:rPr>
              <a:t>incelenmesinden sonra </a:t>
            </a:r>
            <a:r>
              <a:rPr sz="1400" spc="-70" dirty="0">
                <a:latin typeface="Arial"/>
                <a:cs typeface="Arial"/>
              </a:rPr>
              <a:t>gerekli </a:t>
            </a:r>
            <a:r>
              <a:rPr sz="1400" spc="-65" dirty="0">
                <a:latin typeface="Arial"/>
                <a:cs typeface="Arial"/>
              </a:rPr>
              <a:t>şartları </a:t>
            </a:r>
            <a:r>
              <a:rPr sz="1400" spc="-70" dirty="0">
                <a:latin typeface="Arial"/>
                <a:cs typeface="Arial"/>
              </a:rPr>
              <a:t>taşıdığı </a:t>
            </a:r>
            <a:r>
              <a:rPr sz="1400" spc="-75" dirty="0">
                <a:latin typeface="Arial"/>
                <a:cs typeface="Arial"/>
              </a:rPr>
              <a:t>anlaşılan </a:t>
            </a:r>
            <a:r>
              <a:rPr sz="1400" spc="-85" dirty="0">
                <a:latin typeface="Arial"/>
                <a:cs typeface="Arial"/>
              </a:rPr>
              <a:t>alarm  </a:t>
            </a:r>
            <a:r>
              <a:rPr sz="1400" spc="-80" dirty="0" err="1">
                <a:latin typeface="Arial"/>
                <a:cs typeface="Arial"/>
              </a:rPr>
              <a:t>izleme</a:t>
            </a:r>
            <a:endParaRPr lang="tr-TR" sz="1400" spc="-80" dirty="0">
              <a:latin typeface="Arial"/>
              <a:cs typeface="Arial"/>
            </a:endParaRPr>
          </a:p>
          <a:p>
            <a:pPr marL="462280" marR="211454" indent="-449580">
              <a:lnSpc>
                <a:spcPct val="111100"/>
              </a:lnSpc>
            </a:pPr>
            <a:r>
              <a:rPr sz="1400" spc="-80" dirty="0" err="1">
                <a:latin typeface="Arial"/>
                <a:cs typeface="Arial"/>
              </a:rPr>
              <a:t>merkezlerinin</a:t>
            </a:r>
            <a:r>
              <a:rPr sz="1400" spc="-80" dirty="0">
                <a:latin typeface="Arial"/>
                <a:cs typeface="Arial"/>
              </a:rPr>
              <a:t> </a:t>
            </a:r>
            <a:r>
              <a:rPr sz="1400" spc="-90" dirty="0">
                <a:latin typeface="Arial"/>
                <a:cs typeface="Arial"/>
              </a:rPr>
              <a:t>kurucu ve </a:t>
            </a:r>
            <a:r>
              <a:rPr sz="1400" spc="-65" dirty="0">
                <a:latin typeface="Arial"/>
                <a:cs typeface="Arial"/>
              </a:rPr>
              <a:t>yöneticileri </a:t>
            </a:r>
            <a:r>
              <a:rPr sz="1400" spc="-85" dirty="0">
                <a:latin typeface="Arial"/>
                <a:cs typeface="Arial"/>
              </a:rPr>
              <a:t>hakkında </a:t>
            </a:r>
            <a:r>
              <a:rPr sz="1400" spc="-80" dirty="0">
                <a:latin typeface="Arial"/>
                <a:cs typeface="Arial"/>
              </a:rPr>
              <a:t>güvenlik</a:t>
            </a:r>
            <a:r>
              <a:rPr sz="1400" spc="80" dirty="0">
                <a:latin typeface="Arial"/>
                <a:cs typeface="Arial"/>
              </a:rPr>
              <a:t> </a:t>
            </a:r>
            <a:r>
              <a:rPr sz="1400" spc="-85" dirty="0" err="1">
                <a:latin typeface="Arial"/>
                <a:cs typeface="Arial"/>
              </a:rPr>
              <a:t>soruşturması</a:t>
            </a:r>
            <a:r>
              <a:rPr sz="1400" spc="-85" dirty="0">
                <a:latin typeface="Arial"/>
                <a:cs typeface="Arial"/>
              </a:rPr>
              <a:t> </a:t>
            </a:r>
            <a:r>
              <a:rPr sz="1400" spc="-65" dirty="0" err="1">
                <a:latin typeface="Arial"/>
                <a:cs typeface="Arial"/>
              </a:rPr>
              <a:t>yaptırılır</a:t>
            </a:r>
            <a:r>
              <a:rPr sz="1400" spc="-65" dirty="0">
                <a:latin typeface="Arial"/>
                <a:cs typeface="Arial"/>
              </a:rPr>
              <a:t>.</a:t>
            </a:r>
            <a:endParaRPr lang="tr-TR" sz="1400" dirty="0">
              <a:latin typeface="Arial"/>
              <a:cs typeface="Arial"/>
            </a:endParaRPr>
          </a:p>
          <a:p>
            <a:pPr marL="462280" marR="211454" indent="-449580">
              <a:lnSpc>
                <a:spcPct val="111100"/>
              </a:lnSpc>
            </a:pPr>
            <a:r>
              <a:rPr sz="1400" spc="-90" dirty="0" err="1">
                <a:latin typeface="Arial"/>
                <a:cs typeface="Arial"/>
              </a:rPr>
              <a:t>Soruşturma</a:t>
            </a:r>
            <a:r>
              <a:rPr sz="1400" spc="-90" dirty="0">
                <a:latin typeface="Arial"/>
                <a:cs typeface="Arial"/>
              </a:rPr>
              <a:t> </a:t>
            </a:r>
            <a:r>
              <a:rPr sz="1400" spc="-75" dirty="0">
                <a:latin typeface="Arial"/>
                <a:cs typeface="Arial"/>
              </a:rPr>
              <a:t>sonuçlarının </a:t>
            </a:r>
            <a:r>
              <a:rPr sz="1400" spc="-85" dirty="0">
                <a:latin typeface="Arial"/>
                <a:cs typeface="Arial"/>
              </a:rPr>
              <a:t>olumlu  olması</a:t>
            </a:r>
            <a:r>
              <a:rPr sz="1400" spc="80" dirty="0">
                <a:latin typeface="Arial"/>
                <a:cs typeface="Arial"/>
              </a:rPr>
              <a:t> </a:t>
            </a:r>
            <a:r>
              <a:rPr sz="1400" spc="-75" dirty="0">
                <a:latin typeface="Arial"/>
                <a:cs typeface="Arial"/>
              </a:rPr>
              <a:t>halinde, Ek-5’te </a:t>
            </a:r>
            <a:r>
              <a:rPr sz="1400" spc="-80" dirty="0">
                <a:latin typeface="Arial"/>
                <a:cs typeface="Arial"/>
              </a:rPr>
              <a:t>örneği </a:t>
            </a:r>
            <a:r>
              <a:rPr sz="1400" spc="-75" dirty="0">
                <a:latin typeface="Arial"/>
                <a:cs typeface="Arial"/>
              </a:rPr>
              <a:t>belirlenen </a:t>
            </a:r>
            <a:r>
              <a:rPr sz="1400" spc="-85" dirty="0">
                <a:latin typeface="Arial"/>
                <a:cs typeface="Arial"/>
              </a:rPr>
              <a:t>Alarm  </a:t>
            </a:r>
            <a:r>
              <a:rPr sz="1400" spc="-85" dirty="0" err="1">
                <a:latin typeface="Arial"/>
                <a:cs typeface="Arial"/>
              </a:rPr>
              <a:t>İzleme</a:t>
            </a:r>
            <a:endParaRPr lang="tr-TR" sz="1400" spc="-85" dirty="0">
              <a:latin typeface="Arial"/>
              <a:cs typeface="Arial"/>
            </a:endParaRPr>
          </a:p>
          <a:p>
            <a:pPr marL="462280" marR="211454" indent="-449580">
              <a:lnSpc>
                <a:spcPct val="111100"/>
              </a:lnSpc>
            </a:pPr>
            <a:r>
              <a:rPr sz="1400" spc="-85" dirty="0" err="1">
                <a:latin typeface="Arial"/>
                <a:cs typeface="Arial"/>
              </a:rPr>
              <a:t>Merkezi</a:t>
            </a:r>
            <a:r>
              <a:rPr sz="1400" spc="-85" dirty="0">
                <a:latin typeface="Arial"/>
                <a:cs typeface="Arial"/>
              </a:rPr>
              <a:t> </a:t>
            </a:r>
            <a:r>
              <a:rPr sz="1400" spc="-100" dirty="0">
                <a:latin typeface="Arial"/>
                <a:cs typeface="Arial"/>
              </a:rPr>
              <a:t>Kurma </a:t>
            </a:r>
            <a:r>
              <a:rPr sz="1400" spc="-90" dirty="0">
                <a:latin typeface="Arial"/>
                <a:cs typeface="Arial"/>
              </a:rPr>
              <a:t>ve </a:t>
            </a:r>
            <a:r>
              <a:rPr sz="1400" spc="-80" dirty="0">
                <a:latin typeface="Arial"/>
                <a:cs typeface="Arial"/>
              </a:rPr>
              <a:t>İşletme </a:t>
            </a:r>
            <a:r>
              <a:rPr sz="1400" spc="-65" dirty="0">
                <a:latin typeface="Arial"/>
                <a:cs typeface="Arial"/>
              </a:rPr>
              <a:t>Yeterlilik </a:t>
            </a:r>
            <a:r>
              <a:rPr sz="1400" spc="-80" dirty="0">
                <a:latin typeface="Arial"/>
                <a:cs typeface="Arial"/>
              </a:rPr>
              <a:t>Belgesi </a:t>
            </a:r>
            <a:r>
              <a:rPr sz="1400" spc="-75" dirty="0">
                <a:latin typeface="Arial"/>
                <a:cs typeface="Arial"/>
              </a:rPr>
              <a:t>düzenlenir. </a:t>
            </a:r>
            <a:r>
              <a:rPr sz="1400" spc="-95" dirty="0">
                <a:latin typeface="Arial"/>
                <a:cs typeface="Arial"/>
              </a:rPr>
              <a:t>Kanunun </a:t>
            </a:r>
            <a:r>
              <a:rPr sz="1400" spc="-80" dirty="0" err="1">
                <a:latin typeface="Arial"/>
                <a:cs typeface="Arial"/>
              </a:rPr>
              <a:t>yürürlüğe</a:t>
            </a:r>
            <a:r>
              <a:rPr sz="1400" spc="-90" dirty="0">
                <a:latin typeface="Arial"/>
                <a:cs typeface="Arial"/>
              </a:rPr>
              <a:t> </a:t>
            </a:r>
            <a:r>
              <a:rPr sz="1400" spc="-85" dirty="0" err="1">
                <a:latin typeface="Arial"/>
                <a:cs typeface="Arial"/>
              </a:rPr>
              <a:t>girmesinden</a:t>
            </a:r>
            <a:r>
              <a:rPr lang="tr-TR" sz="1400" spc="-85" dirty="0">
                <a:latin typeface="Arial"/>
                <a:cs typeface="Arial"/>
              </a:rPr>
              <a:t> </a:t>
            </a:r>
            <a:r>
              <a:rPr sz="1400" spc="-90" dirty="0" err="1">
                <a:latin typeface="Arial"/>
                <a:cs typeface="Arial"/>
              </a:rPr>
              <a:t>önce</a:t>
            </a:r>
            <a:endParaRPr lang="tr-TR" sz="1400" spc="-90" dirty="0">
              <a:latin typeface="Arial"/>
              <a:cs typeface="Arial"/>
            </a:endParaRPr>
          </a:p>
          <a:p>
            <a:pPr marL="462280" marR="211454" indent="-449580">
              <a:lnSpc>
                <a:spcPct val="111100"/>
              </a:lnSpc>
            </a:pPr>
            <a:r>
              <a:rPr sz="1400" spc="-60" dirty="0" err="1">
                <a:latin typeface="Arial"/>
                <a:cs typeface="Arial"/>
              </a:rPr>
              <a:t>yetkili</a:t>
            </a:r>
            <a:r>
              <a:rPr sz="1400" spc="-60" dirty="0">
                <a:latin typeface="Arial"/>
                <a:cs typeface="Arial"/>
              </a:rPr>
              <a:t>  </a:t>
            </a:r>
            <a:r>
              <a:rPr sz="1400" spc="-75" dirty="0">
                <a:latin typeface="Arial"/>
                <a:cs typeface="Arial"/>
              </a:rPr>
              <a:t>merciler tarafından </a:t>
            </a:r>
            <a:r>
              <a:rPr sz="1400" spc="-70" dirty="0">
                <a:latin typeface="Arial"/>
                <a:cs typeface="Arial"/>
              </a:rPr>
              <a:t>verilen </a:t>
            </a:r>
            <a:r>
              <a:rPr sz="1400" spc="-85" dirty="0">
                <a:latin typeface="Arial"/>
                <a:cs typeface="Arial"/>
              </a:rPr>
              <a:t>Alarm  İzleme</a:t>
            </a:r>
            <a:r>
              <a:rPr sz="1400" spc="80" dirty="0">
                <a:latin typeface="Arial"/>
                <a:cs typeface="Arial"/>
              </a:rPr>
              <a:t> </a:t>
            </a:r>
            <a:r>
              <a:rPr sz="1400" spc="-85" dirty="0">
                <a:latin typeface="Arial"/>
                <a:cs typeface="Arial"/>
              </a:rPr>
              <a:t>Merkezi  </a:t>
            </a:r>
            <a:r>
              <a:rPr sz="1400" spc="-100" dirty="0">
                <a:latin typeface="Arial"/>
                <a:cs typeface="Arial"/>
              </a:rPr>
              <a:t>Kurma </a:t>
            </a:r>
            <a:r>
              <a:rPr sz="1400" spc="-90" dirty="0">
                <a:latin typeface="Arial"/>
                <a:cs typeface="Arial"/>
              </a:rPr>
              <a:t>ve </a:t>
            </a:r>
            <a:r>
              <a:rPr sz="1400" spc="-80" dirty="0">
                <a:latin typeface="Arial"/>
                <a:cs typeface="Arial"/>
              </a:rPr>
              <a:t>İşletme </a:t>
            </a:r>
            <a:r>
              <a:rPr sz="1400" spc="-60" dirty="0">
                <a:latin typeface="Arial"/>
                <a:cs typeface="Arial"/>
              </a:rPr>
              <a:t>İzinleri  </a:t>
            </a:r>
            <a:r>
              <a:rPr sz="1400" spc="-65" dirty="0" err="1">
                <a:latin typeface="Arial"/>
                <a:cs typeface="Arial"/>
              </a:rPr>
              <a:t>verildikleri</a:t>
            </a:r>
            <a:r>
              <a:rPr sz="1400" spc="-65" dirty="0">
                <a:latin typeface="Arial"/>
                <a:cs typeface="Arial"/>
              </a:rPr>
              <a:t> </a:t>
            </a:r>
            <a:endParaRPr lang="tr-TR" sz="1400" spc="-65" dirty="0">
              <a:latin typeface="Arial"/>
              <a:cs typeface="Arial"/>
            </a:endParaRPr>
          </a:p>
          <a:p>
            <a:pPr marL="462280" marR="211454" indent="-449580">
              <a:lnSpc>
                <a:spcPct val="111100"/>
              </a:lnSpc>
            </a:pPr>
            <a:r>
              <a:rPr sz="1400" spc="-85" dirty="0" err="1">
                <a:latin typeface="Arial"/>
                <a:cs typeface="Arial"/>
              </a:rPr>
              <a:t>süre</a:t>
            </a:r>
            <a:r>
              <a:rPr sz="1400" spc="-85" dirty="0">
                <a:latin typeface="Arial"/>
                <a:cs typeface="Arial"/>
              </a:rPr>
              <a:t> </a:t>
            </a:r>
            <a:r>
              <a:rPr sz="1400" spc="-65" dirty="0">
                <a:latin typeface="Arial"/>
                <a:cs typeface="Arial"/>
              </a:rPr>
              <a:t>için</a:t>
            </a:r>
            <a:r>
              <a:rPr sz="1400" spc="5" dirty="0">
                <a:latin typeface="Arial"/>
                <a:cs typeface="Arial"/>
              </a:rPr>
              <a:t> </a:t>
            </a:r>
            <a:r>
              <a:rPr sz="1400" spc="-70" dirty="0">
                <a:latin typeface="Arial"/>
                <a:cs typeface="Arial"/>
              </a:rPr>
              <a:t>geçerlidir.</a:t>
            </a:r>
            <a:endParaRPr sz="1400" dirty="0">
              <a:latin typeface="Arial"/>
              <a:cs typeface="Arial"/>
            </a:endParaRPr>
          </a:p>
          <a:p>
            <a:pPr marL="12700" marR="8890" indent="449580" algn="just">
              <a:lnSpc>
                <a:spcPts val="1200"/>
              </a:lnSpc>
            </a:pPr>
            <a:r>
              <a:rPr sz="1400" spc="-90" dirty="0">
                <a:latin typeface="Arial"/>
                <a:cs typeface="Arial"/>
              </a:rPr>
              <a:t>Alarm </a:t>
            </a:r>
            <a:r>
              <a:rPr sz="1400" spc="-80" dirty="0">
                <a:latin typeface="Arial"/>
                <a:cs typeface="Arial"/>
              </a:rPr>
              <a:t>izleme </a:t>
            </a:r>
            <a:r>
              <a:rPr sz="1400" spc="-75" dirty="0">
                <a:latin typeface="Arial"/>
                <a:cs typeface="Arial"/>
              </a:rPr>
              <a:t>merkezleri, </a:t>
            </a:r>
            <a:r>
              <a:rPr sz="1400" spc="-85" dirty="0">
                <a:latin typeface="Arial"/>
                <a:cs typeface="Arial"/>
              </a:rPr>
              <a:t>alarm </a:t>
            </a:r>
            <a:r>
              <a:rPr sz="1400" spc="-75" dirty="0">
                <a:latin typeface="Arial"/>
                <a:cs typeface="Arial"/>
              </a:rPr>
              <a:t>sistemleri </a:t>
            </a:r>
            <a:r>
              <a:rPr sz="1400" spc="-70" dirty="0">
                <a:latin typeface="Arial"/>
                <a:cs typeface="Arial"/>
              </a:rPr>
              <a:t>aracılığıyla sürekli </a:t>
            </a:r>
            <a:r>
              <a:rPr sz="1400" spc="-80" dirty="0">
                <a:latin typeface="Arial"/>
                <a:cs typeface="Arial"/>
              </a:rPr>
              <a:t>olarak yapılan izleme  sırasında gelen </a:t>
            </a:r>
            <a:r>
              <a:rPr sz="1400" spc="-70" dirty="0">
                <a:latin typeface="Arial"/>
                <a:cs typeface="Arial"/>
              </a:rPr>
              <a:t>ihbarları </a:t>
            </a:r>
            <a:r>
              <a:rPr sz="1400" spc="-75" dirty="0">
                <a:latin typeface="Arial"/>
                <a:cs typeface="Arial"/>
              </a:rPr>
              <a:t>değerlendirir </a:t>
            </a:r>
            <a:r>
              <a:rPr sz="1400" spc="-90" dirty="0">
                <a:latin typeface="Arial"/>
                <a:cs typeface="Arial"/>
              </a:rPr>
              <a:t>ve </a:t>
            </a:r>
            <a:r>
              <a:rPr sz="1400" spc="-75" dirty="0">
                <a:latin typeface="Arial"/>
                <a:cs typeface="Arial"/>
              </a:rPr>
              <a:t>teknik </a:t>
            </a:r>
            <a:r>
              <a:rPr sz="1400" spc="-90" dirty="0">
                <a:latin typeface="Arial"/>
                <a:cs typeface="Arial"/>
              </a:rPr>
              <a:t>bakımdan </a:t>
            </a:r>
            <a:r>
              <a:rPr sz="1400" spc="-85" dirty="0">
                <a:latin typeface="Arial"/>
                <a:cs typeface="Arial"/>
              </a:rPr>
              <a:t>doğrulanan  </a:t>
            </a:r>
            <a:r>
              <a:rPr sz="1400" spc="-70" dirty="0">
                <a:latin typeface="Arial"/>
                <a:cs typeface="Arial"/>
              </a:rPr>
              <a:t>ihbarları </a:t>
            </a:r>
            <a:r>
              <a:rPr sz="1400" spc="-85" dirty="0">
                <a:latin typeface="Arial"/>
                <a:cs typeface="Arial"/>
              </a:rPr>
              <a:t>sorumluluk  </a:t>
            </a:r>
            <a:r>
              <a:rPr sz="1400" spc="-80" dirty="0">
                <a:latin typeface="Arial"/>
                <a:cs typeface="Arial"/>
              </a:rPr>
              <a:t>bölgesindeki </a:t>
            </a:r>
            <a:r>
              <a:rPr sz="1400" spc="-85" dirty="0">
                <a:latin typeface="Arial"/>
                <a:cs typeface="Arial"/>
              </a:rPr>
              <a:t>genel </a:t>
            </a:r>
            <a:r>
              <a:rPr sz="1400" spc="-75" dirty="0">
                <a:latin typeface="Arial"/>
                <a:cs typeface="Arial"/>
              </a:rPr>
              <a:t>kolluğa </a:t>
            </a:r>
            <a:r>
              <a:rPr sz="1400" spc="-95" dirty="0">
                <a:latin typeface="Arial"/>
                <a:cs typeface="Arial"/>
              </a:rPr>
              <a:t>en </a:t>
            </a:r>
            <a:r>
              <a:rPr sz="1400" spc="-80" dirty="0">
                <a:latin typeface="Arial"/>
                <a:cs typeface="Arial"/>
              </a:rPr>
              <a:t>kısa </a:t>
            </a:r>
            <a:r>
              <a:rPr sz="1400" spc="-100" dirty="0">
                <a:latin typeface="Arial"/>
                <a:cs typeface="Arial"/>
              </a:rPr>
              <a:t>zamanda</a:t>
            </a:r>
            <a:r>
              <a:rPr sz="1400" spc="-20" dirty="0">
                <a:latin typeface="Arial"/>
                <a:cs typeface="Arial"/>
              </a:rPr>
              <a:t> </a:t>
            </a:r>
            <a:r>
              <a:rPr sz="1400" spc="-60" dirty="0" err="1">
                <a:latin typeface="Arial"/>
                <a:cs typeface="Arial"/>
              </a:rPr>
              <a:t>bildirir</a:t>
            </a:r>
            <a:r>
              <a:rPr sz="1400" spc="-60" dirty="0">
                <a:latin typeface="Arial"/>
                <a:cs typeface="Arial"/>
              </a:rPr>
              <a:t>.</a:t>
            </a:r>
            <a:r>
              <a:rPr lang="tr-TR" sz="1400" spc="-60" dirty="0">
                <a:latin typeface="Arial"/>
                <a:cs typeface="Arial"/>
              </a:rPr>
              <a:t> </a:t>
            </a:r>
            <a:endParaRPr sz="1400" dirty="0">
              <a:latin typeface="Arial"/>
              <a:cs typeface="Arial"/>
            </a:endParaRPr>
          </a:p>
        </p:txBody>
      </p:sp>
      <p:pic>
        <p:nvPicPr>
          <p:cNvPr id="10" name="Resim 9"/>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449688" y="216694"/>
            <a:ext cx="2553072" cy="2448272"/>
          </a:xfrm>
          <a:prstGeom prst="rect">
            <a:avLst/>
          </a:prstGeom>
        </p:spPr>
      </p:pic>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object 2"/>
          <p:cNvSpPr txBox="1"/>
          <p:nvPr/>
        </p:nvSpPr>
        <p:spPr>
          <a:xfrm>
            <a:off x="585766" y="234934"/>
            <a:ext cx="6357982" cy="4930260"/>
          </a:xfrm>
          <a:prstGeom prst="rect">
            <a:avLst/>
          </a:prstGeom>
        </p:spPr>
        <p:txBody>
          <a:bodyPr vert="horz" wrap="square" lIns="0" tIns="23495" rIns="0" bIns="0" rtlCol="0">
            <a:spAutoFit/>
          </a:bodyPr>
          <a:lstStyle/>
          <a:p>
            <a:pPr algn="ctr">
              <a:lnSpc>
                <a:spcPct val="100000"/>
              </a:lnSpc>
            </a:pPr>
            <a:r>
              <a:rPr sz="1200" b="1" spc="-125">
                <a:solidFill>
                  <a:srgbClr val="FF0000"/>
                </a:solidFill>
                <a:latin typeface="Arial"/>
                <a:cs typeface="Arial"/>
              </a:rPr>
              <a:t>DÖRDÜNCÜ</a:t>
            </a:r>
            <a:r>
              <a:rPr sz="1200" b="1" spc="-55">
                <a:solidFill>
                  <a:srgbClr val="FF0000"/>
                </a:solidFill>
                <a:latin typeface="Arial"/>
                <a:cs typeface="Arial"/>
              </a:rPr>
              <a:t> </a:t>
            </a:r>
            <a:r>
              <a:rPr sz="1200" b="1" spc="-125" dirty="0">
                <a:solidFill>
                  <a:srgbClr val="FF0000"/>
                </a:solidFill>
                <a:latin typeface="Arial"/>
                <a:cs typeface="Arial"/>
              </a:rPr>
              <a:t>BÖLÜM</a:t>
            </a:r>
            <a:endParaRPr sz="1200">
              <a:solidFill>
                <a:srgbClr val="FF0000"/>
              </a:solidFill>
              <a:latin typeface="Arial"/>
              <a:cs typeface="Arial"/>
            </a:endParaRPr>
          </a:p>
          <a:p>
            <a:pPr marL="12700">
              <a:lnSpc>
                <a:spcPct val="100000"/>
              </a:lnSpc>
              <a:spcBef>
                <a:spcPts val="120"/>
              </a:spcBef>
            </a:pPr>
            <a:r>
              <a:rPr sz="1200" b="1" spc="-105" dirty="0">
                <a:solidFill>
                  <a:srgbClr val="FF0000"/>
                </a:solidFill>
                <a:latin typeface="Arial"/>
                <a:cs typeface="Arial"/>
              </a:rPr>
              <a:t>Madde </a:t>
            </a:r>
            <a:r>
              <a:rPr sz="1200" b="1" spc="-80" dirty="0">
                <a:solidFill>
                  <a:srgbClr val="FF0000"/>
                </a:solidFill>
                <a:latin typeface="Arial"/>
                <a:cs typeface="Arial"/>
              </a:rPr>
              <a:t>24- </a:t>
            </a:r>
            <a:r>
              <a:rPr sz="1200" b="1" spc="-100" dirty="0">
                <a:solidFill>
                  <a:srgbClr val="FF0000"/>
                </a:solidFill>
                <a:latin typeface="Arial"/>
                <a:cs typeface="Arial"/>
              </a:rPr>
              <a:t>ATEŞLİ </a:t>
            </a:r>
            <a:r>
              <a:rPr sz="1200" b="1" spc="-105" dirty="0">
                <a:solidFill>
                  <a:srgbClr val="FF0000"/>
                </a:solidFill>
                <a:latin typeface="Arial"/>
                <a:cs typeface="Arial"/>
              </a:rPr>
              <a:t>SİLAHLAR </a:t>
            </a:r>
            <a:r>
              <a:rPr sz="1200" b="1" spc="-100" dirty="0">
                <a:solidFill>
                  <a:srgbClr val="FF0000"/>
                </a:solidFill>
                <a:latin typeface="Arial"/>
                <a:cs typeface="Arial"/>
              </a:rPr>
              <a:t>SİLAH </a:t>
            </a:r>
            <a:r>
              <a:rPr sz="1200" b="1" spc="-120" dirty="0">
                <a:solidFill>
                  <a:srgbClr val="FF0000"/>
                </a:solidFill>
                <a:latin typeface="Arial"/>
                <a:cs typeface="Arial"/>
              </a:rPr>
              <a:t>BULUNDURMA </a:t>
            </a:r>
            <a:r>
              <a:rPr sz="1200" b="1" spc="-110" dirty="0">
                <a:solidFill>
                  <a:srgbClr val="FF0000"/>
                </a:solidFill>
                <a:latin typeface="Arial"/>
                <a:cs typeface="Arial"/>
              </a:rPr>
              <a:t>VE TAŞIMA </a:t>
            </a:r>
            <a:r>
              <a:rPr sz="1200" b="1" spc="-80" dirty="0">
                <a:solidFill>
                  <a:srgbClr val="FF0000"/>
                </a:solidFill>
                <a:latin typeface="Arial"/>
                <a:cs typeface="Arial"/>
              </a:rPr>
              <a:t>İZNİ</a:t>
            </a:r>
            <a:r>
              <a:rPr sz="1200" b="1" spc="-20" dirty="0">
                <a:solidFill>
                  <a:srgbClr val="FF0000"/>
                </a:solidFill>
                <a:latin typeface="Arial"/>
                <a:cs typeface="Arial"/>
              </a:rPr>
              <a:t> </a:t>
            </a:r>
            <a:r>
              <a:rPr sz="1200" b="1" spc="-100" dirty="0">
                <a:solidFill>
                  <a:srgbClr val="FF0000"/>
                </a:solidFill>
                <a:latin typeface="Arial"/>
                <a:cs typeface="Arial"/>
              </a:rPr>
              <a:t>VERİLMESİ</a:t>
            </a:r>
            <a:endParaRPr sz="1200">
              <a:solidFill>
                <a:srgbClr val="FF0000"/>
              </a:solidFill>
              <a:latin typeface="Arial"/>
              <a:cs typeface="Arial"/>
            </a:endParaRPr>
          </a:p>
          <a:p>
            <a:pPr>
              <a:lnSpc>
                <a:spcPct val="100000"/>
              </a:lnSpc>
              <a:spcBef>
                <a:spcPts val="50"/>
              </a:spcBef>
            </a:pPr>
            <a:endParaRPr sz="1200">
              <a:latin typeface="Arial"/>
              <a:cs typeface="Arial"/>
            </a:endParaRPr>
          </a:p>
          <a:p>
            <a:pPr marL="12700" marR="5080" indent="449580" algn="just">
              <a:lnSpc>
                <a:spcPct val="111100"/>
              </a:lnSpc>
              <a:spcBef>
                <a:spcPts val="5"/>
              </a:spcBef>
            </a:pPr>
            <a:r>
              <a:rPr sz="1200" spc="-100" dirty="0">
                <a:latin typeface="Arial"/>
                <a:cs typeface="Arial"/>
              </a:rPr>
              <a:t>Koruma </a:t>
            </a:r>
            <a:r>
              <a:rPr sz="1200" spc="-90" dirty="0">
                <a:latin typeface="Arial"/>
                <a:cs typeface="Arial"/>
              </a:rPr>
              <a:t>ve </a:t>
            </a:r>
            <a:r>
              <a:rPr sz="1200" spc="-75" dirty="0">
                <a:latin typeface="Arial"/>
                <a:cs typeface="Arial"/>
              </a:rPr>
              <a:t>güvenliğin </a:t>
            </a:r>
            <a:r>
              <a:rPr sz="1200" spc="-80" dirty="0">
                <a:latin typeface="Arial"/>
                <a:cs typeface="Arial"/>
              </a:rPr>
              <a:t>sağlanabilmesi </a:t>
            </a:r>
            <a:r>
              <a:rPr sz="1200" spc="-65" dirty="0">
                <a:latin typeface="Arial"/>
                <a:cs typeface="Arial"/>
              </a:rPr>
              <a:t>için </a:t>
            </a:r>
            <a:r>
              <a:rPr sz="1200" spc="-55" dirty="0">
                <a:latin typeface="Arial"/>
                <a:cs typeface="Arial"/>
              </a:rPr>
              <a:t>fiziki </a:t>
            </a:r>
            <a:r>
              <a:rPr sz="1200" spc="-85" dirty="0">
                <a:latin typeface="Arial"/>
                <a:cs typeface="Arial"/>
              </a:rPr>
              <a:t>önlemlere </a:t>
            </a:r>
            <a:r>
              <a:rPr sz="1200" spc="-90" dirty="0">
                <a:latin typeface="Arial"/>
                <a:cs typeface="Arial"/>
              </a:rPr>
              <a:t>ve </a:t>
            </a:r>
            <a:r>
              <a:rPr sz="1200" spc="-80" dirty="0">
                <a:latin typeface="Arial"/>
                <a:cs typeface="Arial"/>
              </a:rPr>
              <a:t>güvenlik </a:t>
            </a:r>
            <a:r>
              <a:rPr sz="1200" spc="-75" dirty="0">
                <a:latin typeface="Arial"/>
                <a:cs typeface="Arial"/>
              </a:rPr>
              <a:t>cihazlarına  öncelik </a:t>
            </a:r>
            <a:r>
              <a:rPr sz="1200" spc="-60" dirty="0">
                <a:latin typeface="Arial"/>
                <a:cs typeface="Arial"/>
              </a:rPr>
              <a:t>verilir. </a:t>
            </a:r>
            <a:r>
              <a:rPr sz="1200" b="1" spc="-95" dirty="0">
                <a:latin typeface="Arial"/>
                <a:cs typeface="Arial"/>
              </a:rPr>
              <a:t>Komisyon, </a:t>
            </a:r>
            <a:r>
              <a:rPr sz="1200" b="1" i="1" spc="-70" dirty="0">
                <a:latin typeface="Arial"/>
                <a:cs typeface="Arial"/>
              </a:rPr>
              <a:t>orantılılık </a:t>
            </a:r>
            <a:r>
              <a:rPr sz="1200" b="1" i="1" spc="-75" dirty="0">
                <a:latin typeface="Arial"/>
                <a:cs typeface="Arial"/>
              </a:rPr>
              <a:t>ilkesine </a:t>
            </a:r>
            <a:r>
              <a:rPr sz="1200" b="1" i="1" spc="-100" dirty="0">
                <a:latin typeface="Arial"/>
                <a:cs typeface="Arial"/>
              </a:rPr>
              <a:t>uygun </a:t>
            </a:r>
            <a:r>
              <a:rPr sz="1200" b="1" i="1" spc="-85" dirty="0">
                <a:latin typeface="Arial"/>
                <a:cs typeface="Arial"/>
              </a:rPr>
              <a:t>olarak </a:t>
            </a:r>
            <a:r>
              <a:rPr sz="1200" b="1" i="1" spc="-75" dirty="0">
                <a:latin typeface="Arial"/>
                <a:cs typeface="Arial"/>
              </a:rPr>
              <a:t>canlılar </a:t>
            </a:r>
            <a:r>
              <a:rPr sz="1200" b="1" i="1" spc="-85" dirty="0">
                <a:latin typeface="Arial"/>
                <a:cs typeface="Arial"/>
              </a:rPr>
              <a:t>üzerinde </a:t>
            </a:r>
            <a:r>
              <a:rPr sz="1200" b="1" i="1" spc="-70" dirty="0">
                <a:latin typeface="Arial"/>
                <a:cs typeface="Arial"/>
              </a:rPr>
              <a:t>kalıcı </a:t>
            </a:r>
            <a:r>
              <a:rPr sz="1200" b="1" i="1" spc="-75" dirty="0">
                <a:latin typeface="Arial"/>
                <a:cs typeface="Arial"/>
              </a:rPr>
              <a:t>etkisi  </a:t>
            </a:r>
            <a:r>
              <a:rPr sz="1200" b="1" i="1" spc="-100" dirty="0">
                <a:latin typeface="Arial"/>
                <a:cs typeface="Arial"/>
              </a:rPr>
              <a:t>olmayan </a:t>
            </a:r>
            <a:r>
              <a:rPr sz="1200" b="1" i="1" spc="-85" dirty="0">
                <a:latin typeface="Arial"/>
                <a:cs typeface="Arial"/>
              </a:rPr>
              <a:t>kimyasalların</a:t>
            </a:r>
            <a:r>
              <a:rPr sz="1200" b="1" i="1" spc="80" dirty="0">
                <a:latin typeface="Arial"/>
                <a:cs typeface="Arial"/>
              </a:rPr>
              <a:t> </a:t>
            </a:r>
            <a:r>
              <a:rPr sz="1200" b="1" i="1" spc="-80" dirty="0">
                <a:latin typeface="Arial"/>
                <a:cs typeface="Arial"/>
              </a:rPr>
              <a:t>kullanılmasına </a:t>
            </a:r>
            <a:r>
              <a:rPr sz="1200" b="1" i="1" spc="-70" dirty="0">
                <a:latin typeface="Arial"/>
                <a:cs typeface="Arial"/>
              </a:rPr>
              <a:t>izin verebilir</a:t>
            </a:r>
            <a:r>
              <a:rPr sz="1200" spc="-70" dirty="0">
                <a:latin typeface="Arial"/>
                <a:cs typeface="Arial"/>
              </a:rPr>
              <a:t>. </a:t>
            </a:r>
            <a:r>
              <a:rPr sz="1200" spc="-85" dirty="0">
                <a:latin typeface="Arial"/>
                <a:cs typeface="Arial"/>
              </a:rPr>
              <a:t>Görevin </a:t>
            </a:r>
            <a:r>
              <a:rPr sz="1200" spc="-60" dirty="0">
                <a:latin typeface="Arial"/>
                <a:cs typeface="Arial"/>
              </a:rPr>
              <a:t>niteliği </a:t>
            </a:r>
            <a:r>
              <a:rPr sz="1200" spc="-80" dirty="0">
                <a:latin typeface="Arial"/>
                <a:cs typeface="Arial"/>
              </a:rPr>
              <a:t>gereği </a:t>
            </a:r>
            <a:r>
              <a:rPr sz="1200" spc="-95" dirty="0">
                <a:latin typeface="Arial"/>
                <a:cs typeface="Arial"/>
              </a:rPr>
              <a:t>bu </a:t>
            </a:r>
            <a:r>
              <a:rPr sz="1200" spc="-70" dirty="0">
                <a:latin typeface="Arial"/>
                <a:cs typeface="Arial"/>
              </a:rPr>
              <a:t>tedbirlerin  </a:t>
            </a:r>
            <a:r>
              <a:rPr sz="1200" spc="-65" dirty="0">
                <a:latin typeface="Arial"/>
                <a:cs typeface="Arial"/>
              </a:rPr>
              <a:t>yeterli </a:t>
            </a:r>
            <a:r>
              <a:rPr sz="1200" spc="-85" dirty="0">
                <a:latin typeface="Arial"/>
                <a:cs typeface="Arial"/>
              </a:rPr>
              <a:t>olmayacağının </a:t>
            </a:r>
            <a:r>
              <a:rPr sz="1200" spc="-80" dirty="0">
                <a:latin typeface="Arial"/>
                <a:cs typeface="Arial"/>
              </a:rPr>
              <a:t>anlaşılması </a:t>
            </a:r>
            <a:r>
              <a:rPr sz="1200" spc="-75" dirty="0">
                <a:latin typeface="Arial"/>
                <a:cs typeface="Arial"/>
              </a:rPr>
              <a:t>halinde, </a:t>
            </a:r>
            <a:r>
              <a:rPr sz="1200" spc="-85" dirty="0">
                <a:latin typeface="Arial"/>
                <a:cs typeface="Arial"/>
              </a:rPr>
              <a:t>10/7/1953 </a:t>
            </a:r>
            <a:r>
              <a:rPr sz="1200" spc="-60" dirty="0">
                <a:latin typeface="Arial"/>
                <a:cs typeface="Arial"/>
              </a:rPr>
              <a:t>tarihli </a:t>
            </a:r>
            <a:r>
              <a:rPr sz="1200" spc="-90" dirty="0">
                <a:latin typeface="Arial"/>
                <a:cs typeface="Arial"/>
              </a:rPr>
              <a:t>ve </a:t>
            </a:r>
            <a:r>
              <a:rPr sz="1200" spc="-95" dirty="0">
                <a:latin typeface="Arial"/>
                <a:cs typeface="Arial"/>
              </a:rPr>
              <a:t>6136 </a:t>
            </a:r>
            <a:r>
              <a:rPr sz="1200" spc="-65" dirty="0">
                <a:latin typeface="Arial"/>
                <a:cs typeface="Arial"/>
              </a:rPr>
              <a:t>sayılı </a:t>
            </a:r>
            <a:r>
              <a:rPr sz="1200" spc="-70" dirty="0">
                <a:latin typeface="Arial"/>
                <a:cs typeface="Arial"/>
              </a:rPr>
              <a:t>Ateşli Silahlar </a:t>
            </a:r>
            <a:r>
              <a:rPr sz="1200" spc="-90" dirty="0">
                <a:latin typeface="Arial"/>
                <a:cs typeface="Arial"/>
              </a:rPr>
              <a:t>ve  </a:t>
            </a:r>
            <a:r>
              <a:rPr sz="1200" spc="-75" dirty="0">
                <a:latin typeface="Arial"/>
                <a:cs typeface="Arial"/>
              </a:rPr>
              <a:t>Bıçaklar </a:t>
            </a:r>
            <a:r>
              <a:rPr sz="1200" spc="-55" dirty="0">
                <a:latin typeface="Arial"/>
                <a:cs typeface="Arial"/>
              </a:rPr>
              <a:t>ile </a:t>
            </a:r>
            <a:r>
              <a:rPr sz="1200" spc="-80" dirty="0">
                <a:latin typeface="Arial"/>
                <a:cs typeface="Arial"/>
              </a:rPr>
              <a:t>Diğer </a:t>
            </a:r>
            <a:r>
              <a:rPr sz="1200" spc="-70" dirty="0">
                <a:latin typeface="Arial"/>
                <a:cs typeface="Arial"/>
              </a:rPr>
              <a:t>Aletler </a:t>
            </a:r>
            <a:r>
              <a:rPr sz="1200" spc="-90" dirty="0">
                <a:latin typeface="Arial"/>
                <a:cs typeface="Arial"/>
              </a:rPr>
              <a:t>Hakkında </a:t>
            </a:r>
            <a:r>
              <a:rPr sz="1200" spc="-95" dirty="0">
                <a:latin typeface="Arial"/>
                <a:cs typeface="Arial"/>
              </a:rPr>
              <a:t>Kanuna </a:t>
            </a:r>
            <a:r>
              <a:rPr sz="1200" spc="-85" dirty="0">
                <a:latin typeface="Arial"/>
                <a:cs typeface="Arial"/>
              </a:rPr>
              <a:t>göre </a:t>
            </a:r>
            <a:r>
              <a:rPr sz="1200" spc="-75" dirty="0">
                <a:latin typeface="Arial"/>
                <a:cs typeface="Arial"/>
              </a:rPr>
              <a:t>ruhsatlandırılması </a:t>
            </a:r>
            <a:r>
              <a:rPr sz="1200" spc="-105" dirty="0">
                <a:latin typeface="Arial"/>
                <a:cs typeface="Arial"/>
              </a:rPr>
              <a:t>mümkün </a:t>
            </a:r>
            <a:r>
              <a:rPr sz="1200" spc="-80" dirty="0">
                <a:latin typeface="Arial"/>
                <a:cs typeface="Arial"/>
              </a:rPr>
              <a:t>olan </a:t>
            </a:r>
            <a:r>
              <a:rPr sz="1200" spc="-70" dirty="0">
                <a:latin typeface="Arial"/>
                <a:cs typeface="Arial"/>
              </a:rPr>
              <a:t>yarı </a:t>
            </a:r>
            <a:r>
              <a:rPr sz="1200" spc="-80" dirty="0">
                <a:latin typeface="Arial"/>
                <a:cs typeface="Arial"/>
              </a:rPr>
              <a:t>otomatik  tabancaların </a:t>
            </a:r>
            <a:r>
              <a:rPr sz="1200" spc="-90" dirty="0">
                <a:latin typeface="Arial"/>
                <a:cs typeface="Arial"/>
              </a:rPr>
              <a:t>ve </a:t>
            </a:r>
            <a:r>
              <a:rPr sz="1200" spc="-85" dirty="0">
                <a:latin typeface="Arial"/>
                <a:cs typeface="Arial"/>
              </a:rPr>
              <a:t>11/9/1981</a:t>
            </a:r>
            <a:r>
              <a:rPr sz="1200" spc="80" dirty="0">
                <a:latin typeface="Arial"/>
                <a:cs typeface="Arial"/>
              </a:rPr>
              <a:t> </a:t>
            </a:r>
            <a:r>
              <a:rPr sz="1200" spc="-60" dirty="0">
                <a:latin typeface="Arial"/>
                <a:cs typeface="Arial"/>
              </a:rPr>
              <a:t>tarihli  </a:t>
            </a:r>
            <a:r>
              <a:rPr sz="1200" spc="-90" dirty="0">
                <a:latin typeface="Arial"/>
                <a:cs typeface="Arial"/>
              </a:rPr>
              <a:t>ve </a:t>
            </a:r>
            <a:r>
              <a:rPr sz="1200" spc="-95" dirty="0">
                <a:latin typeface="Arial"/>
                <a:cs typeface="Arial"/>
              </a:rPr>
              <a:t>2521 </a:t>
            </a:r>
            <a:r>
              <a:rPr sz="1200" spc="-65" dirty="0">
                <a:latin typeface="Arial"/>
                <a:cs typeface="Arial"/>
              </a:rPr>
              <a:t>sayılı </a:t>
            </a:r>
            <a:r>
              <a:rPr sz="1200" spc="-100" dirty="0">
                <a:latin typeface="Arial"/>
                <a:cs typeface="Arial"/>
              </a:rPr>
              <a:t>Kanun </a:t>
            </a:r>
            <a:r>
              <a:rPr sz="1200" spc="-90" dirty="0">
                <a:latin typeface="Arial"/>
                <a:cs typeface="Arial"/>
              </a:rPr>
              <a:t>kapsamına </a:t>
            </a:r>
            <a:r>
              <a:rPr sz="1200" spc="-75" dirty="0">
                <a:latin typeface="Arial"/>
                <a:cs typeface="Arial"/>
              </a:rPr>
              <a:t>giren </a:t>
            </a:r>
            <a:r>
              <a:rPr sz="1200" spc="-90" dirty="0">
                <a:latin typeface="Arial"/>
                <a:cs typeface="Arial"/>
              </a:rPr>
              <a:t>av </a:t>
            </a:r>
            <a:r>
              <a:rPr sz="1200" spc="-70" dirty="0">
                <a:latin typeface="Arial"/>
                <a:cs typeface="Arial"/>
              </a:rPr>
              <a:t>silahlarının  </a:t>
            </a:r>
            <a:r>
              <a:rPr sz="1200" spc="-85" dirty="0">
                <a:latin typeface="Arial"/>
                <a:cs typeface="Arial"/>
              </a:rPr>
              <a:t>bulundurulmasına</a:t>
            </a:r>
            <a:r>
              <a:rPr sz="1200" spc="80" dirty="0">
                <a:latin typeface="Arial"/>
                <a:cs typeface="Arial"/>
              </a:rPr>
              <a:t> </a:t>
            </a:r>
            <a:r>
              <a:rPr sz="1200" spc="-90" dirty="0">
                <a:latin typeface="Arial"/>
                <a:cs typeface="Arial"/>
              </a:rPr>
              <a:t>ve </a:t>
            </a:r>
            <a:r>
              <a:rPr sz="1200" spc="-85" dirty="0">
                <a:latin typeface="Arial"/>
                <a:cs typeface="Arial"/>
              </a:rPr>
              <a:t>taşınmasına  </a:t>
            </a:r>
            <a:r>
              <a:rPr sz="1200" u="sng" spc="-90" dirty="0">
                <a:uFill>
                  <a:solidFill>
                    <a:srgbClr val="000000"/>
                  </a:solidFill>
                </a:uFill>
                <a:latin typeface="Arial"/>
                <a:cs typeface="Arial"/>
              </a:rPr>
              <a:t>Komisyonca</a:t>
            </a:r>
            <a:r>
              <a:rPr sz="1200" spc="-90" dirty="0">
                <a:latin typeface="Arial"/>
                <a:cs typeface="Arial"/>
              </a:rPr>
              <a:t> </a:t>
            </a:r>
            <a:r>
              <a:rPr sz="1200" spc="-80" dirty="0">
                <a:latin typeface="Arial"/>
                <a:cs typeface="Arial"/>
              </a:rPr>
              <a:t>karar </a:t>
            </a:r>
            <a:r>
              <a:rPr sz="1200" spc="-60" dirty="0">
                <a:latin typeface="Arial"/>
                <a:cs typeface="Arial"/>
              </a:rPr>
              <a:t>verilir. </a:t>
            </a:r>
            <a:r>
              <a:rPr sz="1200" spc="-100" dirty="0">
                <a:latin typeface="Arial"/>
                <a:cs typeface="Arial"/>
              </a:rPr>
              <a:t>Bu </a:t>
            </a:r>
            <a:r>
              <a:rPr sz="1200" spc="-70" dirty="0">
                <a:latin typeface="Arial"/>
                <a:cs typeface="Arial"/>
              </a:rPr>
              <a:t>silahların </a:t>
            </a:r>
            <a:r>
              <a:rPr sz="1200" spc="-75" dirty="0">
                <a:latin typeface="Arial"/>
                <a:cs typeface="Arial"/>
              </a:rPr>
              <a:t>sayısı </a:t>
            </a:r>
            <a:r>
              <a:rPr sz="1200" spc="-90" dirty="0">
                <a:latin typeface="Arial"/>
                <a:cs typeface="Arial"/>
              </a:rPr>
              <a:t>ve </a:t>
            </a:r>
            <a:r>
              <a:rPr sz="1200" spc="-60" dirty="0">
                <a:latin typeface="Arial"/>
                <a:cs typeface="Arial"/>
              </a:rPr>
              <a:t>niteliği  </a:t>
            </a:r>
            <a:r>
              <a:rPr sz="1200" spc="-95" dirty="0">
                <a:latin typeface="Arial"/>
                <a:cs typeface="Arial"/>
              </a:rPr>
              <a:t>Komisyon </a:t>
            </a:r>
            <a:r>
              <a:rPr sz="1200" spc="-80" dirty="0">
                <a:latin typeface="Arial"/>
                <a:cs typeface="Arial"/>
              </a:rPr>
              <a:t>kararında</a:t>
            </a:r>
            <a:r>
              <a:rPr sz="1200" spc="-10" dirty="0">
                <a:latin typeface="Arial"/>
                <a:cs typeface="Arial"/>
              </a:rPr>
              <a:t> </a:t>
            </a:r>
            <a:r>
              <a:rPr sz="1200" spc="-55">
                <a:latin typeface="Arial"/>
                <a:cs typeface="Arial"/>
              </a:rPr>
              <a:t>belirtilir.</a:t>
            </a:r>
            <a:r>
              <a:rPr lang="tr-TR" sz="1200" spc="-55" dirty="0">
                <a:latin typeface="Arial"/>
                <a:cs typeface="Arial"/>
              </a:rPr>
              <a:t> </a:t>
            </a:r>
            <a:r>
              <a:rPr sz="1200" spc="-95">
                <a:latin typeface="Arial"/>
                <a:cs typeface="Arial"/>
              </a:rPr>
              <a:t>Görev </a:t>
            </a:r>
            <a:r>
              <a:rPr sz="1200" spc="-80" dirty="0">
                <a:latin typeface="Arial"/>
                <a:cs typeface="Arial"/>
              </a:rPr>
              <a:t>alanında </a:t>
            </a:r>
            <a:r>
              <a:rPr sz="1200" spc="-65" dirty="0">
                <a:latin typeface="Arial"/>
                <a:cs typeface="Arial"/>
              </a:rPr>
              <a:t>ateşli </a:t>
            </a:r>
            <a:r>
              <a:rPr sz="1200" spc="-70" dirty="0">
                <a:latin typeface="Arial"/>
                <a:cs typeface="Arial"/>
              </a:rPr>
              <a:t>silah </a:t>
            </a:r>
            <a:r>
              <a:rPr sz="1200" spc="-80" dirty="0">
                <a:latin typeface="Arial"/>
                <a:cs typeface="Arial"/>
              </a:rPr>
              <a:t>taşıyacak özel güvenlik </a:t>
            </a:r>
            <a:r>
              <a:rPr sz="1200" spc="-70" dirty="0">
                <a:latin typeface="Arial"/>
                <a:cs typeface="Arial"/>
              </a:rPr>
              <a:t>görevlilerinde, </a:t>
            </a:r>
            <a:r>
              <a:rPr sz="1200" spc="-95" dirty="0">
                <a:latin typeface="Arial"/>
                <a:cs typeface="Arial"/>
              </a:rPr>
              <a:t>6136 </a:t>
            </a:r>
            <a:r>
              <a:rPr sz="1200" spc="-65" dirty="0">
                <a:latin typeface="Arial"/>
                <a:cs typeface="Arial"/>
              </a:rPr>
              <a:t>sayılı </a:t>
            </a:r>
            <a:r>
              <a:rPr sz="1200" spc="-100" dirty="0">
                <a:latin typeface="Arial"/>
                <a:cs typeface="Arial"/>
              </a:rPr>
              <a:t>Kanun  </a:t>
            </a:r>
            <a:r>
              <a:rPr sz="1200" spc="-90" dirty="0">
                <a:latin typeface="Arial"/>
                <a:cs typeface="Arial"/>
              </a:rPr>
              <a:t>ve </a:t>
            </a:r>
            <a:r>
              <a:rPr sz="1200" spc="-95" dirty="0">
                <a:latin typeface="Arial"/>
                <a:cs typeface="Arial"/>
              </a:rPr>
              <a:t>bu Kanunun </a:t>
            </a:r>
            <a:r>
              <a:rPr sz="1200" spc="-90" dirty="0">
                <a:latin typeface="Arial"/>
                <a:cs typeface="Arial"/>
              </a:rPr>
              <a:t>uygulanmasına </a:t>
            </a:r>
            <a:r>
              <a:rPr sz="1200" spc="-60" dirty="0">
                <a:latin typeface="Arial"/>
                <a:cs typeface="Arial"/>
              </a:rPr>
              <a:t>ilişkin </a:t>
            </a:r>
            <a:r>
              <a:rPr sz="1200" spc="-80" dirty="0">
                <a:latin typeface="Arial"/>
                <a:cs typeface="Arial"/>
              </a:rPr>
              <a:t>yönetmelikte </a:t>
            </a:r>
            <a:r>
              <a:rPr sz="1200" spc="-65" dirty="0">
                <a:latin typeface="Arial"/>
                <a:cs typeface="Arial"/>
              </a:rPr>
              <a:t>belirtilen </a:t>
            </a:r>
            <a:r>
              <a:rPr sz="1200" spc="-70" dirty="0">
                <a:latin typeface="Arial"/>
                <a:cs typeface="Arial"/>
              </a:rPr>
              <a:t>şartlar</a:t>
            </a:r>
            <a:r>
              <a:rPr sz="1200" spc="-120" dirty="0">
                <a:latin typeface="Arial"/>
                <a:cs typeface="Arial"/>
              </a:rPr>
              <a:t> </a:t>
            </a:r>
            <a:r>
              <a:rPr sz="1200" spc="-70" dirty="0">
                <a:latin typeface="Arial"/>
                <a:cs typeface="Arial"/>
              </a:rPr>
              <a:t>aranır.</a:t>
            </a:r>
            <a:endParaRPr sz="1200">
              <a:latin typeface="Arial"/>
              <a:cs typeface="Arial"/>
            </a:endParaRPr>
          </a:p>
          <a:p>
            <a:pPr marL="12700">
              <a:lnSpc>
                <a:spcPct val="100000"/>
              </a:lnSpc>
              <a:spcBef>
                <a:spcPts val="5"/>
              </a:spcBef>
            </a:pPr>
            <a:r>
              <a:rPr sz="1200" b="1" spc="-105">
                <a:solidFill>
                  <a:srgbClr val="FF0000"/>
                </a:solidFill>
                <a:latin typeface="Arial"/>
                <a:cs typeface="Arial"/>
              </a:rPr>
              <a:t>Madde </a:t>
            </a:r>
            <a:r>
              <a:rPr sz="1200" b="1" spc="-80" dirty="0">
                <a:solidFill>
                  <a:srgbClr val="FF0000"/>
                </a:solidFill>
                <a:latin typeface="Arial"/>
                <a:cs typeface="Arial"/>
              </a:rPr>
              <a:t>25- </a:t>
            </a:r>
            <a:r>
              <a:rPr sz="1200" b="1" spc="-100">
                <a:solidFill>
                  <a:srgbClr val="FF0000"/>
                </a:solidFill>
                <a:latin typeface="Arial"/>
                <a:cs typeface="Arial"/>
              </a:rPr>
              <a:t>SİLAHLARIN</a:t>
            </a:r>
            <a:r>
              <a:rPr sz="1200" b="1" spc="-125">
                <a:solidFill>
                  <a:srgbClr val="FF0000"/>
                </a:solidFill>
                <a:latin typeface="Arial"/>
                <a:cs typeface="Arial"/>
              </a:rPr>
              <a:t> </a:t>
            </a:r>
            <a:r>
              <a:rPr sz="1200" b="1" spc="-95">
                <a:solidFill>
                  <a:srgbClr val="FF0000"/>
                </a:solidFill>
                <a:latin typeface="Arial"/>
                <a:cs typeface="Arial"/>
              </a:rPr>
              <a:t>TEMİNİ</a:t>
            </a:r>
            <a:r>
              <a:rPr lang="tr-TR" sz="1200" b="1" spc="-95" dirty="0">
                <a:solidFill>
                  <a:srgbClr val="FF0000"/>
                </a:solidFill>
                <a:latin typeface="Arial"/>
                <a:cs typeface="Arial"/>
              </a:rPr>
              <a:t> </a:t>
            </a:r>
          </a:p>
          <a:p>
            <a:pPr marL="12700" marR="6985" algn="just">
              <a:lnSpc>
                <a:spcPct val="95700"/>
              </a:lnSpc>
              <a:spcBef>
                <a:spcPts val="145"/>
              </a:spcBef>
            </a:pPr>
            <a:r>
              <a:rPr lang="tr-TR" sz="1200" spc="-65" dirty="0">
                <a:latin typeface="Arial"/>
                <a:cs typeface="Arial"/>
              </a:rPr>
              <a:t>Komisyonun kararı üzerine, özel güvenlik izni verilen kişi veya tesise valilikçe ateşli silah  alma yetkisi verilir. Ateşli silahlar, özel güvenlik birimlerinin fazla silahlarından, kamu kurum ve  kuruluşlarının ihtiyaç fazlası, standart dışı, zor alım yoluyla ele geçen silahlarından, Makine  Kimya Endüstrisi Kurumu’ndan veya  genel  hükümlere göre  temin edilir. Ateşli silahların,  bunların fişek ve tesisatlarının özel oda, kasa veya demir kuşaklı ve takviye kilitli dolaplarda  muhafaza edilmesi zorunludur. Bunların muhafazasından özel güvenlik izni verilen kişi veya  kuruluş yetkilileri sorumludur. Kanunun 11 inci maddesi beşinci fıkrasında sayılan  şahıslardan, kendi adına taşıma ruhsatlı silahı olan özel güvenlik görevlileri bu silahlarını özel  güvenlik hizmetlerinde kullanabilirler. Bunun için koruma ve güvenliği sağlanacak kişi, kurum  veya kuruluşun Komisyona müracaat ederek izin alması gerekir. Bu izin Komisyonca verilen  personel ve silah kadrosu içerisinde değerlendirilir. Ateşli silahlar için bu Yönetmeliğin 27 </a:t>
            </a:r>
            <a:r>
              <a:rPr lang="tr-TR" sz="1200" spc="-65" dirty="0" err="1">
                <a:latin typeface="Arial"/>
                <a:cs typeface="Arial"/>
              </a:rPr>
              <a:t>nci</a:t>
            </a:r>
            <a:r>
              <a:rPr lang="tr-TR" sz="1200" spc="-65" dirty="0">
                <a:latin typeface="Arial"/>
                <a:cs typeface="Arial"/>
              </a:rPr>
              <a:t>  maddesinde düzenlenen hükümler kendi adına ruhsatlı silahını kullanacak olanlar  için de uygulanır. Ancak, bu silahlar aynı zamanda özel güvenlik görevlisinin zati silahı da  olduğundan görev alanı kıstası ve Yönetmeliğin 28 inci maddesi hükümleri uygulanmaz.</a:t>
            </a:r>
          </a:p>
          <a:p>
            <a:pPr marL="12700">
              <a:lnSpc>
                <a:spcPct val="100000"/>
              </a:lnSpc>
              <a:spcBef>
                <a:spcPts val="5"/>
              </a:spcBef>
            </a:pPr>
            <a:endParaRPr sz="1200" spc="-65">
              <a:latin typeface="Arial"/>
              <a:cs typeface="Arial"/>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A72BF4C-8BE0-5EFE-D493-64216E389652}"/>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C6E12E81-AF81-E731-6E2F-4AEC67D614C7}"/>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0F091CCD-E2A1-74C1-2033-0310836376C1}"/>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D4137582-F0D1-4414-2E9C-5A419AAAF2D2}"/>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0F07AAA3-E456-0E4F-8A49-040802369A16}"/>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9AB2CAE4-6A5F-B519-5345-3E8F4C9D7E04}"/>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CB26790B-BF64-DA99-C319-83BC8014A1C8}"/>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C4D33C85-7E57-020E-A3A5-E3D77601AD63}"/>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137E8252-C813-4FD1-2692-6D3DFFE45DA3}"/>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EF61CD7A-47E0-9B96-A7AF-04513688328D}"/>
              </a:ext>
            </a:extLst>
          </p:cNvPr>
          <p:cNvSpPr/>
          <p:nvPr/>
        </p:nvSpPr>
        <p:spPr>
          <a:xfrm>
            <a:off x="-302840" y="0"/>
            <a:ext cx="7992888"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pPr algn="ctr"/>
            <a:r>
              <a:rPr lang="tr-TR" sz="2400" b="1" dirty="0">
                <a:solidFill>
                  <a:srgbClr val="0F243E"/>
                </a:solidFill>
                <a:effectLst/>
                <a:latin typeface="Arial Narrow" panose="020B0606020202030204" pitchFamily="34" charset="0"/>
                <a:ea typeface="Times New Roman" panose="02020603050405020304" pitchFamily="18" charset="0"/>
              </a:rPr>
              <a:t>2. Özel güvenlik hukuku, temel kavramları ve bu temel kavramlardan bazıları ve yorumları</a:t>
            </a:r>
            <a:r>
              <a:rPr lang="tr-TR" sz="2400" dirty="0">
                <a:solidFill>
                  <a:srgbClr val="FF0000"/>
                </a:solidFill>
                <a:effectLst/>
                <a:latin typeface="Arial Narrow" panose="020B0606020202030204" pitchFamily="34" charset="0"/>
                <a:ea typeface="Times New Roman" panose="02020603050405020304" pitchFamily="18" charset="0"/>
              </a:rPr>
              <a:t>:</a:t>
            </a:r>
          </a:p>
          <a:p>
            <a:pPr algn="ctr"/>
            <a:endParaRPr lang="tr-TR" sz="2400" dirty="0">
              <a:effectLst/>
              <a:latin typeface="Times New Roman" panose="02020603050405020304" pitchFamily="18" charset="0"/>
              <a:ea typeface="Times New Roman" panose="02020603050405020304" pitchFamily="18" charset="0"/>
            </a:endParaRPr>
          </a:p>
          <a:p>
            <a:pPr marL="342900" lvl="0" indent="-342900">
              <a:tabLst>
                <a:tab pos="457200" algn="l"/>
              </a:tabLst>
            </a:pPr>
            <a:r>
              <a:rPr lang="tr-TR" sz="2400" b="1" dirty="0">
                <a:effectLst/>
                <a:latin typeface="Arial Narrow" panose="020B0606020202030204" pitchFamily="34" charset="0"/>
                <a:ea typeface="Times New Roman" panose="02020603050405020304" pitchFamily="18" charset="0"/>
              </a:rPr>
              <a:t>Kolluk Yetkisi:</a:t>
            </a:r>
            <a:r>
              <a:rPr lang="tr-TR" sz="2400" dirty="0">
                <a:effectLst/>
                <a:latin typeface="Arial Narrow" panose="020B0606020202030204" pitchFamily="34" charset="0"/>
                <a:ea typeface="Times New Roman" panose="02020603050405020304" pitchFamily="18" charset="0"/>
              </a:rPr>
              <a:t> Özel güvenlik görevlileri, kamu kolluk kuvvetlerinin sahip olduğu geniş yetkilere sahip değildir. Yetkileri sadece görev alanı ve süresi ile sınırlıdır. Örneğin, bir alışveriş merkezinde çalışan özel güvenlik görevlisi, bu alan dışında yetkili değildir.</a:t>
            </a:r>
            <a:endParaRPr lang="tr-TR" sz="2400" dirty="0">
              <a:effectLst/>
              <a:latin typeface="Times New Roman" panose="02020603050405020304" pitchFamily="18" charset="0"/>
              <a:ea typeface="Times New Roman" panose="02020603050405020304" pitchFamily="18" charset="0"/>
            </a:endParaRPr>
          </a:p>
          <a:p>
            <a:pPr marL="342900" lvl="0" indent="-342900">
              <a:tabLst>
                <a:tab pos="457200" algn="l"/>
              </a:tabLst>
            </a:pPr>
            <a:r>
              <a:rPr lang="tr-TR" sz="2400" b="1" dirty="0">
                <a:effectLst/>
                <a:latin typeface="Arial Narrow" panose="020B0606020202030204" pitchFamily="34" charset="0"/>
                <a:ea typeface="Times New Roman" panose="02020603050405020304" pitchFamily="18" charset="0"/>
              </a:rPr>
              <a:t>Zor Kullanma Yetkisi:</a:t>
            </a:r>
            <a:r>
              <a:rPr lang="tr-TR" sz="2400" dirty="0">
                <a:effectLst/>
                <a:latin typeface="Arial Narrow" panose="020B0606020202030204" pitchFamily="34" charset="0"/>
                <a:ea typeface="Times New Roman" panose="02020603050405020304" pitchFamily="18" charset="0"/>
              </a:rPr>
              <a:t> Özel güvenlik görevlileri, sadece meşru müdafaa ve yakalama durumlarında zor kullanabilir. Bu yetki, ölçülü ve orantılı bir şekilde uygulanmalıdır.</a:t>
            </a:r>
            <a:endParaRPr lang="tr-TR" sz="2400" dirty="0">
              <a:effectLst/>
              <a:latin typeface="Times New Roman" panose="02020603050405020304" pitchFamily="18" charset="0"/>
              <a:ea typeface="Times New Roman" panose="02020603050405020304" pitchFamily="18" charset="0"/>
            </a:endParaRPr>
          </a:p>
          <a:p>
            <a:pPr marL="342900" lvl="0" indent="-342900">
              <a:tabLst>
                <a:tab pos="457200" algn="l"/>
              </a:tabLst>
            </a:pPr>
            <a:r>
              <a:rPr lang="tr-TR" sz="2400" b="1" dirty="0">
                <a:effectLst/>
                <a:latin typeface="Arial Narrow" panose="020B0606020202030204" pitchFamily="34" charset="0"/>
                <a:ea typeface="Times New Roman" panose="02020603050405020304" pitchFamily="18" charset="0"/>
              </a:rPr>
              <a:t>Yakalama Yetkisi:</a:t>
            </a:r>
            <a:r>
              <a:rPr lang="tr-TR" sz="2400" dirty="0">
                <a:effectLst/>
                <a:latin typeface="Arial Narrow" panose="020B0606020202030204" pitchFamily="34" charset="0"/>
                <a:ea typeface="Times New Roman" panose="02020603050405020304" pitchFamily="18" charset="0"/>
              </a:rPr>
              <a:t> Özel güvenlik görevlileri, suçüstü durumunda </a:t>
            </a:r>
            <a:r>
              <a:rPr lang="tr-TR" sz="2400" dirty="0" err="1">
                <a:effectLst/>
                <a:latin typeface="Arial Narrow" panose="020B0606020202030204" pitchFamily="34" charset="0"/>
                <a:ea typeface="Times New Roman" panose="02020603050405020304" pitchFamily="18" charset="0"/>
              </a:rPr>
              <a:t>yakalamayapabilir</a:t>
            </a:r>
            <a:r>
              <a:rPr lang="tr-TR" sz="2400" dirty="0">
                <a:effectLst/>
                <a:latin typeface="Arial Narrow" panose="020B0606020202030204" pitchFamily="34" charset="0"/>
                <a:ea typeface="Times New Roman" panose="02020603050405020304" pitchFamily="18" charset="0"/>
              </a:rPr>
              <a:t>. Ancak yakalama sonrası kolluk kuvvetlerini bilgilendirmek ve yasal prosedürlere uygun hareket etmek zorundadır.</a:t>
            </a:r>
            <a:endParaRPr lang="tr-TR"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971303477"/>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object 3"/>
          <p:cNvSpPr txBox="1"/>
          <p:nvPr/>
        </p:nvSpPr>
        <p:spPr>
          <a:xfrm>
            <a:off x="585766" y="234934"/>
            <a:ext cx="6286544" cy="3990708"/>
          </a:xfrm>
          <a:prstGeom prst="rect">
            <a:avLst/>
          </a:prstGeom>
        </p:spPr>
        <p:txBody>
          <a:bodyPr vert="horz" wrap="square" lIns="0" tIns="18415" rIns="0" bIns="0" rtlCol="0">
            <a:spAutoFit/>
          </a:bodyPr>
          <a:lstStyle/>
          <a:p>
            <a:pPr marL="12700">
              <a:lnSpc>
                <a:spcPct val="100000"/>
              </a:lnSpc>
            </a:pPr>
            <a:r>
              <a:rPr sz="1200" b="1" spc="-105">
                <a:solidFill>
                  <a:srgbClr val="FF0000"/>
                </a:solidFill>
                <a:latin typeface="Arial"/>
                <a:cs typeface="Arial"/>
              </a:rPr>
              <a:t>Madde </a:t>
            </a:r>
            <a:r>
              <a:rPr sz="1200" b="1" spc="-80" dirty="0">
                <a:solidFill>
                  <a:srgbClr val="FF0000"/>
                </a:solidFill>
                <a:latin typeface="Arial"/>
                <a:cs typeface="Arial"/>
              </a:rPr>
              <a:t>26- </a:t>
            </a:r>
            <a:r>
              <a:rPr sz="1200" b="1" spc="-120" dirty="0">
                <a:solidFill>
                  <a:srgbClr val="FF0000"/>
                </a:solidFill>
                <a:latin typeface="Arial"/>
                <a:cs typeface="Arial"/>
              </a:rPr>
              <a:t>TABANCA </a:t>
            </a:r>
            <a:r>
              <a:rPr sz="1200" b="1" spc="-95" dirty="0">
                <a:solidFill>
                  <a:srgbClr val="FF0000"/>
                </a:solidFill>
                <a:latin typeface="Arial"/>
                <a:cs typeface="Arial"/>
              </a:rPr>
              <a:t>DIŞINDAKİ </a:t>
            </a:r>
            <a:r>
              <a:rPr sz="1200" b="1" spc="-105">
                <a:solidFill>
                  <a:srgbClr val="FF0000"/>
                </a:solidFill>
                <a:latin typeface="Arial"/>
                <a:cs typeface="Arial"/>
              </a:rPr>
              <a:t>SİLAHLAR </a:t>
            </a:r>
            <a:endParaRPr sz="1200">
              <a:solidFill>
                <a:srgbClr val="FF0000"/>
              </a:solidFill>
              <a:latin typeface="Arial"/>
              <a:cs typeface="Arial"/>
            </a:endParaRPr>
          </a:p>
          <a:p>
            <a:pPr marL="12700" marR="8255" indent="449580" algn="just">
              <a:lnSpc>
                <a:spcPts val="1200"/>
              </a:lnSpc>
              <a:spcBef>
                <a:spcPts val="60"/>
              </a:spcBef>
            </a:pPr>
            <a:r>
              <a:rPr sz="1200" spc="-85" dirty="0">
                <a:latin typeface="Arial"/>
                <a:cs typeface="Arial"/>
              </a:rPr>
              <a:t>Görevin </a:t>
            </a:r>
            <a:r>
              <a:rPr sz="1200" spc="-60" dirty="0">
                <a:latin typeface="Arial"/>
                <a:cs typeface="Arial"/>
              </a:rPr>
              <a:t>niteliği </a:t>
            </a:r>
            <a:r>
              <a:rPr sz="1200" spc="-90" dirty="0">
                <a:latin typeface="Arial"/>
                <a:cs typeface="Arial"/>
              </a:rPr>
              <a:t>uzun </a:t>
            </a:r>
            <a:r>
              <a:rPr sz="1200" spc="-85" dirty="0">
                <a:latin typeface="Arial"/>
                <a:cs typeface="Arial"/>
              </a:rPr>
              <a:t>namlulu </a:t>
            </a:r>
            <a:r>
              <a:rPr sz="1200" spc="-70" dirty="0">
                <a:latin typeface="Arial"/>
                <a:cs typeface="Arial"/>
              </a:rPr>
              <a:t>silah </a:t>
            </a:r>
            <a:r>
              <a:rPr sz="1200" spc="-85" dirty="0">
                <a:latin typeface="Arial"/>
                <a:cs typeface="Arial"/>
              </a:rPr>
              <a:t>bulundurmayı </a:t>
            </a:r>
            <a:r>
              <a:rPr sz="1200" spc="-90" dirty="0">
                <a:latin typeface="Arial"/>
                <a:cs typeface="Arial"/>
              </a:rPr>
              <a:t>ve </a:t>
            </a:r>
            <a:r>
              <a:rPr sz="1200" spc="-80" dirty="0">
                <a:latin typeface="Arial"/>
                <a:cs typeface="Arial"/>
              </a:rPr>
              <a:t>taşımayı </a:t>
            </a:r>
            <a:r>
              <a:rPr sz="1200" spc="-70" dirty="0">
                <a:latin typeface="Arial"/>
                <a:cs typeface="Arial"/>
              </a:rPr>
              <a:t>gerektiriyorsa, </a:t>
            </a:r>
            <a:r>
              <a:rPr sz="1200" b="1" spc="-95" dirty="0">
                <a:latin typeface="Arial"/>
                <a:cs typeface="Arial"/>
              </a:rPr>
              <a:t>uzun  </a:t>
            </a:r>
            <a:r>
              <a:rPr sz="1200" b="1" spc="-90" dirty="0">
                <a:latin typeface="Arial"/>
                <a:cs typeface="Arial"/>
              </a:rPr>
              <a:t>namlulu </a:t>
            </a:r>
            <a:r>
              <a:rPr sz="1200" b="1" spc="-75" dirty="0">
                <a:latin typeface="Arial"/>
                <a:cs typeface="Arial"/>
              </a:rPr>
              <a:t>silahın </a:t>
            </a:r>
            <a:r>
              <a:rPr sz="1200" spc="-60" dirty="0">
                <a:latin typeface="Arial"/>
                <a:cs typeface="Arial"/>
              </a:rPr>
              <a:t>niteliği </a:t>
            </a:r>
            <a:r>
              <a:rPr sz="1200" spc="-90" dirty="0">
                <a:latin typeface="Arial"/>
                <a:cs typeface="Arial"/>
              </a:rPr>
              <a:t>ve </a:t>
            </a:r>
            <a:r>
              <a:rPr sz="1200" spc="-75" dirty="0">
                <a:latin typeface="Arial"/>
                <a:cs typeface="Arial"/>
              </a:rPr>
              <a:t>sayısı </a:t>
            </a:r>
            <a:r>
              <a:rPr sz="1200" b="1" spc="-100" dirty="0">
                <a:latin typeface="Arial"/>
                <a:cs typeface="Arial"/>
              </a:rPr>
              <a:t>komisyonun </a:t>
            </a:r>
            <a:r>
              <a:rPr sz="1200" b="1" spc="-80" dirty="0">
                <a:latin typeface="Arial"/>
                <a:cs typeface="Arial"/>
              </a:rPr>
              <a:t>kararı </a:t>
            </a:r>
            <a:r>
              <a:rPr sz="1200" spc="-90" dirty="0">
                <a:latin typeface="Arial"/>
                <a:cs typeface="Arial"/>
              </a:rPr>
              <a:t>ve </a:t>
            </a:r>
            <a:r>
              <a:rPr sz="1200" b="1" spc="-75" dirty="0">
                <a:latin typeface="Arial"/>
                <a:cs typeface="Arial"/>
              </a:rPr>
              <a:t>valinin </a:t>
            </a:r>
            <a:r>
              <a:rPr sz="1200" spc="-85" dirty="0">
                <a:latin typeface="Arial"/>
                <a:cs typeface="Arial"/>
              </a:rPr>
              <a:t>onayı </a:t>
            </a:r>
            <a:r>
              <a:rPr sz="1200" spc="-55" dirty="0">
                <a:latin typeface="Arial"/>
                <a:cs typeface="Arial"/>
              </a:rPr>
              <a:t>ile</a:t>
            </a:r>
            <a:r>
              <a:rPr sz="1200" spc="15" dirty="0">
                <a:latin typeface="Arial"/>
                <a:cs typeface="Arial"/>
              </a:rPr>
              <a:t> </a:t>
            </a:r>
            <a:r>
              <a:rPr sz="1200" spc="-70" dirty="0">
                <a:latin typeface="Arial"/>
                <a:cs typeface="Arial"/>
              </a:rPr>
              <a:t>tayin </a:t>
            </a:r>
            <a:r>
              <a:rPr sz="1200" spc="-60" dirty="0">
                <a:latin typeface="Arial"/>
                <a:cs typeface="Arial"/>
              </a:rPr>
              <a:t>edilir.”</a:t>
            </a:r>
            <a:endParaRPr sz="1200">
              <a:latin typeface="Arial"/>
              <a:cs typeface="Arial"/>
            </a:endParaRPr>
          </a:p>
          <a:p>
            <a:pPr>
              <a:lnSpc>
                <a:spcPct val="100000"/>
              </a:lnSpc>
              <a:spcBef>
                <a:spcPts val="50"/>
              </a:spcBef>
            </a:pPr>
            <a:endParaRPr sz="1200">
              <a:solidFill>
                <a:srgbClr val="FF0000"/>
              </a:solidFill>
              <a:latin typeface="Arial"/>
              <a:cs typeface="Arial"/>
            </a:endParaRPr>
          </a:p>
          <a:p>
            <a:pPr marL="12700">
              <a:lnSpc>
                <a:spcPct val="100000"/>
              </a:lnSpc>
              <a:spcBef>
                <a:spcPts val="5"/>
              </a:spcBef>
            </a:pPr>
            <a:r>
              <a:rPr sz="1200" b="1" spc="-105" dirty="0">
                <a:solidFill>
                  <a:srgbClr val="FF0000"/>
                </a:solidFill>
                <a:latin typeface="Arial"/>
                <a:cs typeface="Arial"/>
              </a:rPr>
              <a:t>Madde </a:t>
            </a:r>
            <a:r>
              <a:rPr sz="1200" b="1" spc="-80" dirty="0">
                <a:solidFill>
                  <a:srgbClr val="FF0000"/>
                </a:solidFill>
                <a:latin typeface="Arial"/>
                <a:cs typeface="Arial"/>
              </a:rPr>
              <a:t>27- </a:t>
            </a:r>
            <a:r>
              <a:rPr sz="1200" b="1" spc="-100" dirty="0">
                <a:solidFill>
                  <a:srgbClr val="FF0000"/>
                </a:solidFill>
                <a:latin typeface="Arial"/>
                <a:cs typeface="Arial"/>
              </a:rPr>
              <a:t>SİLAHLARIN</a:t>
            </a:r>
            <a:r>
              <a:rPr sz="1200" b="1" spc="-114" dirty="0">
                <a:solidFill>
                  <a:srgbClr val="FF0000"/>
                </a:solidFill>
                <a:latin typeface="Arial"/>
                <a:cs typeface="Arial"/>
              </a:rPr>
              <a:t> </a:t>
            </a:r>
            <a:r>
              <a:rPr sz="1200" b="1" spc="-105" dirty="0">
                <a:solidFill>
                  <a:srgbClr val="FF0000"/>
                </a:solidFill>
                <a:latin typeface="Arial"/>
                <a:cs typeface="Arial"/>
              </a:rPr>
              <a:t>KAYDI</a:t>
            </a:r>
            <a:endParaRPr sz="1200">
              <a:solidFill>
                <a:srgbClr val="FF0000"/>
              </a:solidFill>
              <a:latin typeface="Arial"/>
              <a:cs typeface="Arial"/>
            </a:endParaRPr>
          </a:p>
          <a:p>
            <a:pPr marL="12700" marR="6985" indent="449580" algn="just">
              <a:lnSpc>
                <a:spcPct val="111100"/>
              </a:lnSpc>
            </a:pPr>
            <a:r>
              <a:rPr sz="1200" spc="-85" dirty="0">
                <a:latin typeface="Arial"/>
                <a:cs typeface="Arial"/>
              </a:rPr>
              <a:t>Bulundurulmasına </a:t>
            </a:r>
            <a:r>
              <a:rPr sz="1200" spc="-90" dirty="0">
                <a:latin typeface="Arial"/>
                <a:cs typeface="Arial"/>
              </a:rPr>
              <a:t>ve </a:t>
            </a:r>
            <a:r>
              <a:rPr sz="1200" spc="-85" dirty="0">
                <a:latin typeface="Arial"/>
                <a:cs typeface="Arial"/>
              </a:rPr>
              <a:t>taşınmasına </a:t>
            </a:r>
            <a:r>
              <a:rPr sz="1200" spc="-60" dirty="0">
                <a:latin typeface="Arial"/>
                <a:cs typeface="Arial"/>
              </a:rPr>
              <a:t>izin </a:t>
            </a:r>
            <a:r>
              <a:rPr sz="1200" spc="-70" dirty="0">
                <a:latin typeface="Arial"/>
                <a:cs typeface="Arial"/>
              </a:rPr>
              <a:t>verilen </a:t>
            </a:r>
            <a:r>
              <a:rPr sz="1200" spc="-80" dirty="0">
                <a:latin typeface="Arial"/>
                <a:cs typeface="Arial"/>
              </a:rPr>
              <a:t>her </a:t>
            </a:r>
            <a:r>
              <a:rPr sz="1200" spc="-65" dirty="0">
                <a:latin typeface="Arial"/>
                <a:cs typeface="Arial"/>
              </a:rPr>
              <a:t>türlü ateşli silah, </a:t>
            </a:r>
            <a:r>
              <a:rPr sz="1200" spc="-90" dirty="0">
                <a:latin typeface="Arial"/>
                <a:cs typeface="Arial"/>
              </a:rPr>
              <a:t>komisyonca </a:t>
            </a:r>
            <a:r>
              <a:rPr sz="1200" spc="-65" dirty="0">
                <a:latin typeface="Arial"/>
                <a:cs typeface="Arial"/>
              </a:rPr>
              <a:t>bir  </a:t>
            </a:r>
            <a:r>
              <a:rPr sz="1200" spc="-80" dirty="0">
                <a:latin typeface="Arial"/>
                <a:cs typeface="Arial"/>
              </a:rPr>
              <a:t>örneği </a:t>
            </a:r>
            <a:r>
              <a:rPr sz="1200" spc="-85" dirty="0">
                <a:latin typeface="Arial"/>
                <a:cs typeface="Arial"/>
              </a:rPr>
              <a:t>Ek-6</a:t>
            </a:r>
            <a:r>
              <a:rPr sz="1200" spc="80" dirty="0">
                <a:latin typeface="Arial"/>
                <a:cs typeface="Arial"/>
              </a:rPr>
              <a:t> </a:t>
            </a:r>
            <a:r>
              <a:rPr sz="1200" spc="-95" dirty="0">
                <a:latin typeface="Arial"/>
                <a:cs typeface="Arial"/>
              </a:rPr>
              <a:t>da </a:t>
            </a:r>
            <a:r>
              <a:rPr sz="1200" spc="-85" dirty="0">
                <a:latin typeface="Arial"/>
                <a:cs typeface="Arial"/>
              </a:rPr>
              <a:t>bulunan  </a:t>
            </a:r>
            <a:r>
              <a:rPr sz="1200" i="1" spc="-80" dirty="0">
                <a:latin typeface="Arial"/>
                <a:cs typeface="Arial"/>
              </a:rPr>
              <a:t>“</a:t>
            </a:r>
            <a:r>
              <a:rPr sz="1200" b="1" i="1" spc="-80" dirty="0">
                <a:latin typeface="Arial"/>
                <a:cs typeface="Arial"/>
              </a:rPr>
              <a:t>Silah </a:t>
            </a:r>
            <a:r>
              <a:rPr sz="1200" b="1" i="1" spc="-100" dirty="0">
                <a:latin typeface="Arial"/>
                <a:cs typeface="Arial"/>
              </a:rPr>
              <a:t>Bulundurma </a:t>
            </a:r>
            <a:r>
              <a:rPr sz="1200" b="1" i="1" spc="-85" dirty="0">
                <a:latin typeface="Arial"/>
                <a:cs typeface="Arial"/>
              </a:rPr>
              <a:t>Kayıt </a:t>
            </a:r>
            <a:r>
              <a:rPr sz="1200" b="1" i="1" spc="-80" dirty="0">
                <a:latin typeface="Arial"/>
                <a:cs typeface="Arial"/>
              </a:rPr>
              <a:t>Defteri</a:t>
            </a:r>
            <a:r>
              <a:rPr sz="1200" spc="-80" dirty="0">
                <a:latin typeface="Arial"/>
                <a:cs typeface="Arial"/>
              </a:rPr>
              <a:t>”ne </a:t>
            </a:r>
            <a:r>
              <a:rPr sz="1200" spc="-65" dirty="0">
                <a:latin typeface="Arial"/>
                <a:cs typeface="Arial"/>
              </a:rPr>
              <a:t>işlenir. </a:t>
            </a:r>
            <a:r>
              <a:rPr sz="1200" spc="-70" dirty="0">
                <a:latin typeface="Arial"/>
                <a:cs typeface="Arial"/>
              </a:rPr>
              <a:t>Ateşli </a:t>
            </a:r>
            <a:r>
              <a:rPr sz="1200" spc="-65" dirty="0">
                <a:latin typeface="Arial"/>
                <a:cs typeface="Arial"/>
              </a:rPr>
              <a:t>silahlar, </a:t>
            </a:r>
            <a:r>
              <a:rPr sz="1200" spc="-75" dirty="0">
                <a:latin typeface="Arial"/>
                <a:cs typeface="Arial"/>
              </a:rPr>
              <a:t>özel  </a:t>
            </a:r>
            <a:r>
              <a:rPr sz="1200" spc="-80" dirty="0">
                <a:latin typeface="Arial"/>
                <a:cs typeface="Arial"/>
              </a:rPr>
              <a:t>güvenlik </a:t>
            </a:r>
            <a:r>
              <a:rPr sz="1200" spc="-65" dirty="0">
                <a:latin typeface="Arial"/>
                <a:cs typeface="Arial"/>
              </a:rPr>
              <a:t>izni </a:t>
            </a:r>
            <a:r>
              <a:rPr sz="1200" spc="-70" dirty="0">
                <a:latin typeface="Arial"/>
                <a:cs typeface="Arial"/>
              </a:rPr>
              <a:t>verilen </a:t>
            </a:r>
            <a:r>
              <a:rPr sz="1200" spc="-60" dirty="0">
                <a:latin typeface="Arial"/>
                <a:cs typeface="Arial"/>
              </a:rPr>
              <a:t>kişi </a:t>
            </a:r>
            <a:r>
              <a:rPr sz="1200" spc="-90" dirty="0">
                <a:latin typeface="Arial"/>
                <a:cs typeface="Arial"/>
              </a:rPr>
              <a:t>veya </a:t>
            </a:r>
            <a:r>
              <a:rPr sz="1200" spc="-80" dirty="0">
                <a:latin typeface="Arial"/>
                <a:cs typeface="Arial"/>
              </a:rPr>
              <a:t>kuruluş </a:t>
            </a:r>
            <a:r>
              <a:rPr sz="1200" spc="-75" dirty="0">
                <a:latin typeface="Arial"/>
                <a:cs typeface="Arial"/>
              </a:rPr>
              <a:t>tarafından, </a:t>
            </a:r>
            <a:r>
              <a:rPr sz="1200" spc="-65" dirty="0">
                <a:latin typeface="Arial"/>
                <a:cs typeface="Arial"/>
              </a:rPr>
              <a:t>bir </a:t>
            </a:r>
            <a:r>
              <a:rPr sz="1200" spc="-80" dirty="0">
                <a:latin typeface="Arial"/>
                <a:cs typeface="Arial"/>
              </a:rPr>
              <a:t>örneği Ek-7 </a:t>
            </a:r>
            <a:r>
              <a:rPr sz="1200" spc="-95" dirty="0">
                <a:latin typeface="Arial"/>
                <a:cs typeface="Arial"/>
              </a:rPr>
              <a:t>de </a:t>
            </a:r>
            <a:r>
              <a:rPr sz="1200" spc="-85" dirty="0">
                <a:latin typeface="Arial"/>
                <a:cs typeface="Arial"/>
              </a:rPr>
              <a:t>bulunan</a:t>
            </a:r>
            <a:r>
              <a:rPr sz="1200" u="sng" spc="-85" dirty="0">
                <a:uFill>
                  <a:solidFill>
                    <a:srgbClr val="000000"/>
                  </a:solidFill>
                </a:uFill>
                <a:latin typeface="Arial"/>
                <a:cs typeface="Arial"/>
              </a:rPr>
              <a:t> </a:t>
            </a:r>
            <a:r>
              <a:rPr sz="1200" b="1" i="1" u="sng" spc="-80" dirty="0">
                <a:uFill>
                  <a:solidFill>
                    <a:srgbClr val="000000"/>
                  </a:solidFill>
                </a:uFill>
                <a:latin typeface="Arial"/>
                <a:cs typeface="Arial"/>
              </a:rPr>
              <a:t>“</a:t>
            </a:r>
            <a:r>
              <a:rPr sz="1200" b="1" i="1" u="sng" spc="-80">
                <a:uFill>
                  <a:solidFill>
                    <a:srgbClr val="000000"/>
                  </a:solidFill>
                </a:uFill>
                <a:latin typeface="Arial"/>
                <a:cs typeface="Arial"/>
              </a:rPr>
              <a:t>Silah</a:t>
            </a:r>
            <a:r>
              <a:rPr sz="1200" b="1" i="1" u="sng" spc="-130">
                <a:uFill>
                  <a:solidFill>
                    <a:srgbClr val="000000"/>
                  </a:solidFill>
                </a:uFill>
                <a:latin typeface="Arial"/>
                <a:cs typeface="Arial"/>
              </a:rPr>
              <a:t> </a:t>
            </a:r>
            <a:r>
              <a:rPr sz="1200" b="1" i="1" u="sng" spc="-95">
                <a:uFill>
                  <a:solidFill>
                    <a:srgbClr val="000000"/>
                  </a:solidFill>
                </a:uFill>
                <a:latin typeface="Arial"/>
                <a:cs typeface="Arial"/>
              </a:rPr>
              <a:t>Demirbaş</a:t>
            </a:r>
            <a:r>
              <a:rPr lang="tr-TR" sz="1200" b="1" i="1" u="sng" spc="-95" dirty="0">
                <a:uFill>
                  <a:solidFill>
                    <a:srgbClr val="000000"/>
                  </a:solidFill>
                </a:uFill>
                <a:latin typeface="Arial"/>
                <a:cs typeface="Arial"/>
              </a:rPr>
              <a:t> </a:t>
            </a:r>
            <a:r>
              <a:rPr sz="1200" u="sng" spc="-225">
                <a:uFill>
                  <a:solidFill>
                    <a:srgbClr val="000000"/>
                  </a:solidFill>
                </a:uFill>
                <a:latin typeface="Times New Roman"/>
                <a:cs typeface="Times New Roman"/>
              </a:rPr>
              <a:t> </a:t>
            </a:r>
            <a:r>
              <a:rPr sz="1200" b="1" i="1" u="sng" spc="-85" dirty="0">
                <a:uFill>
                  <a:solidFill>
                    <a:srgbClr val="000000"/>
                  </a:solidFill>
                </a:uFill>
                <a:latin typeface="Arial"/>
                <a:cs typeface="Arial"/>
              </a:rPr>
              <a:t>Defteri”ne</a:t>
            </a:r>
            <a:r>
              <a:rPr sz="1200" b="1" i="1" spc="80" dirty="0">
                <a:latin typeface="Arial"/>
                <a:cs typeface="Arial"/>
              </a:rPr>
              <a:t> </a:t>
            </a:r>
            <a:r>
              <a:rPr sz="1200" spc="-95" dirty="0">
                <a:latin typeface="Arial"/>
                <a:cs typeface="Arial"/>
              </a:rPr>
              <a:t>de </a:t>
            </a:r>
            <a:r>
              <a:rPr sz="1200" spc="-70" dirty="0">
                <a:latin typeface="Arial"/>
                <a:cs typeface="Arial"/>
              </a:rPr>
              <a:t>kaydedilir. </a:t>
            </a:r>
            <a:r>
              <a:rPr sz="1200" spc="-95" dirty="0">
                <a:latin typeface="Arial"/>
                <a:cs typeface="Arial"/>
              </a:rPr>
              <a:t>Görev </a:t>
            </a:r>
            <a:r>
              <a:rPr sz="1200" spc="-80" dirty="0">
                <a:latin typeface="Arial"/>
                <a:cs typeface="Arial"/>
              </a:rPr>
              <a:t>alanında </a:t>
            </a:r>
            <a:r>
              <a:rPr sz="1200" spc="-90" dirty="0">
                <a:latin typeface="Arial"/>
                <a:cs typeface="Arial"/>
              </a:rPr>
              <a:t>muhafaza </a:t>
            </a:r>
            <a:r>
              <a:rPr sz="1200" spc="-75" dirty="0">
                <a:latin typeface="Arial"/>
                <a:cs typeface="Arial"/>
              </a:rPr>
              <a:t>edilen </a:t>
            </a:r>
            <a:r>
              <a:rPr sz="1200" spc="-65" dirty="0">
                <a:latin typeface="Arial"/>
                <a:cs typeface="Arial"/>
              </a:rPr>
              <a:t>ateşli silahlar, </a:t>
            </a:r>
            <a:r>
              <a:rPr sz="1200" spc="-75" dirty="0">
                <a:latin typeface="Arial"/>
                <a:cs typeface="Arial"/>
              </a:rPr>
              <a:t>özel </a:t>
            </a:r>
            <a:r>
              <a:rPr sz="1200" spc="-80" dirty="0">
                <a:latin typeface="Arial"/>
                <a:cs typeface="Arial"/>
              </a:rPr>
              <a:t>güvenlik  </a:t>
            </a:r>
            <a:r>
              <a:rPr sz="1200" spc="-70" dirty="0">
                <a:latin typeface="Arial"/>
                <a:cs typeface="Arial"/>
              </a:rPr>
              <a:t>görevlilerine </a:t>
            </a:r>
            <a:r>
              <a:rPr sz="1200" spc="-65" dirty="0">
                <a:latin typeface="Arial"/>
                <a:cs typeface="Arial"/>
              </a:rPr>
              <a:t>bir </a:t>
            </a:r>
            <a:r>
              <a:rPr sz="1200" spc="-80" dirty="0">
                <a:latin typeface="Arial"/>
                <a:cs typeface="Arial"/>
              </a:rPr>
              <a:t>örneği Ek-8’de </a:t>
            </a:r>
            <a:r>
              <a:rPr sz="1200" spc="-85" dirty="0">
                <a:latin typeface="Arial"/>
                <a:cs typeface="Arial"/>
              </a:rPr>
              <a:t>bulunan  </a:t>
            </a:r>
            <a:r>
              <a:rPr sz="1200" spc="-90" dirty="0">
                <a:latin typeface="Arial"/>
                <a:cs typeface="Arial"/>
              </a:rPr>
              <a:t>ve </a:t>
            </a:r>
            <a:r>
              <a:rPr sz="1200" spc="-80" dirty="0">
                <a:latin typeface="Arial"/>
                <a:cs typeface="Arial"/>
              </a:rPr>
              <a:t>her </a:t>
            </a:r>
            <a:r>
              <a:rPr sz="1200" spc="-75" dirty="0">
                <a:latin typeface="Arial"/>
                <a:cs typeface="Arial"/>
              </a:rPr>
              <a:t>sayfası </a:t>
            </a:r>
            <a:r>
              <a:rPr sz="1200" spc="-70" dirty="0">
                <a:latin typeface="Arial"/>
                <a:cs typeface="Arial"/>
              </a:rPr>
              <a:t>yöneticiler </a:t>
            </a:r>
            <a:r>
              <a:rPr sz="1200" spc="-75" dirty="0">
                <a:latin typeface="Arial"/>
                <a:cs typeface="Arial"/>
              </a:rPr>
              <a:t>tarafından onaylı </a:t>
            </a:r>
            <a:r>
              <a:rPr sz="1200" b="1" i="1" spc="-85" dirty="0">
                <a:latin typeface="Arial"/>
                <a:cs typeface="Arial"/>
              </a:rPr>
              <a:t>“Devir  </a:t>
            </a:r>
            <a:r>
              <a:rPr sz="1200" b="1" i="1" spc="-90" dirty="0">
                <a:latin typeface="Arial"/>
                <a:cs typeface="Arial"/>
              </a:rPr>
              <a:t>Teslim </a:t>
            </a:r>
            <a:r>
              <a:rPr sz="1200" b="1" i="1" spc="-95" dirty="0">
                <a:latin typeface="Arial"/>
                <a:cs typeface="Arial"/>
              </a:rPr>
              <a:t>ve Rapor </a:t>
            </a:r>
            <a:r>
              <a:rPr sz="1200" b="1" i="1" spc="-85" dirty="0">
                <a:latin typeface="Arial"/>
                <a:cs typeface="Arial"/>
              </a:rPr>
              <a:t>Defteri”ne </a:t>
            </a:r>
            <a:r>
              <a:rPr sz="1200" spc="-90" dirty="0">
                <a:latin typeface="Arial"/>
                <a:cs typeface="Arial"/>
              </a:rPr>
              <a:t>imza </a:t>
            </a:r>
            <a:r>
              <a:rPr sz="1200" spc="-65" dirty="0">
                <a:latin typeface="Arial"/>
                <a:cs typeface="Arial"/>
              </a:rPr>
              <a:t>karşılığı </a:t>
            </a:r>
            <a:r>
              <a:rPr sz="1200" spc="-75" dirty="0">
                <a:latin typeface="Arial"/>
                <a:cs typeface="Arial"/>
              </a:rPr>
              <a:t>devir teslim </a:t>
            </a:r>
            <a:r>
              <a:rPr sz="1200" spc="-60" dirty="0">
                <a:latin typeface="Arial"/>
                <a:cs typeface="Arial"/>
              </a:rPr>
              <a:t>edilir. </a:t>
            </a:r>
            <a:r>
              <a:rPr sz="1200" spc="-90" dirty="0">
                <a:latin typeface="Arial"/>
                <a:cs typeface="Arial"/>
              </a:rPr>
              <a:t>Özel </a:t>
            </a:r>
            <a:r>
              <a:rPr sz="1200" spc="-80" dirty="0">
                <a:latin typeface="Arial"/>
                <a:cs typeface="Arial"/>
              </a:rPr>
              <a:t>güvenlik </a:t>
            </a:r>
            <a:r>
              <a:rPr sz="1200" spc="-65" dirty="0">
                <a:latin typeface="Arial"/>
                <a:cs typeface="Arial"/>
              </a:rPr>
              <a:t>görevlileri, </a:t>
            </a:r>
            <a:r>
              <a:rPr sz="1200" spc="-70" dirty="0">
                <a:latin typeface="Arial"/>
                <a:cs typeface="Arial"/>
              </a:rPr>
              <a:t>ateşli  </a:t>
            </a:r>
            <a:r>
              <a:rPr sz="1200" spc="-65" dirty="0">
                <a:latin typeface="Arial"/>
                <a:cs typeface="Arial"/>
              </a:rPr>
              <a:t>silahları </a:t>
            </a:r>
            <a:r>
              <a:rPr sz="1200" spc="-95" dirty="0">
                <a:latin typeface="Arial"/>
                <a:cs typeface="Arial"/>
              </a:rPr>
              <a:t>Kanunda </a:t>
            </a:r>
            <a:r>
              <a:rPr sz="1200" spc="-65" dirty="0">
                <a:latin typeface="Arial"/>
                <a:cs typeface="Arial"/>
              </a:rPr>
              <a:t>belirtilen istisnalar </a:t>
            </a:r>
            <a:r>
              <a:rPr sz="1200" spc="-80" dirty="0">
                <a:latin typeface="Arial"/>
                <a:cs typeface="Arial"/>
              </a:rPr>
              <a:t>dışında </a:t>
            </a:r>
            <a:r>
              <a:rPr sz="1200" spc="-85" dirty="0">
                <a:latin typeface="Arial"/>
                <a:cs typeface="Arial"/>
              </a:rPr>
              <a:t>görev </a:t>
            </a:r>
            <a:r>
              <a:rPr sz="1200" spc="-75" dirty="0">
                <a:latin typeface="Arial"/>
                <a:cs typeface="Arial"/>
              </a:rPr>
              <a:t>alanı </a:t>
            </a:r>
            <a:r>
              <a:rPr sz="1200" spc="-80" dirty="0">
                <a:latin typeface="Arial"/>
                <a:cs typeface="Arial"/>
              </a:rPr>
              <a:t>dışına</a:t>
            </a:r>
            <a:r>
              <a:rPr sz="1200" spc="5" dirty="0">
                <a:latin typeface="Arial"/>
                <a:cs typeface="Arial"/>
              </a:rPr>
              <a:t> </a:t>
            </a:r>
            <a:r>
              <a:rPr sz="1200" spc="-80" dirty="0">
                <a:latin typeface="Arial"/>
                <a:cs typeface="Arial"/>
              </a:rPr>
              <a:t>çıkaramaz.</a:t>
            </a:r>
            <a:endParaRPr sz="1200">
              <a:latin typeface="Arial"/>
              <a:cs typeface="Arial"/>
            </a:endParaRPr>
          </a:p>
          <a:p>
            <a:pPr>
              <a:lnSpc>
                <a:spcPct val="100000"/>
              </a:lnSpc>
              <a:spcBef>
                <a:spcPts val="50"/>
              </a:spcBef>
            </a:pPr>
            <a:endParaRPr sz="1200">
              <a:solidFill>
                <a:srgbClr val="FF0000"/>
              </a:solidFill>
              <a:latin typeface="Arial"/>
              <a:cs typeface="Arial"/>
            </a:endParaRPr>
          </a:p>
          <a:p>
            <a:pPr marL="12700">
              <a:lnSpc>
                <a:spcPts val="1055"/>
              </a:lnSpc>
            </a:pPr>
            <a:r>
              <a:rPr sz="1200" b="1" spc="-105" dirty="0">
                <a:solidFill>
                  <a:srgbClr val="FF0000"/>
                </a:solidFill>
                <a:latin typeface="Arial"/>
                <a:cs typeface="Arial"/>
              </a:rPr>
              <a:t>Madde </a:t>
            </a:r>
            <a:r>
              <a:rPr sz="1200" b="1" spc="-85" dirty="0">
                <a:solidFill>
                  <a:srgbClr val="FF0000"/>
                </a:solidFill>
                <a:latin typeface="Arial"/>
                <a:cs typeface="Arial"/>
              </a:rPr>
              <a:t>28- </a:t>
            </a:r>
            <a:r>
              <a:rPr sz="1200" b="1" spc="-105" dirty="0">
                <a:solidFill>
                  <a:srgbClr val="FF0000"/>
                </a:solidFill>
                <a:latin typeface="Arial"/>
                <a:cs typeface="Arial"/>
              </a:rPr>
              <a:t>TAŞIMA </a:t>
            </a:r>
            <a:r>
              <a:rPr sz="1200" b="1" spc="-110" dirty="0">
                <a:solidFill>
                  <a:srgbClr val="FF0000"/>
                </a:solidFill>
                <a:latin typeface="Arial"/>
                <a:cs typeface="Arial"/>
              </a:rPr>
              <a:t>VE </a:t>
            </a:r>
            <a:r>
              <a:rPr sz="1200" b="1" spc="-120" dirty="0">
                <a:solidFill>
                  <a:srgbClr val="FF0000"/>
                </a:solidFill>
                <a:latin typeface="Arial"/>
                <a:cs typeface="Arial"/>
              </a:rPr>
              <a:t>BULUNDURMA</a:t>
            </a:r>
            <a:r>
              <a:rPr sz="1200" b="1" spc="-114" dirty="0">
                <a:solidFill>
                  <a:srgbClr val="FF0000"/>
                </a:solidFill>
                <a:latin typeface="Arial"/>
                <a:cs typeface="Arial"/>
              </a:rPr>
              <a:t> </a:t>
            </a:r>
            <a:r>
              <a:rPr sz="1200" b="1" spc="-110" dirty="0">
                <a:solidFill>
                  <a:srgbClr val="FF0000"/>
                </a:solidFill>
                <a:latin typeface="Arial"/>
                <a:cs typeface="Arial"/>
              </a:rPr>
              <a:t>BELGESİ</a:t>
            </a:r>
            <a:endParaRPr sz="1200">
              <a:solidFill>
                <a:srgbClr val="FF0000"/>
              </a:solidFill>
              <a:latin typeface="Arial"/>
              <a:cs typeface="Arial"/>
            </a:endParaRPr>
          </a:p>
          <a:p>
            <a:pPr marL="12700" marR="170180" indent="449580">
              <a:lnSpc>
                <a:spcPct val="95900"/>
              </a:lnSpc>
              <a:spcBef>
                <a:spcPts val="20"/>
              </a:spcBef>
            </a:pPr>
            <a:r>
              <a:rPr sz="1200" spc="-90">
                <a:latin typeface="Arial"/>
                <a:cs typeface="Arial"/>
              </a:rPr>
              <a:t>Her </a:t>
            </a:r>
            <a:r>
              <a:rPr sz="1200" spc="-65" dirty="0">
                <a:latin typeface="Arial"/>
                <a:cs typeface="Arial"/>
              </a:rPr>
              <a:t>ateşli </a:t>
            </a:r>
            <a:r>
              <a:rPr sz="1200" spc="-70" dirty="0">
                <a:latin typeface="Arial"/>
                <a:cs typeface="Arial"/>
              </a:rPr>
              <a:t>silah </a:t>
            </a:r>
            <a:r>
              <a:rPr sz="1200" spc="-65" dirty="0">
                <a:latin typeface="Arial"/>
                <a:cs typeface="Arial"/>
              </a:rPr>
              <a:t>için </a:t>
            </a:r>
            <a:r>
              <a:rPr sz="1200" spc="-80" dirty="0">
                <a:latin typeface="Arial"/>
                <a:cs typeface="Arial"/>
              </a:rPr>
              <a:t>Ek-9’da </a:t>
            </a:r>
            <a:r>
              <a:rPr sz="1200" spc="-65" dirty="0">
                <a:latin typeface="Arial"/>
                <a:cs typeface="Arial"/>
              </a:rPr>
              <a:t>belirtilen </a:t>
            </a:r>
            <a:r>
              <a:rPr sz="1200" spc="-90" dirty="0">
                <a:latin typeface="Arial"/>
                <a:cs typeface="Arial"/>
              </a:rPr>
              <a:t>Özel  </a:t>
            </a:r>
            <a:r>
              <a:rPr sz="1200" spc="-85" dirty="0">
                <a:latin typeface="Arial"/>
                <a:cs typeface="Arial"/>
              </a:rPr>
              <a:t>Güvenlik </a:t>
            </a:r>
            <a:r>
              <a:rPr sz="1200" spc="-75" dirty="0">
                <a:latin typeface="Arial"/>
                <a:cs typeface="Arial"/>
              </a:rPr>
              <a:t>Silah </a:t>
            </a:r>
            <a:r>
              <a:rPr sz="1200" spc="-90" dirty="0">
                <a:latin typeface="Arial"/>
                <a:cs typeface="Arial"/>
              </a:rPr>
              <a:t>Taşıma/Bulundurma </a:t>
            </a:r>
            <a:r>
              <a:rPr sz="1200" spc="-80" dirty="0">
                <a:latin typeface="Arial"/>
                <a:cs typeface="Arial"/>
              </a:rPr>
              <a:t>Belgesi </a:t>
            </a:r>
            <a:r>
              <a:rPr sz="1200" spc="-75" dirty="0">
                <a:latin typeface="Arial"/>
                <a:cs typeface="Arial"/>
              </a:rPr>
              <a:t>düzenlenir. Silahla </a:t>
            </a:r>
            <a:r>
              <a:rPr sz="1200" spc="-85" dirty="0">
                <a:latin typeface="Arial"/>
                <a:cs typeface="Arial"/>
              </a:rPr>
              <a:t>görev </a:t>
            </a:r>
            <a:r>
              <a:rPr sz="1200" spc="-90" dirty="0">
                <a:latin typeface="Arial"/>
                <a:cs typeface="Arial"/>
              </a:rPr>
              <a:t>yapacak </a:t>
            </a:r>
            <a:r>
              <a:rPr sz="1200" spc="-80" dirty="0">
                <a:latin typeface="Arial"/>
                <a:cs typeface="Arial"/>
              </a:rPr>
              <a:t>özel güvenlik  </a:t>
            </a:r>
            <a:r>
              <a:rPr sz="1200" spc="-70" dirty="0">
                <a:latin typeface="Arial"/>
                <a:cs typeface="Arial"/>
              </a:rPr>
              <a:t>görevlisi, kimlik </a:t>
            </a:r>
            <a:r>
              <a:rPr sz="1200" spc="-65" dirty="0">
                <a:latin typeface="Arial"/>
                <a:cs typeface="Arial"/>
              </a:rPr>
              <a:t>kartı </a:t>
            </a:r>
            <a:r>
              <a:rPr sz="1200" spc="-55" dirty="0">
                <a:latin typeface="Arial"/>
                <a:cs typeface="Arial"/>
              </a:rPr>
              <a:t>ile </a:t>
            </a:r>
            <a:r>
              <a:rPr sz="1200" spc="-85" dirty="0">
                <a:latin typeface="Arial"/>
                <a:cs typeface="Arial"/>
              </a:rPr>
              <a:t>beraber </a:t>
            </a:r>
            <a:r>
              <a:rPr sz="1200" spc="-90" dirty="0">
                <a:latin typeface="Arial"/>
                <a:cs typeface="Arial"/>
              </a:rPr>
              <a:t>bu </a:t>
            </a:r>
            <a:r>
              <a:rPr sz="1200" spc="-75" dirty="0">
                <a:latin typeface="Arial"/>
                <a:cs typeface="Arial"/>
              </a:rPr>
              <a:t>belgeyi </a:t>
            </a:r>
            <a:r>
              <a:rPr sz="1200" spc="-65" dirty="0">
                <a:latin typeface="Arial"/>
                <a:cs typeface="Arial"/>
              </a:rPr>
              <a:t>taşır. </a:t>
            </a:r>
            <a:r>
              <a:rPr sz="1200" spc="-70" dirty="0">
                <a:latin typeface="Arial"/>
                <a:cs typeface="Arial"/>
              </a:rPr>
              <a:t>Kişi </a:t>
            </a:r>
            <a:r>
              <a:rPr sz="1200" spc="-95" dirty="0">
                <a:latin typeface="Arial"/>
                <a:cs typeface="Arial"/>
              </a:rPr>
              <a:t>koruma </a:t>
            </a:r>
            <a:r>
              <a:rPr sz="1200" spc="-55" dirty="0">
                <a:latin typeface="Arial"/>
                <a:cs typeface="Arial"/>
              </a:rPr>
              <a:t>ile </a:t>
            </a:r>
            <a:r>
              <a:rPr sz="1200" spc="-85" dirty="0">
                <a:latin typeface="Arial"/>
                <a:cs typeface="Arial"/>
              </a:rPr>
              <a:t>para </a:t>
            </a:r>
            <a:r>
              <a:rPr sz="1200" spc="-90" dirty="0">
                <a:latin typeface="Arial"/>
                <a:cs typeface="Arial"/>
              </a:rPr>
              <a:t>ve </a:t>
            </a:r>
            <a:r>
              <a:rPr sz="1200" spc="-75" dirty="0">
                <a:latin typeface="Arial"/>
                <a:cs typeface="Arial"/>
              </a:rPr>
              <a:t>değerli </a:t>
            </a:r>
            <a:r>
              <a:rPr sz="1200" spc="-90" dirty="0">
                <a:latin typeface="Arial"/>
                <a:cs typeface="Arial"/>
              </a:rPr>
              <a:t>eşya </a:t>
            </a:r>
            <a:r>
              <a:rPr sz="1200" spc="-70" dirty="0">
                <a:latin typeface="Arial"/>
                <a:cs typeface="Arial"/>
              </a:rPr>
              <a:t>nakli  </a:t>
            </a:r>
            <a:r>
              <a:rPr sz="1200" spc="-90" dirty="0">
                <a:latin typeface="Arial"/>
                <a:cs typeface="Arial"/>
              </a:rPr>
              <a:t>yapacak</a:t>
            </a:r>
            <a:r>
              <a:rPr sz="1200" spc="-45" dirty="0">
                <a:latin typeface="Arial"/>
                <a:cs typeface="Arial"/>
              </a:rPr>
              <a:t> </a:t>
            </a:r>
            <a:r>
              <a:rPr sz="1200" spc="-80" dirty="0">
                <a:latin typeface="Arial"/>
                <a:cs typeface="Arial"/>
              </a:rPr>
              <a:t>özel</a:t>
            </a:r>
            <a:r>
              <a:rPr sz="1200" spc="-45" dirty="0">
                <a:latin typeface="Arial"/>
                <a:cs typeface="Arial"/>
              </a:rPr>
              <a:t> </a:t>
            </a:r>
            <a:r>
              <a:rPr sz="1200" spc="-80" dirty="0">
                <a:latin typeface="Arial"/>
                <a:cs typeface="Arial"/>
              </a:rPr>
              <a:t>güvenlik</a:t>
            </a:r>
            <a:r>
              <a:rPr sz="1200" spc="-45" dirty="0">
                <a:latin typeface="Arial"/>
                <a:cs typeface="Arial"/>
              </a:rPr>
              <a:t> </a:t>
            </a:r>
            <a:r>
              <a:rPr sz="1200" spc="-70" dirty="0">
                <a:latin typeface="Arial"/>
                <a:cs typeface="Arial"/>
              </a:rPr>
              <a:t>görevlisi</a:t>
            </a:r>
            <a:r>
              <a:rPr sz="1200" spc="-40" dirty="0">
                <a:latin typeface="Arial"/>
                <a:cs typeface="Arial"/>
              </a:rPr>
              <a:t> </a:t>
            </a:r>
            <a:r>
              <a:rPr sz="1200" spc="-70" dirty="0">
                <a:latin typeface="Arial"/>
                <a:cs typeface="Arial"/>
              </a:rPr>
              <a:t>ise</a:t>
            </a:r>
            <a:r>
              <a:rPr sz="1200" spc="-50" dirty="0">
                <a:latin typeface="Arial"/>
                <a:cs typeface="Arial"/>
              </a:rPr>
              <a:t> </a:t>
            </a:r>
            <a:r>
              <a:rPr sz="1200" spc="-85" dirty="0">
                <a:latin typeface="Arial"/>
                <a:cs typeface="Arial"/>
              </a:rPr>
              <a:t>görev</a:t>
            </a:r>
            <a:r>
              <a:rPr sz="1200" spc="-45" dirty="0">
                <a:latin typeface="Arial"/>
                <a:cs typeface="Arial"/>
              </a:rPr>
              <a:t> </a:t>
            </a:r>
            <a:r>
              <a:rPr sz="1200" spc="-75" dirty="0">
                <a:latin typeface="Arial"/>
                <a:cs typeface="Arial"/>
              </a:rPr>
              <a:t>belgesini</a:t>
            </a:r>
            <a:r>
              <a:rPr sz="1200" spc="-45" dirty="0">
                <a:latin typeface="Arial"/>
                <a:cs typeface="Arial"/>
              </a:rPr>
              <a:t> </a:t>
            </a:r>
            <a:r>
              <a:rPr sz="1200" spc="-95" dirty="0">
                <a:latin typeface="Arial"/>
                <a:cs typeface="Arial"/>
              </a:rPr>
              <a:t>de</a:t>
            </a:r>
            <a:r>
              <a:rPr sz="1200" spc="-45" dirty="0">
                <a:latin typeface="Arial"/>
                <a:cs typeface="Arial"/>
              </a:rPr>
              <a:t> </a:t>
            </a:r>
            <a:r>
              <a:rPr sz="1200" spc="-80" dirty="0">
                <a:latin typeface="Arial"/>
                <a:cs typeface="Arial"/>
              </a:rPr>
              <a:t>beraberinde</a:t>
            </a:r>
            <a:r>
              <a:rPr sz="1200" spc="-40" dirty="0">
                <a:latin typeface="Arial"/>
                <a:cs typeface="Arial"/>
              </a:rPr>
              <a:t> </a:t>
            </a:r>
            <a:r>
              <a:rPr sz="1200" spc="-80" dirty="0">
                <a:latin typeface="Arial"/>
                <a:cs typeface="Arial"/>
              </a:rPr>
              <a:t>bulundurur.</a:t>
            </a:r>
            <a:endParaRPr sz="1200">
              <a:latin typeface="Arial"/>
              <a:cs typeface="Arial"/>
            </a:endParaRPr>
          </a:p>
          <a:p>
            <a:pPr>
              <a:lnSpc>
                <a:spcPct val="100000"/>
              </a:lnSpc>
              <a:spcBef>
                <a:spcPts val="15"/>
              </a:spcBef>
            </a:pPr>
            <a:endParaRPr sz="1200">
              <a:latin typeface="Arial"/>
              <a:cs typeface="Arial"/>
            </a:endParaRPr>
          </a:p>
          <a:p>
            <a:pPr marL="12700">
              <a:lnSpc>
                <a:spcPct val="100000"/>
              </a:lnSpc>
            </a:pPr>
            <a:r>
              <a:rPr sz="1200" b="1" spc="-105" dirty="0">
                <a:solidFill>
                  <a:srgbClr val="FF0000"/>
                </a:solidFill>
                <a:latin typeface="Arial"/>
                <a:cs typeface="Arial"/>
              </a:rPr>
              <a:t>Madde </a:t>
            </a:r>
            <a:r>
              <a:rPr sz="1200" b="1" spc="-80" dirty="0">
                <a:solidFill>
                  <a:srgbClr val="FF0000"/>
                </a:solidFill>
                <a:latin typeface="Arial"/>
                <a:cs typeface="Arial"/>
              </a:rPr>
              <a:t>29- </a:t>
            </a:r>
            <a:r>
              <a:rPr sz="1200" b="1" spc="-100" dirty="0">
                <a:solidFill>
                  <a:srgbClr val="FF0000"/>
                </a:solidFill>
                <a:latin typeface="Arial"/>
                <a:cs typeface="Arial"/>
              </a:rPr>
              <a:t>FİŞEK </a:t>
            </a:r>
            <a:r>
              <a:rPr sz="1200" b="1" spc="-95" dirty="0">
                <a:solidFill>
                  <a:srgbClr val="FF0000"/>
                </a:solidFill>
                <a:latin typeface="Arial"/>
                <a:cs typeface="Arial"/>
              </a:rPr>
              <a:t>TEMİNİ </a:t>
            </a:r>
            <a:r>
              <a:rPr sz="1200" b="1" spc="-114" dirty="0">
                <a:solidFill>
                  <a:srgbClr val="FF0000"/>
                </a:solidFill>
                <a:latin typeface="Arial"/>
                <a:cs typeface="Arial"/>
              </a:rPr>
              <a:t>VE</a:t>
            </a:r>
            <a:r>
              <a:rPr sz="1200" b="1" spc="-175" dirty="0">
                <a:solidFill>
                  <a:srgbClr val="FF0000"/>
                </a:solidFill>
                <a:latin typeface="Arial"/>
                <a:cs typeface="Arial"/>
              </a:rPr>
              <a:t> </a:t>
            </a:r>
            <a:r>
              <a:rPr sz="1200" b="1" spc="-100" dirty="0">
                <a:solidFill>
                  <a:srgbClr val="FF0000"/>
                </a:solidFill>
                <a:latin typeface="Arial"/>
                <a:cs typeface="Arial"/>
              </a:rPr>
              <a:t>NAKLİ</a:t>
            </a:r>
            <a:endParaRPr sz="1200">
              <a:solidFill>
                <a:srgbClr val="FF0000"/>
              </a:solidFill>
              <a:latin typeface="Arial"/>
              <a:cs typeface="Arial"/>
            </a:endParaRPr>
          </a:p>
          <a:p>
            <a:pPr marL="12700" marR="11430" indent="449580" algn="just">
              <a:lnSpc>
                <a:spcPct val="111200"/>
              </a:lnSpc>
            </a:pPr>
            <a:r>
              <a:rPr sz="1200" spc="-85" dirty="0">
                <a:latin typeface="Arial"/>
                <a:cs typeface="Arial"/>
              </a:rPr>
              <a:t>Bulundurulmasına </a:t>
            </a:r>
            <a:r>
              <a:rPr sz="1200" spc="-90" dirty="0">
                <a:latin typeface="Arial"/>
                <a:cs typeface="Arial"/>
              </a:rPr>
              <a:t>ve </a:t>
            </a:r>
            <a:r>
              <a:rPr sz="1200" spc="-85" dirty="0">
                <a:latin typeface="Arial"/>
                <a:cs typeface="Arial"/>
              </a:rPr>
              <a:t>taşınmasına </a:t>
            </a:r>
            <a:r>
              <a:rPr sz="1200" spc="-65" dirty="0">
                <a:latin typeface="Arial"/>
                <a:cs typeface="Arial"/>
              </a:rPr>
              <a:t>izin </a:t>
            </a:r>
            <a:r>
              <a:rPr sz="1200" spc="-70" dirty="0">
                <a:latin typeface="Arial"/>
                <a:cs typeface="Arial"/>
              </a:rPr>
              <a:t>verilen </a:t>
            </a:r>
            <a:r>
              <a:rPr sz="1200" spc="-80" dirty="0">
                <a:latin typeface="Arial"/>
                <a:cs typeface="Arial"/>
              </a:rPr>
              <a:t>her </a:t>
            </a:r>
            <a:r>
              <a:rPr sz="1200" spc="-70" dirty="0">
                <a:latin typeface="Arial"/>
                <a:cs typeface="Arial"/>
              </a:rPr>
              <a:t>silah </a:t>
            </a:r>
            <a:r>
              <a:rPr sz="1200" spc="-65" dirty="0">
                <a:latin typeface="Arial"/>
                <a:cs typeface="Arial"/>
              </a:rPr>
              <a:t>için </a:t>
            </a:r>
            <a:r>
              <a:rPr sz="1200" spc="-75" dirty="0">
                <a:latin typeface="Arial"/>
                <a:cs typeface="Arial"/>
              </a:rPr>
              <a:t>yirmi </a:t>
            </a:r>
            <a:r>
              <a:rPr sz="1200" spc="-90" dirty="0">
                <a:latin typeface="Arial"/>
                <a:cs typeface="Arial"/>
              </a:rPr>
              <a:t>beş </a:t>
            </a:r>
            <a:r>
              <a:rPr sz="1200" spc="-80" dirty="0">
                <a:latin typeface="Arial"/>
                <a:cs typeface="Arial"/>
              </a:rPr>
              <a:t>adet </a:t>
            </a:r>
            <a:r>
              <a:rPr sz="1200" spc="-70" dirty="0">
                <a:latin typeface="Arial"/>
                <a:cs typeface="Arial"/>
              </a:rPr>
              <a:t>fişek  </a:t>
            </a:r>
            <a:r>
              <a:rPr sz="1200" spc="-85" dirty="0">
                <a:latin typeface="Arial"/>
                <a:cs typeface="Arial"/>
              </a:rPr>
              <a:t>alınmasına</a:t>
            </a:r>
            <a:r>
              <a:rPr sz="1200" spc="80" dirty="0">
                <a:latin typeface="Arial"/>
                <a:cs typeface="Arial"/>
              </a:rPr>
              <a:t> </a:t>
            </a:r>
            <a:r>
              <a:rPr sz="1200" spc="-65" dirty="0">
                <a:latin typeface="Arial"/>
                <a:cs typeface="Arial"/>
              </a:rPr>
              <a:t>izin </a:t>
            </a:r>
            <a:r>
              <a:rPr sz="1200" spc="-60" dirty="0">
                <a:latin typeface="Arial"/>
                <a:cs typeface="Arial"/>
              </a:rPr>
              <a:t>verilir. </a:t>
            </a:r>
            <a:r>
              <a:rPr sz="1200" spc="-80" dirty="0">
                <a:latin typeface="Arial"/>
                <a:cs typeface="Arial"/>
              </a:rPr>
              <a:t>Fişek </a:t>
            </a:r>
            <a:r>
              <a:rPr sz="1200" spc="-75" dirty="0">
                <a:latin typeface="Arial"/>
                <a:cs typeface="Arial"/>
              </a:rPr>
              <a:t>miktarı </a:t>
            </a:r>
            <a:r>
              <a:rPr sz="1200" spc="-95" dirty="0">
                <a:latin typeface="Arial"/>
                <a:cs typeface="Arial"/>
              </a:rPr>
              <a:t>Komisyonun </a:t>
            </a:r>
            <a:r>
              <a:rPr sz="1200" spc="-75" dirty="0">
                <a:latin typeface="Arial"/>
                <a:cs typeface="Arial"/>
              </a:rPr>
              <a:t>kararı </a:t>
            </a:r>
            <a:r>
              <a:rPr sz="1200" spc="-90" dirty="0">
                <a:latin typeface="Arial"/>
                <a:cs typeface="Arial"/>
              </a:rPr>
              <a:t>ve </a:t>
            </a:r>
            <a:r>
              <a:rPr sz="1200" spc="-70" dirty="0">
                <a:latin typeface="Arial"/>
                <a:cs typeface="Arial"/>
              </a:rPr>
              <a:t>valinin </a:t>
            </a:r>
            <a:r>
              <a:rPr sz="1200" spc="-85" dirty="0">
                <a:latin typeface="Arial"/>
                <a:cs typeface="Arial"/>
              </a:rPr>
              <a:t>onayı  </a:t>
            </a:r>
            <a:r>
              <a:rPr sz="1200" spc="-55" dirty="0">
                <a:latin typeface="Arial"/>
                <a:cs typeface="Arial"/>
              </a:rPr>
              <a:t>ile </a:t>
            </a:r>
            <a:r>
              <a:rPr sz="1200" spc="-85" dirty="0">
                <a:latin typeface="Arial"/>
                <a:cs typeface="Arial"/>
              </a:rPr>
              <a:t>görev  </a:t>
            </a:r>
            <a:r>
              <a:rPr sz="1200" spc="-70" dirty="0">
                <a:latin typeface="Arial"/>
                <a:cs typeface="Arial"/>
              </a:rPr>
              <a:t>yeri </a:t>
            </a:r>
            <a:r>
              <a:rPr sz="1200" spc="-90" dirty="0">
                <a:latin typeface="Arial"/>
                <a:cs typeface="Arial"/>
              </a:rPr>
              <a:t>ve  </a:t>
            </a:r>
            <a:r>
              <a:rPr sz="1200" spc="-65" dirty="0">
                <a:latin typeface="Arial"/>
                <a:cs typeface="Arial"/>
              </a:rPr>
              <a:t>niteliğine </a:t>
            </a:r>
            <a:r>
              <a:rPr sz="1200" spc="-85" dirty="0">
                <a:latin typeface="Arial"/>
                <a:cs typeface="Arial"/>
              </a:rPr>
              <a:t>göre </a:t>
            </a:r>
            <a:r>
              <a:rPr sz="1200" spc="-60" dirty="0">
                <a:latin typeface="Arial"/>
                <a:cs typeface="Arial"/>
              </a:rPr>
              <a:t>arttırılabilir. </a:t>
            </a:r>
            <a:r>
              <a:rPr sz="1200" spc="-95" dirty="0">
                <a:latin typeface="Arial"/>
                <a:cs typeface="Arial"/>
              </a:rPr>
              <a:t>Görev </a:t>
            </a:r>
            <a:r>
              <a:rPr sz="1200" spc="-80" dirty="0">
                <a:latin typeface="Arial"/>
                <a:cs typeface="Arial"/>
              </a:rPr>
              <a:t>nedeniyle </a:t>
            </a:r>
            <a:r>
              <a:rPr sz="1200" spc="-70" dirty="0">
                <a:latin typeface="Arial"/>
                <a:cs typeface="Arial"/>
              </a:rPr>
              <a:t>sarf </a:t>
            </a:r>
            <a:r>
              <a:rPr sz="1200" spc="-75" dirty="0">
                <a:latin typeface="Arial"/>
                <a:cs typeface="Arial"/>
              </a:rPr>
              <a:t>edilen </a:t>
            </a:r>
            <a:r>
              <a:rPr sz="1200" spc="-90" dirty="0">
                <a:latin typeface="Arial"/>
                <a:cs typeface="Arial"/>
              </a:rPr>
              <a:t>ve </a:t>
            </a:r>
            <a:r>
              <a:rPr sz="1200" spc="-75" dirty="0">
                <a:latin typeface="Arial"/>
                <a:cs typeface="Arial"/>
              </a:rPr>
              <a:t>miktarı </a:t>
            </a:r>
            <a:r>
              <a:rPr sz="1200" spc="-65" dirty="0">
                <a:latin typeface="Arial"/>
                <a:cs typeface="Arial"/>
              </a:rPr>
              <a:t>bir </a:t>
            </a:r>
            <a:r>
              <a:rPr sz="1200" spc="-75" dirty="0">
                <a:latin typeface="Arial"/>
                <a:cs typeface="Arial"/>
              </a:rPr>
              <a:t>tutanakla </a:t>
            </a:r>
            <a:r>
              <a:rPr sz="1200" spc="-70" dirty="0">
                <a:latin typeface="Arial"/>
                <a:cs typeface="Arial"/>
              </a:rPr>
              <a:t>tespit </a:t>
            </a:r>
            <a:r>
              <a:rPr sz="1200" spc="-75" dirty="0">
                <a:latin typeface="Arial"/>
                <a:cs typeface="Arial"/>
              </a:rPr>
              <a:t>edilen  eksik </a:t>
            </a:r>
            <a:r>
              <a:rPr sz="1200" spc="-70" dirty="0">
                <a:latin typeface="Arial"/>
                <a:cs typeface="Arial"/>
              </a:rPr>
              <a:t>fişeklerin </a:t>
            </a:r>
            <a:r>
              <a:rPr sz="1200" spc="-95" dirty="0">
                <a:latin typeface="Arial"/>
                <a:cs typeface="Arial"/>
              </a:rPr>
              <a:t>tamamlanmasına </a:t>
            </a:r>
            <a:r>
              <a:rPr sz="1200" spc="-65" dirty="0">
                <a:latin typeface="Arial"/>
                <a:cs typeface="Arial"/>
              </a:rPr>
              <a:t>izin</a:t>
            </a:r>
            <a:r>
              <a:rPr sz="1200" spc="45" dirty="0">
                <a:latin typeface="Arial"/>
                <a:cs typeface="Arial"/>
              </a:rPr>
              <a:t> </a:t>
            </a:r>
            <a:r>
              <a:rPr sz="1200" spc="-60" dirty="0">
                <a:latin typeface="Arial"/>
                <a:cs typeface="Arial"/>
              </a:rPr>
              <a:t>verilir.</a:t>
            </a:r>
            <a:endParaRPr sz="1200">
              <a:latin typeface="Arial"/>
              <a:cs typeface="Arial"/>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object 2"/>
          <p:cNvSpPr txBox="1"/>
          <p:nvPr/>
        </p:nvSpPr>
        <p:spPr>
          <a:xfrm>
            <a:off x="514328" y="306372"/>
            <a:ext cx="6429420" cy="4431085"/>
          </a:xfrm>
          <a:prstGeom prst="rect">
            <a:avLst/>
          </a:prstGeom>
        </p:spPr>
        <p:txBody>
          <a:bodyPr vert="horz" wrap="square" lIns="0" tIns="12700" rIns="0" bIns="0" rtlCol="0">
            <a:spAutoFit/>
          </a:bodyPr>
          <a:lstStyle/>
          <a:p>
            <a:pPr marL="12700">
              <a:lnSpc>
                <a:spcPct val="100000"/>
              </a:lnSpc>
              <a:spcBef>
                <a:spcPts val="5"/>
              </a:spcBef>
            </a:pPr>
            <a:r>
              <a:rPr sz="1200" b="1" spc="-105">
                <a:solidFill>
                  <a:srgbClr val="FF0000"/>
                </a:solidFill>
                <a:latin typeface="Arial"/>
                <a:cs typeface="Arial"/>
              </a:rPr>
              <a:t>Madde </a:t>
            </a:r>
            <a:r>
              <a:rPr sz="1200" b="1" spc="-80" dirty="0">
                <a:solidFill>
                  <a:srgbClr val="FF0000"/>
                </a:solidFill>
                <a:latin typeface="Arial"/>
                <a:cs typeface="Arial"/>
              </a:rPr>
              <a:t>30- </a:t>
            </a:r>
            <a:r>
              <a:rPr sz="1200" b="1" spc="-100" dirty="0">
                <a:solidFill>
                  <a:srgbClr val="FF0000"/>
                </a:solidFill>
                <a:latin typeface="Arial"/>
                <a:cs typeface="Arial"/>
              </a:rPr>
              <a:t>SİLAH </a:t>
            </a:r>
            <a:r>
              <a:rPr sz="1200" b="1" spc="-105" dirty="0">
                <a:solidFill>
                  <a:srgbClr val="FF0000"/>
                </a:solidFill>
                <a:latin typeface="Arial"/>
                <a:cs typeface="Arial"/>
              </a:rPr>
              <a:t>VE </a:t>
            </a:r>
            <a:r>
              <a:rPr sz="1200" b="1" spc="-100" dirty="0">
                <a:solidFill>
                  <a:srgbClr val="FF0000"/>
                </a:solidFill>
                <a:latin typeface="Arial"/>
                <a:cs typeface="Arial"/>
              </a:rPr>
              <a:t>FİŞEKLERİN</a:t>
            </a:r>
            <a:r>
              <a:rPr sz="1200" b="1" spc="-150" dirty="0">
                <a:solidFill>
                  <a:srgbClr val="FF0000"/>
                </a:solidFill>
                <a:latin typeface="Arial"/>
                <a:cs typeface="Arial"/>
              </a:rPr>
              <a:t> </a:t>
            </a:r>
            <a:r>
              <a:rPr sz="1200" b="1" spc="-105" dirty="0">
                <a:solidFill>
                  <a:srgbClr val="FF0000"/>
                </a:solidFill>
                <a:latin typeface="Arial"/>
                <a:cs typeface="Arial"/>
              </a:rPr>
              <a:t>DEVRİ</a:t>
            </a:r>
            <a:endParaRPr sz="1200">
              <a:solidFill>
                <a:srgbClr val="FF0000"/>
              </a:solidFill>
              <a:latin typeface="Arial"/>
              <a:cs typeface="Arial"/>
            </a:endParaRPr>
          </a:p>
          <a:p>
            <a:pPr marL="12700" marR="6350" indent="449580" algn="just">
              <a:lnSpc>
                <a:spcPct val="111100"/>
              </a:lnSpc>
            </a:pPr>
            <a:r>
              <a:rPr sz="1200" spc="-90" dirty="0">
                <a:latin typeface="Arial"/>
                <a:cs typeface="Arial"/>
              </a:rPr>
              <a:t>Özel </a:t>
            </a:r>
            <a:r>
              <a:rPr sz="1200" spc="-80" dirty="0">
                <a:latin typeface="Arial"/>
                <a:cs typeface="Arial"/>
              </a:rPr>
              <a:t>güvenlik </a:t>
            </a:r>
            <a:r>
              <a:rPr sz="1200" spc="-65" dirty="0">
                <a:latin typeface="Arial"/>
                <a:cs typeface="Arial"/>
              </a:rPr>
              <a:t>izni </a:t>
            </a:r>
            <a:r>
              <a:rPr sz="1200" spc="-90" dirty="0">
                <a:latin typeface="Arial"/>
                <a:cs typeface="Arial"/>
              </a:rPr>
              <a:t>veya </a:t>
            </a:r>
            <a:r>
              <a:rPr sz="1200" spc="-70" dirty="0">
                <a:latin typeface="Arial"/>
                <a:cs typeface="Arial"/>
              </a:rPr>
              <a:t>silah </a:t>
            </a:r>
            <a:r>
              <a:rPr sz="1200" spc="-90" dirty="0">
                <a:latin typeface="Arial"/>
                <a:cs typeface="Arial"/>
              </a:rPr>
              <a:t>bulundurma ve </a:t>
            </a:r>
            <a:r>
              <a:rPr sz="1200" spc="-85" dirty="0">
                <a:latin typeface="Arial"/>
                <a:cs typeface="Arial"/>
              </a:rPr>
              <a:t>taşıma </a:t>
            </a:r>
            <a:r>
              <a:rPr sz="1200" spc="-65" dirty="0">
                <a:latin typeface="Arial"/>
                <a:cs typeface="Arial"/>
              </a:rPr>
              <a:t>izni iptal </a:t>
            </a:r>
            <a:r>
              <a:rPr sz="1200" spc="-75" dirty="0">
                <a:latin typeface="Arial"/>
                <a:cs typeface="Arial"/>
              </a:rPr>
              <a:t>edilen </a:t>
            </a:r>
            <a:r>
              <a:rPr sz="1200" spc="-95" dirty="0">
                <a:latin typeface="Arial"/>
                <a:cs typeface="Arial"/>
              </a:rPr>
              <a:t>veya </a:t>
            </a:r>
            <a:r>
              <a:rPr sz="1200" spc="-70" dirty="0">
                <a:latin typeface="Arial"/>
                <a:cs typeface="Arial"/>
              </a:rPr>
              <a:t>ihtiyaç  fazlası bildiriminde </a:t>
            </a:r>
            <a:r>
              <a:rPr sz="1200" spc="-85" dirty="0">
                <a:latin typeface="Arial"/>
                <a:cs typeface="Arial"/>
              </a:rPr>
              <a:t>bulunan</a:t>
            </a:r>
            <a:r>
              <a:rPr sz="1200" spc="80" dirty="0">
                <a:latin typeface="Arial"/>
                <a:cs typeface="Arial"/>
              </a:rPr>
              <a:t> </a:t>
            </a:r>
            <a:r>
              <a:rPr sz="1200" spc="-60" dirty="0">
                <a:latin typeface="Arial"/>
                <a:cs typeface="Arial"/>
              </a:rPr>
              <a:t>kişi </a:t>
            </a:r>
            <a:r>
              <a:rPr sz="1200" spc="-90" dirty="0">
                <a:latin typeface="Arial"/>
                <a:cs typeface="Arial"/>
              </a:rPr>
              <a:t>ve </a:t>
            </a:r>
            <a:r>
              <a:rPr sz="1200" spc="-75" dirty="0">
                <a:latin typeface="Arial"/>
                <a:cs typeface="Arial"/>
              </a:rPr>
              <a:t>kuruluşlara </a:t>
            </a:r>
            <a:r>
              <a:rPr sz="1200" spc="-65" dirty="0">
                <a:latin typeface="Arial"/>
                <a:cs typeface="Arial"/>
              </a:rPr>
              <a:t>ait </a:t>
            </a:r>
            <a:r>
              <a:rPr sz="1200" spc="-70" dirty="0">
                <a:latin typeface="Arial"/>
                <a:cs typeface="Arial"/>
              </a:rPr>
              <a:t>silah </a:t>
            </a:r>
            <a:r>
              <a:rPr sz="1200" spc="-90" dirty="0">
                <a:latin typeface="Arial"/>
                <a:cs typeface="Arial"/>
              </a:rPr>
              <a:t>ve </a:t>
            </a:r>
            <a:r>
              <a:rPr sz="1200" spc="-65" dirty="0">
                <a:latin typeface="Arial"/>
                <a:cs typeface="Arial"/>
              </a:rPr>
              <a:t>fişekler </a:t>
            </a:r>
            <a:r>
              <a:rPr sz="1200" spc="-85" dirty="0">
                <a:latin typeface="Arial"/>
                <a:cs typeface="Arial"/>
              </a:rPr>
              <a:t>genel  </a:t>
            </a:r>
            <a:r>
              <a:rPr sz="1200" spc="-90" dirty="0">
                <a:latin typeface="Arial"/>
                <a:cs typeface="Arial"/>
              </a:rPr>
              <a:t>hükümlere </a:t>
            </a:r>
            <a:r>
              <a:rPr sz="1200" spc="-85" dirty="0">
                <a:latin typeface="Arial"/>
                <a:cs typeface="Arial"/>
              </a:rPr>
              <a:t>göre  </a:t>
            </a:r>
            <a:r>
              <a:rPr sz="1200" spc="-70" dirty="0">
                <a:latin typeface="Arial"/>
                <a:cs typeface="Arial"/>
              </a:rPr>
              <a:t>devredilir. </a:t>
            </a:r>
            <a:r>
              <a:rPr sz="1200" b="1" spc="-70" dirty="0">
                <a:latin typeface="Arial"/>
                <a:cs typeface="Arial"/>
              </a:rPr>
              <a:t>Altı </a:t>
            </a:r>
            <a:r>
              <a:rPr sz="1200" b="1" spc="-95" dirty="0">
                <a:latin typeface="Arial"/>
                <a:cs typeface="Arial"/>
              </a:rPr>
              <a:t>ay </a:t>
            </a:r>
            <a:r>
              <a:rPr sz="1200" spc="-75" dirty="0">
                <a:latin typeface="Arial"/>
                <a:cs typeface="Arial"/>
              </a:rPr>
              <a:t>içinde </a:t>
            </a:r>
            <a:r>
              <a:rPr sz="1200" spc="-70" dirty="0">
                <a:latin typeface="Arial"/>
                <a:cs typeface="Arial"/>
              </a:rPr>
              <a:t>devir </a:t>
            </a:r>
            <a:r>
              <a:rPr sz="1200" spc="-75" dirty="0">
                <a:latin typeface="Arial"/>
                <a:cs typeface="Arial"/>
              </a:rPr>
              <a:t>gerçekleştirilmez </a:t>
            </a:r>
            <a:r>
              <a:rPr sz="1200" spc="-65" dirty="0">
                <a:latin typeface="Arial"/>
                <a:cs typeface="Arial"/>
              </a:rPr>
              <a:t>ise, </a:t>
            </a:r>
            <a:r>
              <a:rPr sz="1200" spc="-70" dirty="0">
                <a:latin typeface="Arial"/>
                <a:cs typeface="Arial"/>
              </a:rPr>
              <a:t>takip </a:t>
            </a:r>
            <a:r>
              <a:rPr sz="1200" spc="-95" dirty="0">
                <a:latin typeface="Arial"/>
                <a:cs typeface="Arial"/>
              </a:rPr>
              <a:t>eden </a:t>
            </a:r>
            <a:r>
              <a:rPr sz="1200" spc="-55" dirty="0">
                <a:latin typeface="Arial"/>
                <a:cs typeface="Arial"/>
              </a:rPr>
              <a:t>iki </a:t>
            </a:r>
            <a:r>
              <a:rPr sz="1200" spc="-90" dirty="0">
                <a:latin typeface="Arial"/>
                <a:cs typeface="Arial"/>
              </a:rPr>
              <a:t>ay </a:t>
            </a:r>
            <a:r>
              <a:rPr sz="1200" spc="-70" dirty="0">
                <a:latin typeface="Arial"/>
                <a:cs typeface="Arial"/>
              </a:rPr>
              <a:t>içerisinde silahın </a:t>
            </a:r>
            <a:r>
              <a:rPr sz="1200" spc="-60" dirty="0">
                <a:latin typeface="Arial"/>
                <a:cs typeface="Arial"/>
              </a:rPr>
              <a:t>ait </a:t>
            </a:r>
            <a:r>
              <a:rPr sz="1200" spc="-85" dirty="0">
                <a:latin typeface="Arial"/>
                <a:cs typeface="Arial"/>
              </a:rPr>
              <a:t>olduğu  </a:t>
            </a:r>
            <a:r>
              <a:rPr sz="1200" spc="-60" dirty="0">
                <a:latin typeface="Arial"/>
                <a:cs typeface="Arial"/>
              </a:rPr>
              <a:t>kişi </a:t>
            </a:r>
            <a:r>
              <a:rPr sz="1200" spc="-90" dirty="0">
                <a:latin typeface="Arial"/>
                <a:cs typeface="Arial"/>
              </a:rPr>
              <a:t>veya </a:t>
            </a:r>
            <a:r>
              <a:rPr sz="1200" spc="-95" dirty="0">
                <a:latin typeface="Arial"/>
                <a:cs typeface="Arial"/>
              </a:rPr>
              <a:t>kurum 6136 </a:t>
            </a:r>
            <a:r>
              <a:rPr sz="1200" spc="-65" dirty="0">
                <a:latin typeface="Arial"/>
                <a:cs typeface="Arial"/>
              </a:rPr>
              <a:t>sayılı </a:t>
            </a:r>
            <a:r>
              <a:rPr sz="1200" spc="-95" dirty="0">
                <a:latin typeface="Arial"/>
                <a:cs typeface="Arial"/>
              </a:rPr>
              <a:t>Kanuna </a:t>
            </a:r>
            <a:r>
              <a:rPr sz="1200" spc="-85" dirty="0">
                <a:latin typeface="Arial"/>
                <a:cs typeface="Arial"/>
              </a:rPr>
              <a:t>göre </a:t>
            </a:r>
            <a:r>
              <a:rPr sz="1200" spc="-80" dirty="0">
                <a:latin typeface="Arial"/>
                <a:cs typeface="Arial"/>
              </a:rPr>
              <a:t>ruhsat </a:t>
            </a:r>
            <a:r>
              <a:rPr sz="1200" spc="-90" dirty="0">
                <a:latin typeface="Arial"/>
                <a:cs typeface="Arial"/>
              </a:rPr>
              <a:t>başvurusunda bulunmak </a:t>
            </a:r>
            <a:r>
              <a:rPr sz="1200" spc="-80" dirty="0">
                <a:latin typeface="Arial"/>
                <a:cs typeface="Arial"/>
              </a:rPr>
              <a:t>zorundadır. Süresi  </a:t>
            </a:r>
            <a:r>
              <a:rPr sz="1200" spc="-70" dirty="0">
                <a:latin typeface="Arial"/>
                <a:cs typeface="Arial"/>
              </a:rPr>
              <a:t>içerisinde </a:t>
            </a:r>
            <a:r>
              <a:rPr sz="1200" spc="-80" dirty="0">
                <a:latin typeface="Arial"/>
                <a:cs typeface="Arial"/>
              </a:rPr>
              <a:t>ruhsatlandırılmayan </a:t>
            </a:r>
            <a:r>
              <a:rPr sz="1200" spc="-65" dirty="0">
                <a:latin typeface="Arial"/>
                <a:cs typeface="Arial"/>
              </a:rPr>
              <a:t>silahlar </a:t>
            </a:r>
            <a:r>
              <a:rPr sz="1200" spc="-95" dirty="0">
                <a:latin typeface="Arial"/>
                <a:cs typeface="Arial"/>
              </a:rPr>
              <a:t>müsadere </a:t>
            </a:r>
            <a:r>
              <a:rPr sz="1200" spc="-80" dirty="0">
                <a:latin typeface="Arial"/>
                <a:cs typeface="Arial"/>
              </a:rPr>
              <a:t>edilmek </a:t>
            </a:r>
            <a:r>
              <a:rPr sz="1200" spc="-85" dirty="0">
                <a:latin typeface="Arial"/>
                <a:cs typeface="Arial"/>
              </a:rPr>
              <a:t>üzere </a:t>
            </a:r>
            <a:r>
              <a:rPr sz="1200" spc="-65" dirty="0">
                <a:latin typeface="Arial"/>
                <a:cs typeface="Arial"/>
              </a:rPr>
              <a:t>adli </a:t>
            </a:r>
            <a:r>
              <a:rPr sz="1200" spc="-95" dirty="0">
                <a:latin typeface="Arial"/>
                <a:cs typeface="Arial"/>
              </a:rPr>
              <a:t>makamlara </a:t>
            </a:r>
            <a:r>
              <a:rPr sz="1200" spc="-65" dirty="0">
                <a:latin typeface="Arial"/>
                <a:cs typeface="Arial"/>
              </a:rPr>
              <a:t>intikal</a:t>
            </a:r>
            <a:r>
              <a:rPr sz="1200" spc="-30" dirty="0">
                <a:latin typeface="Arial"/>
                <a:cs typeface="Arial"/>
              </a:rPr>
              <a:t> </a:t>
            </a:r>
            <a:r>
              <a:rPr sz="1200" spc="-55">
                <a:latin typeface="Arial"/>
                <a:cs typeface="Arial"/>
              </a:rPr>
              <a:t>ettirilir.</a:t>
            </a:r>
            <a:r>
              <a:rPr lang="tr-TR" sz="1200" spc="-55" dirty="0">
                <a:latin typeface="Arial"/>
                <a:cs typeface="Arial"/>
              </a:rPr>
              <a:t> </a:t>
            </a:r>
            <a:r>
              <a:rPr sz="1200" spc="-75">
                <a:latin typeface="Arial"/>
                <a:cs typeface="Arial"/>
              </a:rPr>
              <a:t>Tüfekler </a:t>
            </a:r>
            <a:r>
              <a:rPr sz="1200" spc="-90" dirty="0">
                <a:latin typeface="Arial"/>
                <a:cs typeface="Arial"/>
              </a:rPr>
              <a:t>ve </a:t>
            </a:r>
            <a:r>
              <a:rPr sz="1200" spc="-95" dirty="0">
                <a:latin typeface="Arial"/>
                <a:cs typeface="Arial"/>
              </a:rPr>
              <a:t>tam </a:t>
            </a:r>
            <a:r>
              <a:rPr sz="1200" spc="-80" dirty="0">
                <a:latin typeface="Arial"/>
                <a:cs typeface="Arial"/>
              </a:rPr>
              <a:t>otomatik tabancalar </a:t>
            </a:r>
            <a:r>
              <a:rPr sz="1200" spc="-70" dirty="0">
                <a:latin typeface="Arial"/>
                <a:cs typeface="Arial"/>
              </a:rPr>
              <a:t>devredilebilir </a:t>
            </a:r>
            <a:r>
              <a:rPr sz="1200" spc="-90" dirty="0">
                <a:latin typeface="Arial"/>
                <a:cs typeface="Arial"/>
              </a:rPr>
              <a:t>veya </a:t>
            </a:r>
            <a:r>
              <a:rPr sz="1200" spc="-85" dirty="0">
                <a:latin typeface="Arial"/>
                <a:cs typeface="Arial"/>
              </a:rPr>
              <a:t>genel </a:t>
            </a:r>
            <a:r>
              <a:rPr sz="1200" spc="-70" dirty="0">
                <a:latin typeface="Arial"/>
                <a:cs typeface="Arial"/>
              </a:rPr>
              <a:t>kolluk </a:t>
            </a:r>
            <a:r>
              <a:rPr sz="1200" spc="-75" dirty="0">
                <a:latin typeface="Arial"/>
                <a:cs typeface="Arial"/>
              </a:rPr>
              <a:t>kuruluşlarına </a:t>
            </a:r>
            <a:r>
              <a:rPr sz="1200" spc="-70" dirty="0">
                <a:latin typeface="Arial"/>
                <a:cs typeface="Arial"/>
              </a:rPr>
              <a:t>bağışlanabilir  </a:t>
            </a:r>
            <a:r>
              <a:rPr sz="1200" spc="-90" dirty="0">
                <a:latin typeface="Arial"/>
                <a:cs typeface="Arial"/>
              </a:rPr>
              <a:t>ya </a:t>
            </a:r>
            <a:r>
              <a:rPr sz="1200" spc="-95" dirty="0">
                <a:latin typeface="Arial"/>
                <a:cs typeface="Arial"/>
              </a:rPr>
              <a:t>da </a:t>
            </a:r>
            <a:r>
              <a:rPr sz="1200" spc="-90" dirty="0">
                <a:latin typeface="Arial"/>
                <a:cs typeface="Arial"/>
              </a:rPr>
              <a:t>imha </a:t>
            </a:r>
            <a:r>
              <a:rPr sz="1200" spc="-85" dirty="0">
                <a:latin typeface="Arial"/>
                <a:cs typeface="Arial"/>
              </a:rPr>
              <a:t>edilmek üzere </a:t>
            </a:r>
            <a:r>
              <a:rPr sz="1200" spc="-65" dirty="0">
                <a:latin typeface="Arial"/>
                <a:cs typeface="Arial"/>
              </a:rPr>
              <a:t>valilikçe </a:t>
            </a:r>
            <a:r>
              <a:rPr sz="1200" spc="-90" dirty="0">
                <a:latin typeface="Arial"/>
                <a:cs typeface="Arial"/>
              </a:rPr>
              <a:t>Makine </a:t>
            </a:r>
            <a:r>
              <a:rPr sz="1200" spc="-95" dirty="0">
                <a:latin typeface="Arial"/>
                <a:cs typeface="Arial"/>
              </a:rPr>
              <a:t>Kimya </a:t>
            </a:r>
            <a:r>
              <a:rPr sz="1200" spc="-75" dirty="0">
                <a:latin typeface="Arial"/>
                <a:cs typeface="Arial"/>
              </a:rPr>
              <a:t>Endüstrisi </a:t>
            </a:r>
            <a:r>
              <a:rPr sz="1200" spc="-100">
                <a:latin typeface="Arial"/>
                <a:cs typeface="Arial"/>
              </a:rPr>
              <a:t>Kurumuna</a:t>
            </a:r>
            <a:r>
              <a:rPr sz="1200" spc="-5">
                <a:latin typeface="Arial"/>
                <a:cs typeface="Arial"/>
              </a:rPr>
              <a:t> </a:t>
            </a:r>
            <a:r>
              <a:rPr sz="1200" spc="-60">
                <a:latin typeface="Arial"/>
                <a:cs typeface="Arial"/>
              </a:rPr>
              <a:t>verilir.</a:t>
            </a:r>
            <a:r>
              <a:rPr lang="tr-TR" sz="1200" spc="-60" dirty="0">
                <a:latin typeface="Arial"/>
                <a:cs typeface="Arial"/>
              </a:rPr>
              <a:t> </a:t>
            </a:r>
            <a:r>
              <a:rPr sz="1200" spc="-80">
                <a:latin typeface="Arial"/>
                <a:cs typeface="Arial"/>
              </a:rPr>
              <a:t>Devredilecek</a:t>
            </a:r>
            <a:r>
              <a:rPr sz="1200" spc="-80" dirty="0">
                <a:latin typeface="Arial"/>
                <a:cs typeface="Arial"/>
              </a:rPr>
              <a:t>, hibe </a:t>
            </a:r>
            <a:r>
              <a:rPr sz="1200" spc="-90" dirty="0">
                <a:latin typeface="Arial"/>
                <a:cs typeface="Arial"/>
              </a:rPr>
              <a:t>ya </a:t>
            </a:r>
            <a:r>
              <a:rPr sz="1200" spc="-95" dirty="0">
                <a:latin typeface="Arial"/>
                <a:cs typeface="Arial"/>
              </a:rPr>
              <a:t>da </a:t>
            </a:r>
            <a:r>
              <a:rPr sz="1200" spc="-90" dirty="0">
                <a:latin typeface="Arial"/>
                <a:cs typeface="Arial"/>
              </a:rPr>
              <a:t>imha </a:t>
            </a:r>
            <a:r>
              <a:rPr sz="1200" spc="-80" dirty="0">
                <a:latin typeface="Arial"/>
                <a:cs typeface="Arial"/>
              </a:rPr>
              <a:t>edilecek </a:t>
            </a:r>
            <a:r>
              <a:rPr sz="1200" spc="-90" dirty="0">
                <a:latin typeface="Arial"/>
                <a:cs typeface="Arial"/>
              </a:rPr>
              <a:t>veya </a:t>
            </a:r>
            <a:r>
              <a:rPr sz="1200" spc="-75" dirty="0">
                <a:latin typeface="Arial"/>
                <a:cs typeface="Arial"/>
              </a:rPr>
              <a:t>satılacak </a:t>
            </a:r>
            <a:r>
              <a:rPr sz="1200" spc="-65" dirty="0">
                <a:latin typeface="Arial"/>
                <a:cs typeface="Arial"/>
              </a:rPr>
              <a:t>silahlar için </a:t>
            </a:r>
            <a:r>
              <a:rPr sz="1200" spc="-90">
                <a:latin typeface="Arial"/>
                <a:cs typeface="Arial"/>
              </a:rPr>
              <a:t>Bölge</a:t>
            </a:r>
            <a:r>
              <a:rPr sz="1200" spc="-10">
                <a:latin typeface="Arial"/>
                <a:cs typeface="Arial"/>
              </a:rPr>
              <a:t> </a:t>
            </a:r>
            <a:r>
              <a:rPr sz="1200" spc="-80">
                <a:latin typeface="Arial"/>
                <a:cs typeface="Arial"/>
              </a:rPr>
              <a:t>Kriminal</a:t>
            </a:r>
            <a:r>
              <a:rPr lang="tr-TR" sz="1200" spc="-80" dirty="0">
                <a:latin typeface="Arial"/>
                <a:cs typeface="Arial"/>
              </a:rPr>
              <a:t> </a:t>
            </a:r>
            <a:r>
              <a:rPr sz="1200" spc="-75">
                <a:latin typeface="Arial"/>
                <a:cs typeface="Arial"/>
              </a:rPr>
              <a:t>Polis </a:t>
            </a:r>
            <a:r>
              <a:rPr sz="1200" spc="-80" dirty="0">
                <a:latin typeface="Arial"/>
                <a:cs typeface="Arial"/>
              </a:rPr>
              <a:t>Laboratuvarlarından </a:t>
            </a:r>
            <a:r>
              <a:rPr sz="1200" spc="-75" dirty="0">
                <a:latin typeface="Arial"/>
                <a:cs typeface="Arial"/>
              </a:rPr>
              <a:t>ekspertiz </a:t>
            </a:r>
            <a:r>
              <a:rPr sz="1200" spc="-85">
                <a:latin typeface="Arial"/>
                <a:cs typeface="Arial"/>
              </a:rPr>
              <a:t>raporu</a:t>
            </a:r>
            <a:r>
              <a:rPr sz="1200" spc="45">
                <a:latin typeface="Arial"/>
                <a:cs typeface="Arial"/>
              </a:rPr>
              <a:t> </a:t>
            </a:r>
            <a:r>
              <a:rPr sz="1200" spc="-55">
                <a:latin typeface="Arial"/>
                <a:cs typeface="Arial"/>
              </a:rPr>
              <a:t>aldırılır.</a:t>
            </a:r>
            <a:r>
              <a:rPr lang="tr-TR" sz="1200" spc="-55" dirty="0">
                <a:latin typeface="Arial"/>
                <a:cs typeface="Arial"/>
              </a:rPr>
              <a:t>                                  </a:t>
            </a:r>
            <a:r>
              <a:rPr sz="1200" b="1" spc="-100">
                <a:solidFill>
                  <a:srgbClr val="FF0000"/>
                </a:solidFill>
                <a:latin typeface="Arial"/>
                <a:cs typeface="Arial"/>
              </a:rPr>
              <a:t>BEŞİNCİ </a:t>
            </a:r>
            <a:r>
              <a:rPr sz="1200" b="1" spc="-125">
                <a:solidFill>
                  <a:srgbClr val="FF0000"/>
                </a:solidFill>
                <a:latin typeface="Arial"/>
                <a:cs typeface="Arial"/>
              </a:rPr>
              <a:t>BÖLÜM </a:t>
            </a:r>
            <a:endParaRPr lang="tr-TR" sz="1200" b="1" spc="-125" dirty="0">
              <a:solidFill>
                <a:srgbClr val="FF0000"/>
              </a:solidFill>
              <a:latin typeface="Arial"/>
              <a:cs typeface="Arial"/>
            </a:endParaRPr>
          </a:p>
          <a:p>
            <a:pPr marL="12700">
              <a:lnSpc>
                <a:spcPct val="100000"/>
              </a:lnSpc>
              <a:spcBef>
                <a:spcPts val="120"/>
              </a:spcBef>
            </a:pPr>
            <a:r>
              <a:rPr sz="1200" b="1" spc="-105">
                <a:solidFill>
                  <a:srgbClr val="FF0000"/>
                </a:solidFill>
                <a:latin typeface="Arial"/>
                <a:cs typeface="Arial"/>
              </a:rPr>
              <a:t>Madde </a:t>
            </a:r>
            <a:r>
              <a:rPr sz="1200" b="1" spc="-80" dirty="0">
                <a:solidFill>
                  <a:srgbClr val="FF0000"/>
                </a:solidFill>
                <a:latin typeface="Arial"/>
                <a:cs typeface="Arial"/>
              </a:rPr>
              <a:t>31- </a:t>
            </a:r>
            <a:r>
              <a:rPr sz="1200" b="1" spc="-110" dirty="0">
                <a:solidFill>
                  <a:srgbClr val="FF0000"/>
                </a:solidFill>
                <a:latin typeface="Arial"/>
                <a:cs typeface="Arial"/>
              </a:rPr>
              <a:t>ÖZEL GÜVENLİK </a:t>
            </a:r>
            <a:r>
              <a:rPr sz="1200" b="1" spc="-90" dirty="0">
                <a:solidFill>
                  <a:srgbClr val="FF0000"/>
                </a:solidFill>
                <a:latin typeface="Arial"/>
                <a:cs typeface="Arial"/>
              </a:rPr>
              <a:t>EĞİTİMİ </a:t>
            </a:r>
            <a:r>
              <a:rPr sz="1200" b="1" spc="-110" dirty="0">
                <a:solidFill>
                  <a:srgbClr val="FF0000"/>
                </a:solidFill>
                <a:latin typeface="Arial"/>
                <a:cs typeface="Arial"/>
              </a:rPr>
              <a:t>ÖZEL GÜVENLİK </a:t>
            </a:r>
            <a:r>
              <a:rPr sz="1200" b="1" spc="-90" dirty="0">
                <a:solidFill>
                  <a:srgbClr val="FF0000"/>
                </a:solidFill>
                <a:latin typeface="Arial"/>
                <a:cs typeface="Arial"/>
              </a:rPr>
              <a:t>EĞİTİMİ </a:t>
            </a:r>
            <a:r>
              <a:rPr sz="1200" b="1" spc="-114" dirty="0">
                <a:solidFill>
                  <a:srgbClr val="FF0000"/>
                </a:solidFill>
                <a:latin typeface="Arial"/>
                <a:cs typeface="Arial"/>
              </a:rPr>
              <a:t>VE</a:t>
            </a:r>
            <a:r>
              <a:rPr sz="1200" b="1" spc="15" dirty="0">
                <a:solidFill>
                  <a:srgbClr val="FF0000"/>
                </a:solidFill>
                <a:latin typeface="Arial"/>
                <a:cs typeface="Arial"/>
              </a:rPr>
              <a:t> </a:t>
            </a:r>
            <a:r>
              <a:rPr sz="1200" b="1" spc="-80" dirty="0">
                <a:solidFill>
                  <a:srgbClr val="FF0000"/>
                </a:solidFill>
                <a:latin typeface="Arial"/>
                <a:cs typeface="Arial"/>
              </a:rPr>
              <a:t>İZNİ</a:t>
            </a:r>
            <a:endParaRPr sz="1200">
              <a:solidFill>
                <a:srgbClr val="FF0000"/>
              </a:solidFill>
              <a:latin typeface="Arial"/>
              <a:cs typeface="Arial"/>
            </a:endParaRPr>
          </a:p>
          <a:p>
            <a:pPr marL="12700" marR="5715" indent="359410" algn="just">
              <a:lnSpc>
                <a:spcPct val="111200"/>
              </a:lnSpc>
              <a:spcBef>
                <a:spcPts val="50"/>
              </a:spcBef>
            </a:pPr>
            <a:r>
              <a:rPr sz="1200" spc="-85">
                <a:latin typeface="Arial"/>
                <a:cs typeface="Arial"/>
              </a:rPr>
              <a:t>“</a:t>
            </a:r>
            <a:r>
              <a:rPr sz="1200" spc="-85" dirty="0">
                <a:latin typeface="Arial"/>
                <a:cs typeface="Arial"/>
              </a:rPr>
              <a:t>Özel  </a:t>
            </a:r>
            <a:r>
              <a:rPr sz="1200" spc="-80" dirty="0">
                <a:latin typeface="Arial"/>
                <a:cs typeface="Arial"/>
              </a:rPr>
              <a:t>güvenlik </a:t>
            </a:r>
            <a:r>
              <a:rPr sz="1200" spc="-85" dirty="0">
                <a:latin typeface="Arial"/>
                <a:cs typeface="Arial"/>
              </a:rPr>
              <a:t>temel  </a:t>
            </a:r>
            <a:r>
              <a:rPr sz="1200" spc="-70" dirty="0">
                <a:latin typeface="Arial"/>
                <a:cs typeface="Arial"/>
              </a:rPr>
              <a:t>eğitimi </a:t>
            </a:r>
            <a:r>
              <a:rPr sz="1200" spc="-90" dirty="0">
                <a:latin typeface="Arial"/>
                <a:cs typeface="Arial"/>
              </a:rPr>
              <a:t>ve </a:t>
            </a:r>
            <a:r>
              <a:rPr sz="1200" spc="-85" dirty="0">
                <a:latin typeface="Arial"/>
                <a:cs typeface="Arial"/>
              </a:rPr>
              <a:t>yenileme  </a:t>
            </a:r>
            <a:r>
              <a:rPr sz="1200" spc="-70" dirty="0">
                <a:latin typeface="Arial"/>
                <a:cs typeface="Arial"/>
              </a:rPr>
              <a:t>eğitimi  </a:t>
            </a:r>
            <a:r>
              <a:rPr sz="1200" spc="-80" dirty="0">
                <a:latin typeface="Arial"/>
                <a:cs typeface="Arial"/>
              </a:rPr>
              <a:t>Bakanlıktan </a:t>
            </a:r>
            <a:r>
              <a:rPr sz="1200" spc="-65" dirty="0">
                <a:latin typeface="Arial"/>
                <a:cs typeface="Arial"/>
              </a:rPr>
              <a:t>faaliyet izni </a:t>
            </a:r>
            <a:r>
              <a:rPr sz="1200" spc="-80" dirty="0">
                <a:latin typeface="Arial"/>
                <a:cs typeface="Arial"/>
              </a:rPr>
              <a:t>alan özel eğitim </a:t>
            </a:r>
            <a:r>
              <a:rPr sz="1200" spc="-85" dirty="0">
                <a:latin typeface="Arial"/>
                <a:cs typeface="Arial"/>
              </a:rPr>
              <a:t>kurumlarında </a:t>
            </a:r>
            <a:r>
              <a:rPr sz="1200" spc="-65" dirty="0">
                <a:latin typeface="Arial"/>
                <a:cs typeface="Arial"/>
              </a:rPr>
              <a:t>yapılır. </a:t>
            </a:r>
            <a:r>
              <a:rPr sz="1200" spc="-80" dirty="0">
                <a:latin typeface="Arial"/>
                <a:cs typeface="Arial"/>
              </a:rPr>
              <a:t>Eğitim yapılacak </a:t>
            </a:r>
            <a:r>
              <a:rPr sz="1200" spc="-65" dirty="0">
                <a:latin typeface="Arial"/>
                <a:cs typeface="Arial"/>
              </a:rPr>
              <a:t>tesisin; </a:t>
            </a:r>
            <a:r>
              <a:rPr sz="1200" spc="-80" dirty="0">
                <a:latin typeface="Arial"/>
                <a:cs typeface="Arial"/>
              </a:rPr>
              <a:t>zorunlu  </a:t>
            </a:r>
            <a:r>
              <a:rPr sz="1200" spc="-95" dirty="0">
                <a:latin typeface="Arial"/>
                <a:cs typeface="Arial"/>
              </a:rPr>
              <a:t>deprem </a:t>
            </a:r>
            <a:r>
              <a:rPr sz="1200" spc="-75" dirty="0">
                <a:latin typeface="Arial"/>
                <a:cs typeface="Arial"/>
              </a:rPr>
              <a:t>sigortası </a:t>
            </a:r>
            <a:r>
              <a:rPr sz="1200" spc="-90" dirty="0">
                <a:latin typeface="Arial"/>
                <a:cs typeface="Arial"/>
              </a:rPr>
              <a:t>ve </a:t>
            </a:r>
            <a:r>
              <a:rPr sz="1200" spc="-85" dirty="0">
                <a:latin typeface="Arial"/>
                <a:cs typeface="Arial"/>
              </a:rPr>
              <a:t>tapusunun  bulunması  </a:t>
            </a:r>
            <a:r>
              <a:rPr sz="1200" spc="-80" dirty="0">
                <a:latin typeface="Arial"/>
                <a:cs typeface="Arial"/>
              </a:rPr>
              <a:t>gerekmektedir. </a:t>
            </a:r>
            <a:r>
              <a:rPr sz="1200" spc="-90" dirty="0">
                <a:latin typeface="Arial"/>
                <a:cs typeface="Arial"/>
              </a:rPr>
              <a:t>Özel </a:t>
            </a:r>
            <a:r>
              <a:rPr sz="1200" spc="-75" dirty="0">
                <a:latin typeface="Arial"/>
                <a:cs typeface="Arial"/>
              </a:rPr>
              <a:t>güvenlik eğitim </a:t>
            </a:r>
            <a:r>
              <a:rPr sz="1200" spc="-65" dirty="0">
                <a:latin typeface="Arial"/>
                <a:cs typeface="Arial"/>
              </a:rPr>
              <a:t>izni için  </a:t>
            </a:r>
            <a:r>
              <a:rPr sz="1200" spc="-85" dirty="0">
                <a:latin typeface="Arial"/>
                <a:cs typeface="Arial"/>
              </a:rPr>
              <a:t>Bakanlığa</a:t>
            </a:r>
            <a:r>
              <a:rPr sz="1200" spc="-50" dirty="0">
                <a:latin typeface="Arial"/>
                <a:cs typeface="Arial"/>
              </a:rPr>
              <a:t> </a:t>
            </a:r>
            <a:r>
              <a:rPr sz="1200" spc="-80" dirty="0">
                <a:latin typeface="Arial"/>
                <a:cs typeface="Arial"/>
              </a:rPr>
              <a:t>yapılacak</a:t>
            </a:r>
            <a:r>
              <a:rPr sz="1200" spc="-45" dirty="0">
                <a:latin typeface="Arial"/>
                <a:cs typeface="Arial"/>
              </a:rPr>
              <a:t> </a:t>
            </a:r>
            <a:r>
              <a:rPr sz="1200" spc="-85" dirty="0">
                <a:latin typeface="Arial"/>
                <a:cs typeface="Arial"/>
              </a:rPr>
              <a:t>başvuruya</a:t>
            </a:r>
            <a:r>
              <a:rPr sz="1200" spc="-40" dirty="0">
                <a:latin typeface="Arial"/>
                <a:cs typeface="Arial"/>
              </a:rPr>
              <a:t> </a:t>
            </a:r>
            <a:r>
              <a:rPr sz="1200" spc="-80" dirty="0">
                <a:latin typeface="Arial"/>
                <a:cs typeface="Arial"/>
              </a:rPr>
              <a:t>aşağıdaki</a:t>
            </a:r>
            <a:r>
              <a:rPr sz="1200" spc="-45" dirty="0">
                <a:latin typeface="Arial"/>
                <a:cs typeface="Arial"/>
              </a:rPr>
              <a:t> </a:t>
            </a:r>
            <a:r>
              <a:rPr sz="1200" spc="-60" dirty="0">
                <a:latin typeface="Arial"/>
                <a:cs typeface="Arial"/>
              </a:rPr>
              <a:t>bilgi</a:t>
            </a:r>
            <a:r>
              <a:rPr sz="1200" spc="-45" dirty="0">
                <a:latin typeface="Arial"/>
                <a:cs typeface="Arial"/>
              </a:rPr>
              <a:t> </a:t>
            </a:r>
            <a:r>
              <a:rPr sz="1200" spc="-90" dirty="0">
                <a:latin typeface="Arial"/>
                <a:cs typeface="Arial"/>
              </a:rPr>
              <a:t>ve</a:t>
            </a:r>
            <a:r>
              <a:rPr sz="1200" spc="-45" dirty="0">
                <a:latin typeface="Arial"/>
                <a:cs typeface="Arial"/>
              </a:rPr>
              <a:t> </a:t>
            </a:r>
            <a:r>
              <a:rPr sz="1200" spc="-80" dirty="0">
                <a:latin typeface="Arial"/>
                <a:cs typeface="Arial"/>
              </a:rPr>
              <a:t>belgelerden</a:t>
            </a:r>
            <a:r>
              <a:rPr sz="1200" spc="-50" dirty="0">
                <a:latin typeface="Arial"/>
                <a:cs typeface="Arial"/>
              </a:rPr>
              <a:t> </a:t>
            </a:r>
            <a:r>
              <a:rPr sz="1200" spc="-65" dirty="0">
                <a:latin typeface="Arial"/>
                <a:cs typeface="Arial"/>
              </a:rPr>
              <a:t>birer</a:t>
            </a:r>
            <a:r>
              <a:rPr sz="1200" spc="-55" dirty="0">
                <a:latin typeface="Arial"/>
                <a:cs typeface="Arial"/>
              </a:rPr>
              <a:t> </a:t>
            </a:r>
            <a:r>
              <a:rPr sz="1200" spc="-75" dirty="0">
                <a:latin typeface="Arial"/>
                <a:cs typeface="Arial"/>
              </a:rPr>
              <a:t>suret</a:t>
            </a:r>
            <a:r>
              <a:rPr sz="1200" spc="-50" dirty="0">
                <a:latin typeface="Arial"/>
                <a:cs typeface="Arial"/>
              </a:rPr>
              <a:t> </a:t>
            </a:r>
            <a:r>
              <a:rPr sz="1200" spc="-70" dirty="0">
                <a:latin typeface="Arial"/>
                <a:cs typeface="Arial"/>
              </a:rPr>
              <a:t>eklenir:</a:t>
            </a:r>
            <a:endParaRPr sz="1200">
              <a:latin typeface="Arial"/>
              <a:cs typeface="Arial"/>
            </a:endParaRPr>
          </a:p>
          <a:p>
            <a:pPr marL="12700" marR="5080" indent="359410" algn="just">
              <a:lnSpc>
                <a:spcPct val="111100"/>
              </a:lnSpc>
              <a:buAutoNum type="alphaLcParenR"/>
              <a:tabLst>
                <a:tab pos="494665" algn="l"/>
              </a:tabLst>
            </a:pPr>
            <a:r>
              <a:rPr sz="1200" spc="-85" dirty="0">
                <a:latin typeface="Arial"/>
                <a:cs typeface="Arial"/>
              </a:rPr>
              <a:t>Kurucu, </a:t>
            </a:r>
            <a:r>
              <a:rPr sz="1200" spc="-70" dirty="0">
                <a:latin typeface="Arial"/>
                <a:cs typeface="Arial"/>
              </a:rPr>
              <a:t>yönetici, </a:t>
            </a:r>
            <a:r>
              <a:rPr sz="1200" spc="-100" dirty="0">
                <a:latin typeface="Arial"/>
                <a:cs typeface="Arial"/>
              </a:rPr>
              <a:t>uzman </a:t>
            </a:r>
            <a:r>
              <a:rPr sz="1200" spc="-60" dirty="0">
                <a:latin typeface="Arial"/>
                <a:cs typeface="Arial"/>
              </a:rPr>
              <a:t>eğitici </a:t>
            </a:r>
            <a:r>
              <a:rPr sz="1200" spc="-95" dirty="0">
                <a:latin typeface="Arial"/>
                <a:cs typeface="Arial"/>
              </a:rPr>
              <a:t>ve </a:t>
            </a:r>
            <a:r>
              <a:rPr sz="1200" spc="-85" dirty="0">
                <a:latin typeface="Arial"/>
                <a:cs typeface="Arial"/>
              </a:rPr>
              <a:t>varsa </a:t>
            </a:r>
            <a:r>
              <a:rPr sz="1200" spc="-75" dirty="0">
                <a:latin typeface="Arial"/>
                <a:cs typeface="Arial"/>
              </a:rPr>
              <a:t>tüzel </a:t>
            </a:r>
            <a:r>
              <a:rPr sz="1200" spc="-65" dirty="0">
                <a:latin typeface="Arial"/>
                <a:cs typeface="Arial"/>
              </a:rPr>
              <a:t>kişi </a:t>
            </a:r>
            <a:r>
              <a:rPr sz="1200" spc="-75" dirty="0">
                <a:latin typeface="Arial"/>
                <a:cs typeface="Arial"/>
              </a:rPr>
              <a:t>ortak </a:t>
            </a:r>
            <a:r>
              <a:rPr sz="1200" spc="-70" dirty="0">
                <a:latin typeface="Arial"/>
                <a:cs typeface="Arial"/>
              </a:rPr>
              <a:t>temsilcilerinin T.C. </a:t>
            </a:r>
            <a:r>
              <a:rPr sz="1200" spc="-75" dirty="0">
                <a:latin typeface="Arial"/>
                <a:cs typeface="Arial"/>
              </a:rPr>
              <a:t>Kimlik  </a:t>
            </a:r>
            <a:r>
              <a:rPr sz="1200" spc="-95" dirty="0">
                <a:latin typeface="Arial"/>
                <a:cs typeface="Arial"/>
              </a:rPr>
              <a:t>Numarası </a:t>
            </a:r>
            <a:r>
              <a:rPr sz="1200" spc="-55" dirty="0">
                <a:latin typeface="Arial"/>
                <a:cs typeface="Arial"/>
              </a:rPr>
              <a:t>ile </a:t>
            </a:r>
            <a:r>
              <a:rPr sz="1200" spc="-75" dirty="0">
                <a:latin typeface="Arial"/>
                <a:cs typeface="Arial"/>
              </a:rPr>
              <a:t>eğitim </a:t>
            </a:r>
            <a:r>
              <a:rPr sz="1200" spc="-80" dirty="0">
                <a:latin typeface="Arial"/>
                <a:cs typeface="Arial"/>
              </a:rPr>
              <a:t>yapılacak </a:t>
            </a:r>
            <a:r>
              <a:rPr sz="1200" spc="-70" dirty="0">
                <a:latin typeface="Arial"/>
                <a:cs typeface="Arial"/>
              </a:rPr>
              <a:t>tesisin </a:t>
            </a:r>
            <a:r>
              <a:rPr sz="1200" spc="-75" dirty="0">
                <a:latin typeface="Arial"/>
                <a:cs typeface="Arial"/>
              </a:rPr>
              <a:t>adresini </a:t>
            </a:r>
            <a:r>
              <a:rPr sz="1200" spc="-60" dirty="0">
                <a:latin typeface="Arial"/>
                <a:cs typeface="Arial"/>
              </a:rPr>
              <a:t>belirtir </a:t>
            </a:r>
            <a:r>
              <a:rPr sz="1200" spc="-85" dirty="0">
                <a:latin typeface="Arial"/>
                <a:cs typeface="Arial"/>
              </a:rPr>
              <a:t>başvuru </a:t>
            </a:r>
            <a:r>
              <a:rPr sz="1200" spc="-70" dirty="0">
                <a:latin typeface="Arial"/>
                <a:cs typeface="Arial"/>
              </a:rPr>
              <a:t>dilekçesi </a:t>
            </a:r>
            <a:r>
              <a:rPr sz="1200" spc="-90" dirty="0">
                <a:latin typeface="Arial"/>
                <a:cs typeface="Arial"/>
              </a:rPr>
              <a:t>ve </a:t>
            </a:r>
            <a:r>
              <a:rPr sz="1200" spc="-70" dirty="0">
                <a:latin typeface="Arial"/>
                <a:cs typeface="Arial"/>
              </a:rPr>
              <a:t>tesis </a:t>
            </a:r>
            <a:r>
              <a:rPr sz="1200" spc="-75" dirty="0">
                <a:latin typeface="Arial"/>
                <a:cs typeface="Arial"/>
              </a:rPr>
              <a:t>kendilerine </a:t>
            </a:r>
            <a:r>
              <a:rPr sz="1200" spc="-60" dirty="0">
                <a:latin typeface="Arial"/>
                <a:cs typeface="Arial"/>
              </a:rPr>
              <a:t>ait  </a:t>
            </a:r>
            <a:r>
              <a:rPr sz="1200" spc="-70" dirty="0">
                <a:latin typeface="Arial"/>
                <a:cs typeface="Arial"/>
              </a:rPr>
              <a:t>ise </a:t>
            </a:r>
            <a:r>
              <a:rPr sz="1200" spc="-85" dirty="0">
                <a:latin typeface="Arial"/>
                <a:cs typeface="Arial"/>
              </a:rPr>
              <a:t>tapunun, </a:t>
            </a:r>
            <a:r>
              <a:rPr sz="1200" spc="-70" dirty="0">
                <a:latin typeface="Arial"/>
                <a:cs typeface="Arial"/>
              </a:rPr>
              <a:t>kira ise kira </a:t>
            </a:r>
            <a:r>
              <a:rPr sz="1200" spc="-80" dirty="0">
                <a:latin typeface="Arial"/>
                <a:cs typeface="Arial"/>
              </a:rPr>
              <a:t>sözleşmesinin </a:t>
            </a:r>
            <a:r>
              <a:rPr sz="1200" spc="-65" dirty="0">
                <a:latin typeface="Arial"/>
                <a:cs typeface="Arial"/>
              </a:rPr>
              <a:t>bir</a:t>
            </a:r>
            <a:r>
              <a:rPr sz="1200" spc="95" dirty="0">
                <a:latin typeface="Arial"/>
                <a:cs typeface="Arial"/>
              </a:rPr>
              <a:t> </a:t>
            </a:r>
            <a:r>
              <a:rPr sz="1200" spc="-75" dirty="0">
                <a:latin typeface="Arial"/>
                <a:cs typeface="Arial"/>
              </a:rPr>
              <a:t>örneği,</a:t>
            </a:r>
            <a:endParaRPr sz="1200">
              <a:latin typeface="Arial"/>
              <a:cs typeface="Arial"/>
            </a:endParaRPr>
          </a:p>
          <a:p>
            <a:pPr marL="12700" marR="8255" indent="359410" algn="just">
              <a:lnSpc>
                <a:spcPct val="111100"/>
              </a:lnSpc>
              <a:buAutoNum type="alphaLcParenR"/>
              <a:tabLst>
                <a:tab pos="502284" algn="l"/>
              </a:tabLst>
            </a:pPr>
            <a:r>
              <a:rPr sz="1200" spc="-85" dirty="0">
                <a:latin typeface="Arial"/>
                <a:cs typeface="Arial"/>
              </a:rPr>
              <a:t>Binaya </a:t>
            </a:r>
            <a:r>
              <a:rPr sz="1200" spc="-60" dirty="0">
                <a:latin typeface="Arial"/>
                <a:cs typeface="Arial"/>
              </a:rPr>
              <a:t>ilişkin </a:t>
            </a:r>
            <a:r>
              <a:rPr sz="1200" spc="-80" dirty="0">
                <a:latin typeface="Arial"/>
                <a:cs typeface="Arial"/>
              </a:rPr>
              <a:t>yapı </a:t>
            </a:r>
            <a:r>
              <a:rPr sz="1200" spc="-85" dirty="0">
                <a:latin typeface="Arial"/>
                <a:cs typeface="Arial"/>
              </a:rPr>
              <a:t>kullanma </a:t>
            </a:r>
            <a:r>
              <a:rPr sz="1200" spc="-65" dirty="0">
                <a:latin typeface="Arial"/>
                <a:cs typeface="Arial"/>
              </a:rPr>
              <a:t>izni </a:t>
            </a:r>
            <a:r>
              <a:rPr sz="1200" spc="-90" dirty="0">
                <a:latin typeface="Arial"/>
                <a:cs typeface="Arial"/>
              </a:rPr>
              <a:t>veya </a:t>
            </a:r>
            <a:r>
              <a:rPr sz="1200" spc="-75" dirty="0">
                <a:latin typeface="Arial"/>
                <a:cs typeface="Arial"/>
              </a:rPr>
              <a:t>eğitim </a:t>
            </a:r>
            <a:r>
              <a:rPr sz="1200" spc="-95" dirty="0">
                <a:latin typeface="Arial"/>
                <a:cs typeface="Arial"/>
              </a:rPr>
              <a:t>kurumu </a:t>
            </a:r>
            <a:r>
              <a:rPr sz="1200" spc="-85" dirty="0">
                <a:latin typeface="Arial"/>
                <a:cs typeface="Arial"/>
              </a:rPr>
              <a:t>açılmasında </a:t>
            </a:r>
            <a:r>
              <a:rPr sz="1200" spc="-75" dirty="0">
                <a:latin typeface="Arial"/>
                <a:cs typeface="Arial"/>
              </a:rPr>
              <a:t>fenni </a:t>
            </a:r>
            <a:r>
              <a:rPr sz="1200" spc="-85" dirty="0">
                <a:latin typeface="Arial"/>
                <a:cs typeface="Arial"/>
              </a:rPr>
              <a:t>sakınca  olmadığına </a:t>
            </a:r>
            <a:r>
              <a:rPr sz="1200" spc="-60" dirty="0">
                <a:latin typeface="Arial"/>
                <a:cs typeface="Arial"/>
              </a:rPr>
              <a:t>ilişkin </a:t>
            </a:r>
            <a:r>
              <a:rPr sz="1200" spc="-85" dirty="0">
                <a:latin typeface="Arial"/>
                <a:cs typeface="Arial"/>
              </a:rPr>
              <a:t>belediyeden </a:t>
            </a:r>
            <a:r>
              <a:rPr sz="1200" spc="-80">
                <a:latin typeface="Arial"/>
                <a:cs typeface="Arial"/>
              </a:rPr>
              <a:t>alınan</a:t>
            </a:r>
            <a:r>
              <a:rPr sz="1200" spc="40">
                <a:latin typeface="Arial"/>
                <a:cs typeface="Arial"/>
              </a:rPr>
              <a:t> </a:t>
            </a:r>
            <a:r>
              <a:rPr sz="1200" spc="-70">
                <a:latin typeface="Arial"/>
                <a:cs typeface="Arial"/>
              </a:rPr>
              <a:t>yazı,</a:t>
            </a:r>
            <a:endParaRPr lang="tr-TR" sz="1200" spc="-70" dirty="0">
              <a:latin typeface="Arial"/>
              <a:cs typeface="Arial"/>
            </a:endParaRPr>
          </a:p>
          <a:p>
            <a:pPr marL="12700" marR="8255" indent="359410" algn="just">
              <a:lnSpc>
                <a:spcPct val="111100"/>
              </a:lnSpc>
              <a:buAutoNum type="alphaLcParenR"/>
              <a:tabLst>
                <a:tab pos="502284" algn="l"/>
              </a:tabLst>
            </a:pPr>
            <a:r>
              <a:rPr sz="1200" spc="-80">
                <a:latin typeface="Arial"/>
                <a:cs typeface="Arial"/>
              </a:rPr>
              <a:t>Eğitim </a:t>
            </a:r>
            <a:r>
              <a:rPr sz="1200" spc="-95" dirty="0">
                <a:latin typeface="Arial"/>
                <a:cs typeface="Arial"/>
              </a:rPr>
              <a:t>kurumunu </a:t>
            </a:r>
            <a:r>
              <a:rPr sz="1200" spc="-75" dirty="0">
                <a:latin typeface="Arial"/>
                <a:cs typeface="Arial"/>
              </a:rPr>
              <a:t>temsil </a:t>
            </a:r>
            <a:r>
              <a:rPr sz="1200" spc="-90" dirty="0">
                <a:latin typeface="Arial"/>
                <a:cs typeface="Arial"/>
              </a:rPr>
              <a:t>edecek </a:t>
            </a:r>
            <a:r>
              <a:rPr sz="1200" spc="-70" dirty="0">
                <a:latin typeface="Arial"/>
                <a:cs typeface="Arial"/>
              </a:rPr>
              <a:t>yöneticiler </a:t>
            </a:r>
            <a:r>
              <a:rPr sz="1200" spc="-65" dirty="0">
                <a:latin typeface="Arial"/>
                <a:cs typeface="Arial"/>
              </a:rPr>
              <a:t>için </a:t>
            </a:r>
            <a:r>
              <a:rPr sz="1200" spc="-70">
                <a:latin typeface="Arial"/>
                <a:cs typeface="Arial"/>
              </a:rPr>
              <a:t>yetki</a:t>
            </a:r>
            <a:r>
              <a:rPr sz="1200" spc="-40">
                <a:latin typeface="Arial"/>
                <a:cs typeface="Arial"/>
              </a:rPr>
              <a:t> </a:t>
            </a:r>
            <a:r>
              <a:rPr sz="1200" spc="-75">
                <a:latin typeface="Arial"/>
                <a:cs typeface="Arial"/>
              </a:rPr>
              <a:t>belgesi,</a:t>
            </a:r>
            <a:endParaRPr lang="tr-TR" sz="1200" spc="-75" dirty="0">
              <a:latin typeface="Arial"/>
              <a:cs typeface="Arial"/>
            </a:endParaRPr>
          </a:p>
          <a:p>
            <a:pPr marL="12700" marR="8255" indent="359410" algn="just">
              <a:lnSpc>
                <a:spcPct val="111100"/>
              </a:lnSpc>
              <a:buAutoNum type="alphaLcParenR"/>
              <a:tabLst>
                <a:tab pos="502284" algn="l"/>
              </a:tabLst>
            </a:pPr>
            <a:r>
              <a:rPr sz="1200" spc="-80">
                <a:latin typeface="Arial"/>
                <a:cs typeface="Arial"/>
              </a:rPr>
              <a:t>Eğitim </a:t>
            </a:r>
            <a:r>
              <a:rPr sz="1200" spc="-80" dirty="0">
                <a:latin typeface="Arial"/>
                <a:cs typeface="Arial"/>
              </a:rPr>
              <a:t>yapılacak </a:t>
            </a:r>
            <a:r>
              <a:rPr sz="1200" spc="-70" dirty="0">
                <a:latin typeface="Arial"/>
                <a:cs typeface="Arial"/>
              </a:rPr>
              <a:t>tesisin </a:t>
            </a:r>
            <a:r>
              <a:rPr sz="1200" spc="-85" dirty="0">
                <a:latin typeface="Arial"/>
                <a:cs typeface="Arial"/>
              </a:rPr>
              <a:t>yangın </a:t>
            </a:r>
            <a:r>
              <a:rPr sz="1200" spc="-70" dirty="0">
                <a:latin typeface="Arial"/>
                <a:cs typeface="Arial"/>
              </a:rPr>
              <a:t>sigortası poliçesinin </a:t>
            </a:r>
            <a:r>
              <a:rPr sz="1200" spc="-65" dirty="0">
                <a:latin typeface="Arial"/>
                <a:cs typeface="Arial"/>
              </a:rPr>
              <a:t>bir</a:t>
            </a:r>
            <a:r>
              <a:rPr sz="1200" spc="114" dirty="0">
                <a:latin typeface="Arial"/>
                <a:cs typeface="Arial"/>
              </a:rPr>
              <a:t> </a:t>
            </a:r>
            <a:r>
              <a:rPr sz="1200" spc="-70" dirty="0">
                <a:latin typeface="Arial"/>
                <a:cs typeface="Arial"/>
              </a:rPr>
              <a:t>sureti,</a:t>
            </a:r>
            <a:endParaRPr sz="1200">
              <a:latin typeface="Arial"/>
              <a:cs typeface="Arial"/>
            </a:endParaRPr>
          </a:p>
          <a:p>
            <a:pPr marL="12700" marR="8890" indent="359410" algn="just">
              <a:lnSpc>
                <a:spcPts val="1200"/>
              </a:lnSpc>
              <a:spcBef>
                <a:spcPts val="60"/>
              </a:spcBef>
              <a:buAutoNum type="alphaLcParenR"/>
              <a:tabLst>
                <a:tab pos="527685" algn="l"/>
              </a:tabLst>
            </a:pPr>
            <a:r>
              <a:rPr sz="1200" spc="-85" dirty="0">
                <a:latin typeface="Arial"/>
                <a:cs typeface="Arial"/>
              </a:rPr>
              <a:t>Kurucu,</a:t>
            </a:r>
            <a:r>
              <a:rPr sz="1200" spc="80" dirty="0">
                <a:latin typeface="Arial"/>
                <a:cs typeface="Arial"/>
              </a:rPr>
              <a:t> </a:t>
            </a:r>
            <a:r>
              <a:rPr sz="1200" spc="-70" dirty="0">
                <a:latin typeface="Arial"/>
                <a:cs typeface="Arial"/>
              </a:rPr>
              <a:t>yönetici </a:t>
            </a:r>
            <a:r>
              <a:rPr sz="1200" spc="-90" dirty="0">
                <a:latin typeface="Arial"/>
                <a:cs typeface="Arial"/>
              </a:rPr>
              <a:t>ve </a:t>
            </a:r>
            <a:r>
              <a:rPr sz="1200" spc="-85" dirty="0">
                <a:latin typeface="Arial"/>
                <a:cs typeface="Arial"/>
              </a:rPr>
              <a:t>varsa  </a:t>
            </a:r>
            <a:r>
              <a:rPr sz="1200" spc="-70" dirty="0">
                <a:latin typeface="Arial"/>
                <a:cs typeface="Arial"/>
              </a:rPr>
              <a:t>temsilcilerine </a:t>
            </a:r>
            <a:r>
              <a:rPr sz="1200" spc="-65" dirty="0">
                <a:latin typeface="Arial"/>
                <a:cs typeface="Arial"/>
              </a:rPr>
              <a:t>ait </a:t>
            </a:r>
            <a:r>
              <a:rPr sz="1200" spc="-80" dirty="0">
                <a:latin typeface="Arial"/>
                <a:cs typeface="Arial"/>
              </a:rPr>
              <a:t>güvenlik </a:t>
            </a:r>
            <a:r>
              <a:rPr sz="1200" spc="-85" dirty="0">
                <a:latin typeface="Arial"/>
                <a:cs typeface="Arial"/>
              </a:rPr>
              <a:t>soruşturması  </a:t>
            </a:r>
            <a:r>
              <a:rPr sz="1200" spc="-90" dirty="0">
                <a:latin typeface="Arial"/>
                <a:cs typeface="Arial"/>
              </a:rPr>
              <a:t>ve </a:t>
            </a:r>
            <a:r>
              <a:rPr sz="1200" spc="-75" dirty="0">
                <a:latin typeface="Arial"/>
                <a:cs typeface="Arial"/>
              </a:rPr>
              <a:t>arşiv  </a:t>
            </a:r>
            <a:r>
              <a:rPr sz="1200" spc="-75">
                <a:latin typeface="Arial"/>
                <a:cs typeface="Arial"/>
              </a:rPr>
              <a:t>araştırması</a:t>
            </a:r>
            <a:r>
              <a:rPr sz="1200" spc="-55">
                <a:latin typeface="Arial"/>
                <a:cs typeface="Arial"/>
              </a:rPr>
              <a:t> </a:t>
            </a:r>
            <a:r>
              <a:rPr sz="1200" spc="-80">
                <a:latin typeface="Arial"/>
                <a:cs typeface="Arial"/>
              </a:rPr>
              <a:t>formu,</a:t>
            </a:r>
            <a:endParaRPr lang="tr-TR" sz="1200" spc="-80" dirty="0">
              <a:latin typeface="Arial"/>
              <a:cs typeface="Arial"/>
            </a:endParaRPr>
          </a:p>
          <a:p>
            <a:pPr marL="12700" marR="8890" indent="359410" algn="just">
              <a:lnSpc>
                <a:spcPts val="1200"/>
              </a:lnSpc>
              <a:spcBef>
                <a:spcPts val="60"/>
              </a:spcBef>
              <a:buAutoNum type="alphaLcParenR"/>
              <a:tabLst>
                <a:tab pos="527685" algn="l"/>
              </a:tabLst>
            </a:pPr>
            <a:r>
              <a:rPr sz="1200" spc="-80">
                <a:latin typeface="Arial"/>
                <a:cs typeface="Arial"/>
              </a:rPr>
              <a:t>Kurucu</a:t>
            </a:r>
            <a:r>
              <a:rPr sz="1200" spc="-80" dirty="0">
                <a:latin typeface="Arial"/>
                <a:cs typeface="Arial"/>
              </a:rPr>
              <a:t>, </a:t>
            </a:r>
            <a:r>
              <a:rPr sz="1200" spc="-75" dirty="0">
                <a:latin typeface="Arial"/>
                <a:cs typeface="Arial"/>
              </a:rPr>
              <a:t>yönetici </a:t>
            </a:r>
            <a:r>
              <a:rPr sz="1200" spc="-90" dirty="0">
                <a:latin typeface="Arial"/>
                <a:cs typeface="Arial"/>
              </a:rPr>
              <a:t>ve </a:t>
            </a:r>
            <a:r>
              <a:rPr sz="1200" spc="-85" dirty="0">
                <a:latin typeface="Arial"/>
                <a:cs typeface="Arial"/>
              </a:rPr>
              <a:t>varsa </a:t>
            </a:r>
            <a:r>
              <a:rPr sz="1200" spc="-70" dirty="0">
                <a:latin typeface="Arial"/>
                <a:cs typeface="Arial"/>
              </a:rPr>
              <a:t>temsilcilerine </a:t>
            </a:r>
            <a:r>
              <a:rPr sz="1200" spc="-60" dirty="0">
                <a:latin typeface="Arial"/>
                <a:cs typeface="Arial"/>
              </a:rPr>
              <a:t>ait </a:t>
            </a:r>
            <a:r>
              <a:rPr sz="1200" spc="-90" dirty="0">
                <a:latin typeface="Arial"/>
                <a:cs typeface="Arial"/>
              </a:rPr>
              <a:t>imza</a:t>
            </a:r>
            <a:r>
              <a:rPr sz="1200" spc="-40" dirty="0">
                <a:latin typeface="Arial"/>
                <a:cs typeface="Arial"/>
              </a:rPr>
              <a:t> </a:t>
            </a:r>
            <a:r>
              <a:rPr sz="1200" spc="-65">
                <a:latin typeface="Arial"/>
                <a:cs typeface="Arial"/>
              </a:rPr>
              <a:t>sirküleri.”</a:t>
            </a:r>
            <a:endParaRPr sz="1200">
              <a:latin typeface="Arial"/>
              <a:cs typeface="Arial"/>
            </a:endParaRP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object 25"/>
          <p:cNvSpPr txBox="1"/>
          <p:nvPr/>
        </p:nvSpPr>
        <p:spPr>
          <a:xfrm>
            <a:off x="371452" y="234934"/>
            <a:ext cx="6572296" cy="4385303"/>
          </a:xfrm>
          <a:prstGeom prst="rect">
            <a:avLst/>
          </a:prstGeom>
        </p:spPr>
        <p:txBody>
          <a:bodyPr vert="horz" wrap="square" lIns="0" tIns="12700" rIns="0" bIns="0" rtlCol="0">
            <a:spAutoFit/>
          </a:bodyPr>
          <a:lstStyle/>
          <a:p>
            <a:pPr marL="12700" marR="7620" indent="449580" algn="just">
              <a:lnSpc>
                <a:spcPct val="111100"/>
              </a:lnSpc>
              <a:spcBef>
                <a:spcPts val="100"/>
              </a:spcBef>
            </a:pPr>
            <a:r>
              <a:rPr sz="1600" spc="-65">
                <a:latin typeface="Arial"/>
                <a:cs typeface="Arial"/>
              </a:rPr>
              <a:t>Bilgi </a:t>
            </a:r>
            <a:r>
              <a:rPr sz="1600" spc="-90" dirty="0">
                <a:latin typeface="Arial"/>
                <a:cs typeface="Arial"/>
              </a:rPr>
              <a:t>ve </a:t>
            </a:r>
            <a:r>
              <a:rPr sz="1600" spc="-75" dirty="0">
                <a:latin typeface="Arial"/>
                <a:cs typeface="Arial"/>
              </a:rPr>
              <a:t>belgelerin eksiksiz </a:t>
            </a:r>
            <a:r>
              <a:rPr sz="1600" spc="-80" dirty="0">
                <a:latin typeface="Arial"/>
                <a:cs typeface="Arial"/>
              </a:rPr>
              <a:t>olarak </a:t>
            </a:r>
            <a:r>
              <a:rPr sz="1600" spc="-75" dirty="0">
                <a:latin typeface="Arial"/>
                <a:cs typeface="Arial"/>
              </a:rPr>
              <a:t>teslim  </a:t>
            </a:r>
            <a:r>
              <a:rPr sz="1600" spc="-65" dirty="0">
                <a:latin typeface="Arial"/>
                <a:cs typeface="Arial"/>
              </a:rPr>
              <a:t>edildiği </a:t>
            </a:r>
            <a:r>
              <a:rPr sz="1600" spc="-75" dirty="0">
                <a:latin typeface="Arial"/>
                <a:cs typeface="Arial"/>
              </a:rPr>
              <a:t>anlaşıldığında, eğitim </a:t>
            </a:r>
            <a:r>
              <a:rPr sz="1600" spc="-80" dirty="0">
                <a:latin typeface="Arial"/>
                <a:cs typeface="Arial"/>
              </a:rPr>
              <a:t>merkezinin </a:t>
            </a:r>
            <a:r>
              <a:rPr sz="1600" spc="-90" dirty="0">
                <a:latin typeface="Arial"/>
                <a:cs typeface="Arial"/>
              </a:rPr>
              <a:t>bulunduğu </a:t>
            </a:r>
            <a:r>
              <a:rPr sz="1600" spc="-65" dirty="0">
                <a:latin typeface="Arial"/>
                <a:cs typeface="Arial"/>
              </a:rPr>
              <a:t>ilde, </a:t>
            </a:r>
            <a:r>
              <a:rPr sz="1600" spc="-80" dirty="0">
                <a:latin typeface="Arial"/>
                <a:cs typeface="Arial"/>
              </a:rPr>
              <a:t>sorumluluk </a:t>
            </a:r>
            <a:r>
              <a:rPr sz="1600" spc="-75" dirty="0">
                <a:latin typeface="Arial"/>
                <a:cs typeface="Arial"/>
              </a:rPr>
              <a:t>bölgesi </a:t>
            </a:r>
            <a:r>
              <a:rPr sz="1600" spc="-85" dirty="0">
                <a:latin typeface="Arial"/>
                <a:cs typeface="Arial"/>
              </a:rPr>
              <a:t>esasına  göre  başkanı emniyet </a:t>
            </a:r>
            <a:r>
              <a:rPr sz="1600" spc="-95" dirty="0">
                <a:latin typeface="Arial"/>
                <a:cs typeface="Arial"/>
              </a:rPr>
              <a:t>müdürü </a:t>
            </a:r>
            <a:r>
              <a:rPr sz="1600" spc="-90" dirty="0">
                <a:latin typeface="Arial"/>
                <a:cs typeface="Arial"/>
              </a:rPr>
              <a:t>veya jandarma subay </a:t>
            </a:r>
            <a:r>
              <a:rPr sz="1600" spc="-60" dirty="0">
                <a:latin typeface="Arial"/>
                <a:cs typeface="Arial"/>
              </a:rPr>
              <a:t>sınıfı </a:t>
            </a:r>
            <a:r>
              <a:rPr sz="1600" spc="-65" dirty="0">
                <a:latin typeface="Arial"/>
                <a:cs typeface="Arial"/>
              </a:rPr>
              <a:t>bir rütbeli </a:t>
            </a:r>
            <a:r>
              <a:rPr sz="1600" spc="-80" dirty="0">
                <a:latin typeface="Arial"/>
                <a:cs typeface="Arial"/>
              </a:rPr>
              <a:t>olan </a:t>
            </a:r>
            <a:r>
              <a:rPr sz="1600" spc="-85" dirty="0">
                <a:latin typeface="Arial"/>
                <a:cs typeface="Arial"/>
              </a:rPr>
              <a:t>ve </a:t>
            </a:r>
            <a:r>
              <a:rPr sz="1600" spc="-80" dirty="0">
                <a:latin typeface="Arial"/>
                <a:cs typeface="Arial"/>
              </a:rPr>
              <a:t>özel </a:t>
            </a:r>
            <a:r>
              <a:rPr sz="1600" spc="-75" dirty="0">
                <a:latin typeface="Arial"/>
                <a:cs typeface="Arial"/>
              </a:rPr>
              <a:t>güvenlikle </a:t>
            </a:r>
            <a:r>
              <a:rPr sz="1600" spc="-45" dirty="0">
                <a:latin typeface="Arial"/>
                <a:cs typeface="Arial"/>
              </a:rPr>
              <a:t>ilgili  </a:t>
            </a:r>
            <a:r>
              <a:rPr sz="1600" spc="-80" dirty="0">
                <a:latin typeface="Arial"/>
                <a:cs typeface="Arial"/>
              </a:rPr>
              <a:t>birimde </a:t>
            </a:r>
            <a:r>
              <a:rPr sz="1600" spc="-75" dirty="0">
                <a:latin typeface="Arial"/>
                <a:cs typeface="Arial"/>
              </a:rPr>
              <a:t>çalışan </a:t>
            </a:r>
            <a:r>
              <a:rPr sz="1600" spc="-90" dirty="0">
                <a:latin typeface="Arial"/>
                <a:cs typeface="Arial"/>
              </a:rPr>
              <a:t>üç </a:t>
            </a:r>
            <a:r>
              <a:rPr sz="1600" spc="-75" dirty="0">
                <a:latin typeface="Arial"/>
                <a:cs typeface="Arial"/>
              </a:rPr>
              <a:t>kişiden </a:t>
            </a:r>
            <a:r>
              <a:rPr sz="1600" spc="-80" dirty="0">
                <a:latin typeface="Arial"/>
                <a:cs typeface="Arial"/>
              </a:rPr>
              <a:t>oluşan </a:t>
            </a:r>
            <a:r>
              <a:rPr sz="1600" spc="-65" dirty="0">
                <a:latin typeface="Arial"/>
                <a:cs typeface="Arial"/>
              </a:rPr>
              <a:t>bir </a:t>
            </a:r>
            <a:r>
              <a:rPr sz="1600" spc="-85" dirty="0">
                <a:latin typeface="Arial"/>
                <a:cs typeface="Arial"/>
              </a:rPr>
              <a:t>inceleme</a:t>
            </a:r>
            <a:r>
              <a:rPr sz="1600" spc="80" dirty="0">
                <a:latin typeface="Arial"/>
                <a:cs typeface="Arial"/>
              </a:rPr>
              <a:t> </a:t>
            </a:r>
            <a:r>
              <a:rPr sz="1600" spc="-90" dirty="0">
                <a:latin typeface="Arial"/>
                <a:cs typeface="Arial"/>
              </a:rPr>
              <a:t>komisyonu </a:t>
            </a:r>
            <a:r>
              <a:rPr sz="1600" spc="-65" dirty="0">
                <a:latin typeface="Arial"/>
                <a:cs typeface="Arial"/>
              </a:rPr>
              <a:t>görevlendirilir. </a:t>
            </a:r>
            <a:r>
              <a:rPr sz="1600" spc="-100" dirty="0">
                <a:latin typeface="Arial"/>
                <a:cs typeface="Arial"/>
              </a:rPr>
              <a:t>Bu </a:t>
            </a:r>
            <a:r>
              <a:rPr sz="1600" spc="-90" dirty="0">
                <a:latin typeface="Arial"/>
                <a:cs typeface="Arial"/>
              </a:rPr>
              <a:t>komisyon  </a:t>
            </a:r>
            <a:r>
              <a:rPr sz="1600" spc="-75" dirty="0">
                <a:latin typeface="Arial"/>
                <a:cs typeface="Arial"/>
              </a:rPr>
              <a:t>tarafından, </a:t>
            </a:r>
            <a:r>
              <a:rPr sz="1600" spc="-70" dirty="0">
                <a:latin typeface="Arial"/>
                <a:cs typeface="Arial"/>
              </a:rPr>
              <a:t>tesisin </a:t>
            </a:r>
            <a:r>
              <a:rPr sz="1600" spc="-80" dirty="0">
                <a:latin typeface="Arial"/>
                <a:cs typeface="Arial"/>
              </a:rPr>
              <a:t>özel güvenlik </a:t>
            </a:r>
            <a:r>
              <a:rPr sz="1600" spc="-70" dirty="0">
                <a:latin typeface="Arial"/>
                <a:cs typeface="Arial"/>
              </a:rPr>
              <a:t>eğitimi </a:t>
            </a:r>
            <a:r>
              <a:rPr sz="1600" spc="-75" dirty="0">
                <a:latin typeface="Arial"/>
                <a:cs typeface="Arial"/>
              </a:rPr>
              <a:t>verilmesine </a:t>
            </a:r>
            <a:r>
              <a:rPr sz="1600" spc="-90" dirty="0">
                <a:latin typeface="Arial"/>
                <a:cs typeface="Arial"/>
              </a:rPr>
              <a:t>uygun </a:t>
            </a:r>
            <a:r>
              <a:rPr sz="1600" spc="-80" dirty="0">
                <a:latin typeface="Arial"/>
                <a:cs typeface="Arial"/>
              </a:rPr>
              <a:t>olup olmadığı, </a:t>
            </a:r>
            <a:r>
              <a:rPr sz="1600" spc="-75" dirty="0">
                <a:latin typeface="Arial"/>
                <a:cs typeface="Arial"/>
              </a:rPr>
              <a:t>eğitim </a:t>
            </a:r>
            <a:r>
              <a:rPr sz="1600" spc="-80" dirty="0">
                <a:latin typeface="Arial"/>
                <a:cs typeface="Arial"/>
              </a:rPr>
              <a:t>araç </a:t>
            </a:r>
            <a:r>
              <a:rPr sz="1600" spc="-90" dirty="0">
                <a:latin typeface="Arial"/>
                <a:cs typeface="Arial"/>
              </a:rPr>
              <a:t>ve  </a:t>
            </a:r>
            <a:r>
              <a:rPr sz="1600" spc="-70" dirty="0">
                <a:latin typeface="Arial"/>
                <a:cs typeface="Arial"/>
              </a:rPr>
              <a:t>gereçleriyle, </a:t>
            </a:r>
            <a:r>
              <a:rPr sz="1600" spc="-75" dirty="0">
                <a:latin typeface="Arial"/>
                <a:cs typeface="Arial"/>
              </a:rPr>
              <a:t>teçhizatın </a:t>
            </a:r>
            <a:r>
              <a:rPr sz="1600" spc="-65" dirty="0">
                <a:latin typeface="Arial"/>
                <a:cs typeface="Arial"/>
              </a:rPr>
              <a:t>yeterli </a:t>
            </a:r>
            <a:r>
              <a:rPr sz="1600" spc="-80" dirty="0">
                <a:latin typeface="Arial"/>
                <a:cs typeface="Arial"/>
              </a:rPr>
              <a:t>olup olmadığı, </a:t>
            </a:r>
            <a:r>
              <a:rPr sz="1600" spc="-85" dirty="0">
                <a:latin typeface="Arial"/>
                <a:cs typeface="Arial"/>
              </a:rPr>
              <a:t>yangına </a:t>
            </a:r>
            <a:r>
              <a:rPr sz="1600" spc="-75" dirty="0">
                <a:latin typeface="Arial"/>
                <a:cs typeface="Arial"/>
              </a:rPr>
              <a:t>karşı </a:t>
            </a:r>
            <a:r>
              <a:rPr sz="1600" spc="-70" dirty="0">
                <a:latin typeface="Arial"/>
                <a:cs typeface="Arial"/>
              </a:rPr>
              <a:t>gerekli </a:t>
            </a:r>
            <a:r>
              <a:rPr sz="1600" spc="-80" dirty="0">
                <a:latin typeface="Arial"/>
                <a:cs typeface="Arial"/>
              </a:rPr>
              <a:t>önlemlerin </a:t>
            </a:r>
            <a:r>
              <a:rPr sz="1600" spc="-70" dirty="0">
                <a:latin typeface="Arial"/>
                <a:cs typeface="Arial"/>
              </a:rPr>
              <a:t>alınıp </a:t>
            </a:r>
            <a:r>
              <a:rPr sz="1600" spc="-75" dirty="0">
                <a:latin typeface="Arial"/>
                <a:cs typeface="Arial"/>
              </a:rPr>
              <a:t>alınmadığı,  </a:t>
            </a:r>
            <a:r>
              <a:rPr sz="1600" spc="-85" dirty="0">
                <a:latin typeface="Arial"/>
                <a:cs typeface="Arial"/>
              </a:rPr>
              <a:t>belge </a:t>
            </a:r>
            <a:r>
              <a:rPr sz="1600" spc="-90" dirty="0">
                <a:latin typeface="Arial"/>
                <a:cs typeface="Arial"/>
              </a:rPr>
              <a:t>ve </a:t>
            </a:r>
            <a:r>
              <a:rPr sz="1600" spc="-60" dirty="0">
                <a:latin typeface="Arial"/>
                <a:cs typeface="Arial"/>
              </a:rPr>
              <a:t>bilgilerin </a:t>
            </a:r>
            <a:r>
              <a:rPr sz="1600" spc="-80" dirty="0">
                <a:latin typeface="Arial"/>
                <a:cs typeface="Arial"/>
              </a:rPr>
              <a:t>gerçeği </a:t>
            </a:r>
            <a:r>
              <a:rPr sz="1600" spc="-75" dirty="0">
                <a:latin typeface="Arial"/>
                <a:cs typeface="Arial"/>
              </a:rPr>
              <a:t>yansıtıp </a:t>
            </a:r>
            <a:r>
              <a:rPr sz="1600" spc="-80" dirty="0">
                <a:latin typeface="Arial"/>
                <a:cs typeface="Arial"/>
              </a:rPr>
              <a:t>yansıtmadığı </a:t>
            </a:r>
            <a:r>
              <a:rPr sz="1600" spc="-70" dirty="0">
                <a:latin typeface="Arial"/>
                <a:cs typeface="Arial"/>
              </a:rPr>
              <a:t>araştırılarak, </a:t>
            </a:r>
            <a:r>
              <a:rPr sz="1600" spc="-65" dirty="0">
                <a:latin typeface="Arial"/>
                <a:cs typeface="Arial"/>
              </a:rPr>
              <a:t>belirtilen </a:t>
            </a:r>
            <a:r>
              <a:rPr sz="1600" spc="-85" dirty="0">
                <a:latin typeface="Arial"/>
                <a:cs typeface="Arial"/>
              </a:rPr>
              <a:t>yerde </a:t>
            </a:r>
            <a:r>
              <a:rPr sz="1600" spc="-75" dirty="0">
                <a:latin typeface="Arial"/>
                <a:cs typeface="Arial"/>
              </a:rPr>
              <a:t>eğitim </a:t>
            </a:r>
            <a:r>
              <a:rPr sz="1600" spc="-85" dirty="0">
                <a:latin typeface="Arial"/>
                <a:cs typeface="Arial"/>
              </a:rPr>
              <a:t>merkezi  </a:t>
            </a:r>
            <a:r>
              <a:rPr sz="1600" spc="-65" dirty="0">
                <a:latin typeface="Arial"/>
                <a:cs typeface="Arial"/>
              </a:rPr>
              <a:t>açılıp </a:t>
            </a:r>
            <a:r>
              <a:rPr sz="1600" spc="-85" dirty="0">
                <a:latin typeface="Arial"/>
                <a:cs typeface="Arial"/>
              </a:rPr>
              <a:t>açılamayacağına </a:t>
            </a:r>
            <a:r>
              <a:rPr sz="1600" spc="-60" dirty="0">
                <a:latin typeface="Arial"/>
                <a:cs typeface="Arial"/>
              </a:rPr>
              <a:t>ilişkin </a:t>
            </a:r>
            <a:r>
              <a:rPr sz="1600" spc="-65" dirty="0">
                <a:latin typeface="Arial"/>
                <a:cs typeface="Arial"/>
              </a:rPr>
              <a:t>bir </a:t>
            </a:r>
            <a:r>
              <a:rPr sz="1600" spc="-80" dirty="0">
                <a:latin typeface="Arial"/>
                <a:cs typeface="Arial"/>
              </a:rPr>
              <a:t>rapor</a:t>
            </a:r>
            <a:r>
              <a:rPr sz="1600" spc="15" dirty="0">
                <a:latin typeface="Arial"/>
                <a:cs typeface="Arial"/>
              </a:rPr>
              <a:t> </a:t>
            </a:r>
            <a:r>
              <a:rPr sz="1600" spc="-75" dirty="0">
                <a:latin typeface="Arial"/>
                <a:cs typeface="Arial"/>
              </a:rPr>
              <a:t>düzenlenir.</a:t>
            </a:r>
            <a:endParaRPr sz="1600">
              <a:latin typeface="Arial"/>
              <a:cs typeface="Arial"/>
            </a:endParaRPr>
          </a:p>
          <a:p>
            <a:pPr marL="12700" marR="5715" indent="449580" algn="just">
              <a:lnSpc>
                <a:spcPct val="111100"/>
              </a:lnSpc>
            </a:pPr>
            <a:r>
              <a:rPr sz="1600" spc="-90" dirty="0">
                <a:latin typeface="Arial"/>
                <a:cs typeface="Arial"/>
              </a:rPr>
              <a:t>Başvurunun </a:t>
            </a:r>
            <a:r>
              <a:rPr sz="1600" spc="-75" dirty="0">
                <a:latin typeface="Arial"/>
                <a:cs typeface="Arial"/>
              </a:rPr>
              <a:t>alınmasıyla </a:t>
            </a:r>
            <a:r>
              <a:rPr sz="1600" spc="-60" dirty="0">
                <a:latin typeface="Arial"/>
                <a:cs typeface="Arial"/>
              </a:rPr>
              <a:t>birlikte </a:t>
            </a:r>
            <a:r>
              <a:rPr sz="1600" spc="-75" dirty="0">
                <a:latin typeface="Arial"/>
                <a:cs typeface="Arial"/>
              </a:rPr>
              <a:t>açılacak eğitim </a:t>
            </a:r>
            <a:r>
              <a:rPr sz="1600" spc="-85">
                <a:latin typeface="Arial"/>
                <a:cs typeface="Arial"/>
              </a:rPr>
              <a:t>kurumunun </a:t>
            </a:r>
            <a:r>
              <a:rPr sz="1600" u="sng" spc="-75">
                <a:uFill>
                  <a:solidFill>
                    <a:srgbClr val="000000"/>
                  </a:solidFill>
                </a:uFill>
                <a:latin typeface="Arial"/>
                <a:cs typeface="Arial"/>
              </a:rPr>
              <a:t>kurucuları </a:t>
            </a:r>
            <a:r>
              <a:rPr sz="1600" u="sng" spc="-90" dirty="0">
                <a:uFill>
                  <a:solidFill>
                    <a:srgbClr val="000000"/>
                  </a:solidFill>
                </a:uFill>
                <a:latin typeface="Arial"/>
                <a:cs typeface="Arial"/>
              </a:rPr>
              <a:t>ve </a:t>
            </a:r>
            <a:r>
              <a:rPr sz="1600" u="sng" spc="-70" dirty="0">
                <a:uFill>
                  <a:solidFill>
                    <a:srgbClr val="000000"/>
                  </a:solidFill>
                </a:uFill>
                <a:latin typeface="Arial"/>
                <a:cs typeface="Arial"/>
              </a:rPr>
              <a:t>yöneticis</a:t>
            </a:r>
            <a:r>
              <a:rPr sz="1600" spc="-70" dirty="0">
                <a:latin typeface="Arial"/>
                <a:cs typeface="Arial"/>
              </a:rPr>
              <a:t>i </a:t>
            </a:r>
            <a:r>
              <a:rPr sz="1600" spc="-85" dirty="0">
                <a:latin typeface="Arial"/>
                <a:cs typeface="Arial"/>
              </a:rPr>
              <a:t>hakkında </a:t>
            </a:r>
            <a:r>
              <a:rPr sz="1600" spc="-80" dirty="0">
                <a:latin typeface="Arial"/>
                <a:cs typeface="Arial"/>
              </a:rPr>
              <a:t>güvenlik </a:t>
            </a:r>
            <a:r>
              <a:rPr sz="1600" spc="-85" dirty="0">
                <a:latin typeface="Arial"/>
                <a:cs typeface="Arial"/>
              </a:rPr>
              <a:t>soruşturması</a:t>
            </a:r>
            <a:r>
              <a:rPr sz="1600" spc="60" dirty="0">
                <a:latin typeface="Arial"/>
                <a:cs typeface="Arial"/>
              </a:rPr>
              <a:t> </a:t>
            </a:r>
            <a:r>
              <a:rPr sz="1600" spc="-65" dirty="0">
                <a:latin typeface="Arial"/>
                <a:cs typeface="Arial"/>
              </a:rPr>
              <a:t>başlatılır.</a:t>
            </a:r>
            <a:endParaRPr sz="1600">
              <a:latin typeface="Arial"/>
              <a:cs typeface="Arial"/>
            </a:endParaRPr>
          </a:p>
          <a:p>
            <a:pPr marL="12700" marR="6350" indent="449580" algn="just">
              <a:lnSpc>
                <a:spcPct val="111100"/>
              </a:lnSpc>
            </a:pPr>
            <a:r>
              <a:rPr sz="1600" spc="-85">
                <a:latin typeface="Arial"/>
                <a:cs typeface="Arial"/>
              </a:rPr>
              <a:t>İnceleme </a:t>
            </a:r>
            <a:r>
              <a:rPr sz="1600" spc="-90" dirty="0">
                <a:latin typeface="Arial"/>
                <a:cs typeface="Arial"/>
              </a:rPr>
              <a:t>ve </a:t>
            </a:r>
            <a:r>
              <a:rPr sz="1600" spc="-85" dirty="0">
                <a:latin typeface="Arial"/>
                <a:cs typeface="Arial"/>
              </a:rPr>
              <a:t>soruşturma </a:t>
            </a:r>
            <a:r>
              <a:rPr sz="1600" spc="-90" dirty="0">
                <a:latin typeface="Arial"/>
                <a:cs typeface="Arial"/>
              </a:rPr>
              <a:t>sonucu </a:t>
            </a:r>
            <a:r>
              <a:rPr sz="1600" spc="-85" dirty="0">
                <a:latin typeface="Arial"/>
                <a:cs typeface="Arial"/>
              </a:rPr>
              <a:t>olumlu </a:t>
            </a:r>
            <a:r>
              <a:rPr sz="1600" spc="-80" dirty="0">
                <a:latin typeface="Arial"/>
                <a:cs typeface="Arial"/>
              </a:rPr>
              <a:t>olan özel  güvenlik </a:t>
            </a:r>
            <a:r>
              <a:rPr sz="1600" spc="-75" dirty="0">
                <a:latin typeface="Arial"/>
                <a:cs typeface="Arial"/>
              </a:rPr>
              <a:t>eğitim </a:t>
            </a:r>
            <a:r>
              <a:rPr sz="1600" spc="-80" dirty="0">
                <a:latin typeface="Arial"/>
                <a:cs typeface="Arial"/>
              </a:rPr>
              <a:t>kurumları hakkında, ruhsat </a:t>
            </a:r>
            <a:r>
              <a:rPr sz="1600" spc="-75" dirty="0">
                <a:latin typeface="Arial"/>
                <a:cs typeface="Arial"/>
              </a:rPr>
              <a:t>harcını yatırmalarını </a:t>
            </a:r>
            <a:r>
              <a:rPr sz="1600" spc="-85" dirty="0">
                <a:latin typeface="Arial"/>
                <a:cs typeface="Arial"/>
              </a:rPr>
              <a:t>müteakiben, </a:t>
            </a:r>
            <a:r>
              <a:rPr sz="1600" spc="-80" dirty="0">
                <a:latin typeface="Arial"/>
                <a:cs typeface="Arial"/>
              </a:rPr>
              <a:t>Ek-10’da örneği  </a:t>
            </a:r>
            <a:r>
              <a:rPr sz="1600" spc="-75" dirty="0">
                <a:latin typeface="Arial"/>
                <a:cs typeface="Arial"/>
              </a:rPr>
              <a:t>belirlenen </a:t>
            </a:r>
            <a:r>
              <a:rPr sz="1600" spc="-90" dirty="0">
                <a:latin typeface="Arial"/>
                <a:cs typeface="Arial"/>
              </a:rPr>
              <a:t>Özel </a:t>
            </a:r>
            <a:r>
              <a:rPr sz="1600" spc="-85" dirty="0">
                <a:latin typeface="Arial"/>
                <a:cs typeface="Arial"/>
              </a:rPr>
              <a:t>Güvenlik </a:t>
            </a:r>
            <a:r>
              <a:rPr sz="1600" spc="-80" dirty="0">
                <a:latin typeface="Arial"/>
                <a:cs typeface="Arial"/>
              </a:rPr>
              <a:t>Eğitim </a:t>
            </a:r>
            <a:r>
              <a:rPr sz="1600" spc="-100" dirty="0">
                <a:latin typeface="Arial"/>
                <a:cs typeface="Arial"/>
              </a:rPr>
              <a:t>Kurumu </a:t>
            </a:r>
            <a:r>
              <a:rPr sz="1600" spc="-75" dirty="0">
                <a:latin typeface="Arial"/>
                <a:cs typeface="Arial"/>
              </a:rPr>
              <a:t>Faaliyet </a:t>
            </a:r>
            <a:r>
              <a:rPr sz="1600" spc="-65" dirty="0">
                <a:latin typeface="Arial"/>
                <a:cs typeface="Arial"/>
              </a:rPr>
              <a:t>İzin </a:t>
            </a:r>
            <a:r>
              <a:rPr sz="1600" spc="-80" dirty="0">
                <a:latin typeface="Arial"/>
                <a:cs typeface="Arial"/>
              </a:rPr>
              <a:t>Belgesi </a:t>
            </a:r>
            <a:r>
              <a:rPr sz="1600" spc="-75" dirty="0">
                <a:latin typeface="Arial"/>
                <a:cs typeface="Arial"/>
              </a:rPr>
              <a:t>düzenlenir. Faaliyet </a:t>
            </a:r>
            <a:r>
              <a:rPr sz="1600" spc="-65" dirty="0">
                <a:latin typeface="Arial"/>
                <a:cs typeface="Arial"/>
              </a:rPr>
              <a:t>izin </a:t>
            </a:r>
            <a:r>
              <a:rPr sz="1600" spc="-75" dirty="0">
                <a:latin typeface="Arial"/>
                <a:cs typeface="Arial"/>
              </a:rPr>
              <a:t>belgesi  eğitim </a:t>
            </a:r>
            <a:r>
              <a:rPr sz="1600" spc="-95" dirty="0">
                <a:latin typeface="Arial"/>
                <a:cs typeface="Arial"/>
              </a:rPr>
              <a:t>kurumunun </a:t>
            </a:r>
            <a:r>
              <a:rPr sz="1600" spc="-85" dirty="0">
                <a:latin typeface="Arial"/>
                <a:cs typeface="Arial"/>
              </a:rPr>
              <a:t>kurucusuna, </a:t>
            </a:r>
            <a:r>
              <a:rPr sz="1600" spc="-70" dirty="0">
                <a:latin typeface="Arial"/>
                <a:cs typeface="Arial"/>
              </a:rPr>
              <a:t>yöneticisine, </a:t>
            </a:r>
            <a:r>
              <a:rPr sz="1600" spc="-85" dirty="0">
                <a:latin typeface="Arial"/>
                <a:cs typeface="Arial"/>
              </a:rPr>
              <a:t>kanuni </a:t>
            </a:r>
            <a:r>
              <a:rPr sz="1600" spc="-70" dirty="0">
                <a:latin typeface="Arial"/>
                <a:cs typeface="Arial"/>
              </a:rPr>
              <a:t>vekiline </a:t>
            </a:r>
            <a:r>
              <a:rPr sz="1600" spc="-90" dirty="0">
                <a:latin typeface="Arial"/>
                <a:cs typeface="Arial"/>
              </a:rPr>
              <a:t>veya </a:t>
            </a:r>
            <a:r>
              <a:rPr sz="1600" spc="-75" dirty="0">
                <a:latin typeface="Arial"/>
                <a:cs typeface="Arial"/>
              </a:rPr>
              <a:t>eğitim </a:t>
            </a:r>
            <a:r>
              <a:rPr sz="1600" spc="-85" dirty="0">
                <a:latin typeface="Arial"/>
                <a:cs typeface="Arial"/>
              </a:rPr>
              <a:t>kurumlarınca  </a:t>
            </a:r>
            <a:r>
              <a:rPr sz="1600" spc="-70" dirty="0">
                <a:latin typeface="Arial"/>
                <a:cs typeface="Arial"/>
              </a:rPr>
              <a:t>yetkilendirilen kişiye </a:t>
            </a:r>
            <a:r>
              <a:rPr sz="1600" spc="-85" dirty="0">
                <a:latin typeface="Arial"/>
                <a:cs typeface="Arial"/>
              </a:rPr>
              <a:t>elden </a:t>
            </a:r>
            <a:r>
              <a:rPr sz="1600" spc="-75" dirty="0">
                <a:latin typeface="Arial"/>
                <a:cs typeface="Arial"/>
              </a:rPr>
              <a:t>teslim</a:t>
            </a:r>
            <a:r>
              <a:rPr sz="1600" spc="25" dirty="0">
                <a:latin typeface="Arial"/>
                <a:cs typeface="Arial"/>
              </a:rPr>
              <a:t> </a:t>
            </a:r>
            <a:r>
              <a:rPr sz="1600" spc="-60">
                <a:latin typeface="Arial"/>
                <a:cs typeface="Arial"/>
              </a:rPr>
              <a:t>edilir.</a:t>
            </a:r>
            <a:endParaRPr sz="1600">
              <a:latin typeface="Arial"/>
              <a:cs typeface="Arial"/>
            </a:endParaRP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object 25"/>
          <p:cNvSpPr txBox="1"/>
          <p:nvPr/>
        </p:nvSpPr>
        <p:spPr>
          <a:xfrm>
            <a:off x="371452" y="426894"/>
            <a:ext cx="6572296" cy="3594254"/>
          </a:xfrm>
          <a:prstGeom prst="rect">
            <a:avLst/>
          </a:prstGeom>
        </p:spPr>
        <p:txBody>
          <a:bodyPr vert="horz" wrap="square" lIns="0" tIns="12700" rIns="0" bIns="0" rtlCol="0">
            <a:spAutoFit/>
          </a:bodyPr>
          <a:lstStyle/>
          <a:p>
            <a:pPr marL="12700" marR="5080" algn="just">
              <a:lnSpc>
                <a:spcPct val="111100"/>
              </a:lnSpc>
              <a:spcBef>
                <a:spcPts val="50"/>
              </a:spcBef>
            </a:pPr>
            <a:r>
              <a:rPr sz="1400" b="1" spc="-105" dirty="0" err="1">
                <a:latin typeface="Arial"/>
                <a:cs typeface="Arial"/>
              </a:rPr>
              <a:t>Madde</a:t>
            </a:r>
            <a:r>
              <a:rPr sz="1400" b="1" spc="-105" dirty="0">
                <a:latin typeface="Arial"/>
                <a:cs typeface="Arial"/>
              </a:rPr>
              <a:t> </a:t>
            </a:r>
            <a:r>
              <a:rPr sz="1400" b="1" spc="-80" dirty="0">
                <a:latin typeface="Arial"/>
                <a:cs typeface="Arial"/>
              </a:rPr>
              <a:t>33- </a:t>
            </a:r>
            <a:r>
              <a:rPr sz="1400" b="1" spc="-95" dirty="0">
                <a:latin typeface="Arial"/>
                <a:cs typeface="Arial"/>
              </a:rPr>
              <a:t>EĞİTİM </a:t>
            </a:r>
            <a:r>
              <a:rPr sz="1400" b="1" spc="-114" dirty="0">
                <a:latin typeface="Arial"/>
                <a:cs typeface="Arial"/>
              </a:rPr>
              <a:t>PROGRAMI </a:t>
            </a:r>
            <a:r>
              <a:rPr sz="1400" b="1" spc="-55" dirty="0">
                <a:latin typeface="Arial"/>
                <a:cs typeface="Arial"/>
              </a:rPr>
              <a:t>: </a:t>
            </a:r>
            <a:r>
              <a:rPr sz="1400" spc="-90" dirty="0">
                <a:latin typeface="Arial"/>
                <a:cs typeface="Arial"/>
              </a:rPr>
              <a:t>Özel </a:t>
            </a:r>
            <a:r>
              <a:rPr sz="1400" spc="-80" dirty="0">
                <a:latin typeface="Arial"/>
                <a:cs typeface="Arial"/>
              </a:rPr>
              <a:t>güvenlik  </a:t>
            </a:r>
            <a:r>
              <a:rPr sz="1400" spc="-75" dirty="0">
                <a:latin typeface="Arial"/>
                <a:cs typeface="Arial"/>
              </a:rPr>
              <a:t>eğitimine alınan </a:t>
            </a:r>
            <a:r>
              <a:rPr sz="1400" spc="-80" dirty="0">
                <a:latin typeface="Arial"/>
                <a:cs typeface="Arial"/>
              </a:rPr>
              <a:t>adaylar </a:t>
            </a:r>
            <a:r>
              <a:rPr sz="1400" spc="-75" dirty="0">
                <a:latin typeface="Arial"/>
                <a:cs typeface="Arial"/>
              </a:rPr>
              <a:t>asgari </a:t>
            </a:r>
            <a:r>
              <a:rPr sz="1400" spc="-90" dirty="0">
                <a:latin typeface="Arial"/>
                <a:cs typeface="Arial"/>
              </a:rPr>
              <a:t>yüz </a:t>
            </a:r>
            <a:r>
              <a:rPr sz="1400" spc="-75" dirty="0">
                <a:latin typeface="Arial"/>
                <a:cs typeface="Arial"/>
              </a:rPr>
              <a:t>yirmi </a:t>
            </a:r>
            <a:r>
              <a:rPr sz="1400" spc="-70" dirty="0">
                <a:latin typeface="Arial"/>
                <a:cs typeface="Arial"/>
              </a:rPr>
              <a:t>saatlik </a:t>
            </a:r>
            <a:r>
              <a:rPr sz="1400" spc="-80" dirty="0">
                <a:latin typeface="Arial"/>
                <a:cs typeface="Arial"/>
              </a:rPr>
              <a:t>eğitime </a:t>
            </a:r>
            <a:r>
              <a:rPr sz="1400" spc="-70" dirty="0">
                <a:latin typeface="Arial"/>
                <a:cs typeface="Arial"/>
              </a:rPr>
              <a:t>tabi </a:t>
            </a:r>
            <a:r>
              <a:rPr sz="1400" spc="-65" dirty="0">
                <a:latin typeface="Arial"/>
                <a:cs typeface="Arial"/>
              </a:rPr>
              <a:t>tutulur. </a:t>
            </a:r>
            <a:r>
              <a:rPr sz="1400" spc="-90" dirty="0">
                <a:latin typeface="Arial"/>
                <a:cs typeface="Arial"/>
              </a:rPr>
              <a:t>Programın </a:t>
            </a:r>
            <a:r>
              <a:rPr sz="1400" spc="-75" dirty="0">
                <a:latin typeface="Arial"/>
                <a:cs typeface="Arial"/>
              </a:rPr>
              <a:t>yirmi </a:t>
            </a:r>
            <a:r>
              <a:rPr sz="1400" spc="-70" dirty="0">
                <a:latin typeface="Arial"/>
                <a:cs typeface="Arial"/>
              </a:rPr>
              <a:t>saati silah  </a:t>
            </a:r>
            <a:r>
              <a:rPr sz="1400" spc="-90" dirty="0">
                <a:latin typeface="Arial"/>
                <a:cs typeface="Arial"/>
              </a:rPr>
              <a:t>ve </a:t>
            </a:r>
            <a:r>
              <a:rPr sz="1400" spc="-70" dirty="0">
                <a:latin typeface="Arial"/>
                <a:cs typeface="Arial"/>
              </a:rPr>
              <a:t>atış </a:t>
            </a:r>
            <a:r>
              <a:rPr sz="1400" spc="-75" dirty="0">
                <a:latin typeface="Arial"/>
                <a:cs typeface="Arial"/>
              </a:rPr>
              <a:t>eğitimine </a:t>
            </a:r>
            <a:r>
              <a:rPr sz="1400" spc="-60" dirty="0">
                <a:latin typeface="Arial"/>
                <a:cs typeface="Arial"/>
              </a:rPr>
              <a:t>ayrılır. </a:t>
            </a:r>
            <a:r>
              <a:rPr sz="1400" spc="-70" dirty="0">
                <a:latin typeface="Arial"/>
                <a:cs typeface="Arial"/>
              </a:rPr>
              <a:t>Ateşli silah </a:t>
            </a:r>
            <a:r>
              <a:rPr sz="1400" spc="-90" dirty="0">
                <a:latin typeface="Arial"/>
                <a:cs typeface="Arial"/>
              </a:rPr>
              <a:t>taşımayacak </a:t>
            </a:r>
            <a:r>
              <a:rPr sz="1400" spc="-80" dirty="0">
                <a:latin typeface="Arial"/>
                <a:cs typeface="Arial"/>
              </a:rPr>
              <a:t>özel güvenlik </a:t>
            </a:r>
            <a:r>
              <a:rPr sz="1400" spc="-70" dirty="0">
                <a:latin typeface="Arial"/>
                <a:cs typeface="Arial"/>
              </a:rPr>
              <a:t>görevlilerinin silah </a:t>
            </a:r>
            <a:r>
              <a:rPr sz="1400" spc="-90" dirty="0">
                <a:latin typeface="Arial"/>
                <a:cs typeface="Arial"/>
              </a:rPr>
              <a:t>ve </a:t>
            </a:r>
            <a:r>
              <a:rPr sz="1400" spc="-70" dirty="0">
                <a:latin typeface="Arial"/>
                <a:cs typeface="Arial"/>
              </a:rPr>
              <a:t>atış  eğitimini </a:t>
            </a:r>
            <a:r>
              <a:rPr sz="1400" spc="-85" dirty="0">
                <a:latin typeface="Arial"/>
                <a:cs typeface="Arial"/>
              </a:rPr>
              <a:t>alması </a:t>
            </a:r>
            <a:r>
              <a:rPr sz="1400" spc="-80" dirty="0">
                <a:latin typeface="Arial"/>
                <a:cs typeface="Arial"/>
              </a:rPr>
              <a:t>zorunlu </a:t>
            </a:r>
            <a:r>
              <a:rPr sz="1400" spc="-65" dirty="0">
                <a:latin typeface="Arial"/>
                <a:cs typeface="Arial"/>
              </a:rPr>
              <a:t>değildir. </a:t>
            </a:r>
            <a:r>
              <a:rPr sz="1400" spc="-100" dirty="0">
                <a:latin typeface="Arial"/>
                <a:cs typeface="Arial"/>
              </a:rPr>
              <a:t>Bu </a:t>
            </a:r>
            <a:r>
              <a:rPr sz="1400" spc="-70" dirty="0">
                <a:latin typeface="Arial"/>
                <a:cs typeface="Arial"/>
              </a:rPr>
              <a:t>görevlilerin </a:t>
            </a:r>
            <a:r>
              <a:rPr sz="1400" spc="-85" dirty="0">
                <a:latin typeface="Arial"/>
                <a:cs typeface="Arial"/>
              </a:rPr>
              <a:t>temel</a:t>
            </a:r>
            <a:r>
              <a:rPr sz="1400" spc="80" dirty="0">
                <a:latin typeface="Arial"/>
                <a:cs typeface="Arial"/>
              </a:rPr>
              <a:t> </a:t>
            </a:r>
            <a:r>
              <a:rPr sz="1400" spc="-70" dirty="0">
                <a:latin typeface="Arial"/>
                <a:cs typeface="Arial"/>
              </a:rPr>
              <a:t>eğitimi </a:t>
            </a:r>
            <a:r>
              <a:rPr sz="1400" spc="-90" dirty="0">
                <a:latin typeface="Arial"/>
                <a:cs typeface="Arial"/>
              </a:rPr>
              <a:t>yüz </a:t>
            </a:r>
            <a:r>
              <a:rPr sz="1400" spc="-80" dirty="0">
                <a:latin typeface="Arial"/>
                <a:cs typeface="Arial"/>
              </a:rPr>
              <a:t>saatten </a:t>
            </a:r>
            <a:r>
              <a:rPr sz="1400" spc="-85" dirty="0">
                <a:latin typeface="Arial"/>
                <a:cs typeface="Arial"/>
              </a:rPr>
              <a:t>aşağı </a:t>
            </a:r>
            <a:r>
              <a:rPr sz="1400" spc="-90" dirty="0">
                <a:latin typeface="Arial"/>
                <a:cs typeface="Arial"/>
              </a:rPr>
              <a:t>olmayacak  </a:t>
            </a:r>
            <a:r>
              <a:rPr sz="1400" spc="-75" dirty="0">
                <a:latin typeface="Arial"/>
                <a:cs typeface="Arial"/>
              </a:rPr>
              <a:t>şekilde düzenlenir. </a:t>
            </a:r>
            <a:r>
              <a:rPr sz="1400" spc="-95" dirty="0">
                <a:latin typeface="Arial"/>
                <a:cs typeface="Arial"/>
              </a:rPr>
              <a:t>18 </a:t>
            </a:r>
            <a:r>
              <a:rPr sz="1400" spc="-65" dirty="0">
                <a:latin typeface="Arial"/>
                <a:cs typeface="Arial"/>
              </a:rPr>
              <a:t>inci </a:t>
            </a:r>
            <a:r>
              <a:rPr sz="1400" spc="-105" dirty="0">
                <a:latin typeface="Arial"/>
                <a:cs typeface="Arial"/>
              </a:rPr>
              <a:t>madde </a:t>
            </a:r>
            <a:r>
              <a:rPr sz="1400" spc="-85" dirty="0">
                <a:latin typeface="Arial"/>
                <a:cs typeface="Arial"/>
              </a:rPr>
              <a:t>gereğince </a:t>
            </a:r>
            <a:r>
              <a:rPr sz="1400" spc="-80" dirty="0">
                <a:latin typeface="Arial"/>
                <a:cs typeface="Arial"/>
              </a:rPr>
              <a:t>alınması </a:t>
            </a:r>
            <a:r>
              <a:rPr sz="1400" spc="-85" dirty="0">
                <a:latin typeface="Arial"/>
                <a:cs typeface="Arial"/>
              </a:rPr>
              <a:t>gereken </a:t>
            </a:r>
            <a:r>
              <a:rPr sz="1400" spc="-80" dirty="0">
                <a:latin typeface="Arial"/>
                <a:cs typeface="Arial"/>
              </a:rPr>
              <a:t>“özel </a:t>
            </a:r>
            <a:r>
              <a:rPr sz="1400" spc="-75" dirty="0">
                <a:latin typeface="Arial"/>
                <a:cs typeface="Arial"/>
              </a:rPr>
              <a:t>güvenlik </a:t>
            </a:r>
            <a:r>
              <a:rPr sz="1400" spc="-70" dirty="0">
                <a:latin typeface="Arial"/>
                <a:cs typeface="Arial"/>
              </a:rPr>
              <a:t>görevlisi </a:t>
            </a:r>
            <a:r>
              <a:rPr sz="1400" spc="-65" dirty="0">
                <a:latin typeface="Arial"/>
                <a:cs typeface="Arial"/>
              </a:rPr>
              <a:t>olur”  ibareli </a:t>
            </a:r>
            <a:r>
              <a:rPr sz="1400" spc="-75" dirty="0">
                <a:latin typeface="Arial"/>
                <a:cs typeface="Arial"/>
              </a:rPr>
              <a:t>sağlık </a:t>
            </a:r>
            <a:r>
              <a:rPr sz="1400" spc="-85" dirty="0">
                <a:latin typeface="Arial"/>
                <a:cs typeface="Arial"/>
              </a:rPr>
              <a:t>raporu </a:t>
            </a:r>
            <a:r>
              <a:rPr sz="1400" spc="-90" dirty="0">
                <a:latin typeface="Arial"/>
                <a:cs typeface="Arial"/>
              </a:rPr>
              <a:t>ve </a:t>
            </a:r>
            <a:r>
              <a:rPr sz="1400" spc="-85" dirty="0">
                <a:latin typeface="Arial"/>
                <a:cs typeface="Arial"/>
              </a:rPr>
              <a:t>öğrenim </a:t>
            </a:r>
            <a:r>
              <a:rPr sz="1400" spc="-95" dirty="0">
                <a:latin typeface="Arial"/>
                <a:cs typeface="Arial"/>
              </a:rPr>
              <a:t>durumunu </a:t>
            </a:r>
            <a:r>
              <a:rPr sz="1400" spc="-70" dirty="0">
                <a:latin typeface="Arial"/>
                <a:cs typeface="Arial"/>
              </a:rPr>
              <a:t>gösterir </a:t>
            </a:r>
            <a:r>
              <a:rPr sz="1400" spc="-80" dirty="0">
                <a:latin typeface="Arial"/>
                <a:cs typeface="Arial"/>
              </a:rPr>
              <a:t>belge </a:t>
            </a:r>
            <a:r>
              <a:rPr sz="1400" spc="-85" dirty="0">
                <a:latin typeface="Arial"/>
                <a:cs typeface="Arial"/>
              </a:rPr>
              <a:t>temel </a:t>
            </a:r>
            <a:r>
              <a:rPr sz="1400" spc="-80" dirty="0">
                <a:latin typeface="Arial"/>
                <a:cs typeface="Arial"/>
              </a:rPr>
              <a:t>eğitimden </a:t>
            </a:r>
            <a:r>
              <a:rPr sz="1400" spc="-90" dirty="0">
                <a:latin typeface="Arial"/>
                <a:cs typeface="Arial"/>
              </a:rPr>
              <a:t>önce</a:t>
            </a:r>
            <a:r>
              <a:rPr sz="1400" spc="-10" dirty="0">
                <a:latin typeface="Arial"/>
                <a:cs typeface="Arial"/>
              </a:rPr>
              <a:t> </a:t>
            </a:r>
            <a:r>
              <a:rPr sz="1400" spc="-65" dirty="0" err="1">
                <a:latin typeface="Arial"/>
                <a:cs typeface="Arial"/>
              </a:rPr>
              <a:t>istenir</a:t>
            </a:r>
            <a:r>
              <a:rPr sz="1400" spc="-65" dirty="0">
                <a:latin typeface="Arial"/>
                <a:cs typeface="Arial"/>
              </a:rPr>
              <a:t>.</a:t>
            </a:r>
            <a:endParaRPr lang="tr-TR" sz="1400" spc="-90" dirty="0">
              <a:latin typeface="Arial"/>
              <a:cs typeface="Arial"/>
            </a:endParaRPr>
          </a:p>
          <a:p>
            <a:pPr marL="12700" marR="5080" algn="just">
              <a:lnSpc>
                <a:spcPct val="111100"/>
              </a:lnSpc>
              <a:spcBef>
                <a:spcPts val="50"/>
              </a:spcBef>
            </a:pPr>
            <a:r>
              <a:rPr sz="1400" spc="-90" dirty="0" err="1">
                <a:latin typeface="Arial"/>
                <a:cs typeface="Arial"/>
              </a:rPr>
              <a:t>Temel</a:t>
            </a:r>
            <a:r>
              <a:rPr sz="1400" spc="-90" dirty="0">
                <a:latin typeface="Arial"/>
                <a:cs typeface="Arial"/>
              </a:rPr>
              <a:t> ve </a:t>
            </a:r>
            <a:r>
              <a:rPr sz="1400" spc="-85" dirty="0">
                <a:latin typeface="Arial"/>
                <a:cs typeface="Arial"/>
              </a:rPr>
              <a:t>yenileme </a:t>
            </a:r>
            <a:r>
              <a:rPr sz="1400" spc="-80" dirty="0">
                <a:latin typeface="Arial"/>
                <a:cs typeface="Arial"/>
              </a:rPr>
              <a:t>eğitiminde </a:t>
            </a:r>
            <a:r>
              <a:rPr sz="1400" spc="-75" dirty="0">
                <a:latin typeface="Arial"/>
                <a:cs typeface="Arial"/>
              </a:rPr>
              <a:t>kursiyerlere </a:t>
            </a:r>
            <a:r>
              <a:rPr sz="1400" spc="-70" dirty="0">
                <a:latin typeface="Arial"/>
                <a:cs typeface="Arial"/>
              </a:rPr>
              <a:t>silah </a:t>
            </a:r>
            <a:r>
              <a:rPr sz="1400" spc="-65" dirty="0">
                <a:latin typeface="Arial"/>
                <a:cs typeface="Arial"/>
              </a:rPr>
              <a:t>bilgisi  </a:t>
            </a:r>
            <a:r>
              <a:rPr sz="1400" spc="-90" dirty="0">
                <a:latin typeface="Arial"/>
                <a:cs typeface="Arial"/>
              </a:rPr>
              <a:t>ve </a:t>
            </a:r>
            <a:r>
              <a:rPr sz="1400" spc="-70" dirty="0">
                <a:latin typeface="Arial"/>
                <a:cs typeface="Arial"/>
              </a:rPr>
              <a:t>atış </a:t>
            </a:r>
            <a:r>
              <a:rPr sz="1400" spc="-75" dirty="0">
                <a:latin typeface="Arial"/>
                <a:cs typeface="Arial"/>
              </a:rPr>
              <a:t>dersi </a:t>
            </a:r>
            <a:r>
              <a:rPr sz="1400" spc="-95" dirty="0" err="1">
                <a:latin typeface="Arial"/>
                <a:cs typeface="Arial"/>
              </a:rPr>
              <a:t>kapsamında</a:t>
            </a:r>
            <a:r>
              <a:rPr sz="1400" spc="-95" dirty="0">
                <a:latin typeface="Arial"/>
                <a:cs typeface="Arial"/>
              </a:rPr>
              <a:t> </a:t>
            </a:r>
            <a:r>
              <a:rPr lang="tr-TR" sz="1400" spc="-95" dirty="0">
                <a:latin typeface="Arial"/>
                <a:cs typeface="Arial"/>
              </a:rPr>
              <a:t>7</a:t>
            </a:r>
            <a:r>
              <a:rPr sz="1400" spc="-95" dirty="0">
                <a:latin typeface="Arial"/>
                <a:cs typeface="Arial"/>
              </a:rPr>
              <a:t> </a:t>
            </a:r>
            <a:r>
              <a:rPr sz="1400" spc="-85" dirty="0">
                <a:latin typeface="Arial"/>
                <a:cs typeface="Arial"/>
              </a:rPr>
              <a:t>metre </a:t>
            </a:r>
            <a:r>
              <a:rPr sz="1400" spc="-90" dirty="0">
                <a:latin typeface="Arial"/>
                <a:cs typeface="Arial"/>
              </a:rPr>
              <a:t>mesafeden ve </a:t>
            </a:r>
            <a:r>
              <a:rPr sz="1400" spc="-95" dirty="0">
                <a:latin typeface="Arial"/>
                <a:cs typeface="Arial"/>
              </a:rPr>
              <a:t>25 </a:t>
            </a:r>
            <a:r>
              <a:rPr sz="1400" spc="-70" dirty="0">
                <a:latin typeface="Arial"/>
                <a:cs typeface="Arial"/>
              </a:rPr>
              <a:t>fişek </a:t>
            </a:r>
            <a:r>
              <a:rPr sz="1400" spc="-85" dirty="0">
                <a:latin typeface="Arial"/>
                <a:cs typeface="Arial"/>
              </a:rPr>
              <a:t>üzerinden </a:t>
            </a:r>
            <a:r>
              <a:rPr sz="1400" spc="-70" dirty="0">
                <a:latin typeface="Arial"/>
                <a:cs typeface="Arial"/>
              </a:rPr>
              <a:t>atış </a:t>
            </a:r>
            <a:r>
              <a:rPr sz="1400" spc="-60" dirty="0">
                <a:latin typeface="Arial"/>
                <a:cs typeface="Arial"/>
              </a:rPr>
              <a:t>yaptırılır. </a:t>
            </a:r>
            <a:r>
              <a:rPr sz="1400" spc="-75" dirty="0">
                <a:latin typeface="Arial"/>
                <a:cs typeface="Arial"/>
              </a:rPr>
              <a:t>Kursiyerlerin  </a:t>
            </a:r>
            <a:r>
              <a:rPr sz="1400" spc="-70" dirty="0">
                <a:latin typeface="Arial"/>
                <a:cs typeface="Arial"/>
              </a:rPr>
              <a:t>atış </a:t>
            </a:r>
            <a:r>
              <a:rPr sz="1400" spc="-80" dirty="0">
                <a:latin typeface="Arial"/>
                <a:cs typeface="Arial"/>
              </a:rPr>
              <a:t>eğitiminde </a:t>
            </a:r>
            <a:r>
              <a:rPr sz="1400" spc="-70" dirty="0">
                <a:latin typeface="Arial"/>
                <a:cs typeface="Arial"/>
              </a:rPr>
              <a:t>başarılı </a:t>
            </a:r>
            <a:r>
              <a:rPr sz="1400" spc="-80" dirty="0">
                <a:latin typeface="Arial"/>
                <a:cs typeface="Arial"/>
              </a:rPr>
              <a:t>kabul edilmesi </a:t>
            </a:r>
            <a:r>
              <a:rPr sz="1400" spc="-65" dirty="0">
                <a:latin typeface="Arial"/>
                <a:cs typeface="Arial"/>
              </a:rPr>
              <a:t>için </a:t>
            </a:r>
            <a:r>
              <a:rPr sz="1400" spc="-95" dirty="0">
                <a:latin typeface="Arial"/>
                <a:cs typeface="Arial"/>
              </a:rPr>
              <a:t>25 </a:t>
            </a:r>
            <a:r>
              <a:rPr sz="1400" spc="-80" dirty="0">
                <a:latin typeface="Arial"/>
                <a:cs typeface="Arial"/>
              </a:rPr>
              <a:t>adet </a:t>
            </a:r>
            <a:r>
              <a:rPr sz="1400" spc="-70" dirty="0">
                <a:latin typeface="Arial"/>
                <a:cs typeface="Arial"/>
              </a:rPr>
              <a:t>fişeğin </a:t>
            </a:r>
            <a:r>
              <a:rPr sz="1400" spc="-95" dirty="0">
                <a:latin typeface="Arial"/>
                <a:cs typeface="Arial"/>
              </a:rPr>
              <a:t>en </a:t>
            </a:r>
            <a:r>
              <a:rPr sz="1400" spc="-90" dirty="0">
                <a:latin typeface="Arial"/>
                <a:cs typeface="Arial"/>
              </a:rPr>
              <a:t>az </a:t>
            </a:r>
            <a:r>
              <a:rPr sz="1400" spc="-95" dirty="0">
                <a:latin typeface="Arial"/>
                <a:cs typeface="Arial"/>
              </a:rPr>
              <a:t>15 </a:t>
            </a:r>
            <a:r>
              <a:rPr sz="1400" spc="-80" dirty="0">
                <a:latin typeface="Arial"/>
                <a:cs typeface="Arial"/>
              </a:rPr>
              <a:t>adedinin </a:t>
            </a:r>
            <a:r>
              <a:rPr sz="1400" spc="-85" dirty="0">
                <a:latin typeface="Arial"/>
                <a:cs typeface="Arial"/>
              </a:rPr>
              <a:t>hedefe </a:t>
            </a:r>
            <a:r>
              <a:rPr sz="1400" spc="-75" dirty="0">
                <a:latin typeface="Arial"/>
                <a:cs typeface="Arial"/>
              </a:rPr>
              <a:t>isabet  </a:t>
            </a:r>
            <a:r>
              <a:rPr sz="1400" spc="-85" dirty="0">
                <a:latin typeface="Arial"/>
                <a:cs typeface="Arial"/>
              </a:rPr>
              <a:t>etmesi </a:t>
            </a:r>
            <a:r>
              <a:rPr sz="1400" spc="-70" dirty="0">
                <a:latin typeface="Arial"/>
                <a:cs typeface="Arial"/>
              </a:rPr>
              <a:t>gerekir. Yeterli </a:t>
            </a:r>
            <a:r>
              <a:rPr sz="1400" spc="-75" dirty="0">
                <a:latin typeface="Arial"/>
                <a:cs typeface="Arial"/>
              </a:rPr>
              <a:t>başarıyı </a:t>
            </a:r>
            <a:r>
              <a:rPr sz="1400" spc="-90" dirty="0">
                <a:latin typeface="Arial"/>
                <a:cs typeface="Arial"/>
              </a:rPr>
              <a:t>gösteremeyen </a:t>
            </a:r>
            <a:r>
              <a:rPr sz="1400" spc="-75" dirty="0">
                <a:latin typeface="Arial"/>
                <a:cs typeface="Arial"/>
              </a:rPr>
              <a:t>kursiyerlere </a:t>
            </a:r>
            <a:r>
              <a:rPr sz="1400" spc="-90" dirty="0">
                <a:latin typeface="Arial"/>
                <a:cs typeface="Arial"/>
              </a:rPr>
              <a:t>ek </a:t>
            </a:r>
            <a:r>
              <a:rPr sz="1400" spc="-70" dirty="0">
                <a:latin typeface="Arial"/>
                <a:cs typeface="Arial"/>
              </a:rPr>
              <a:t>fişek istihkakı </a:t>
            </a:r>
            <a:r>
              <a:rPr sz="1400" spc="-85" dirty="0" err="1">
                <a:latin typeface="Arial"/>
                <a:cs typeface="Arial"/>
              </a:rPr>
              <a:t>alınmak</a:t>
            </a:r>
            <a:r>
              <a:rPr sz="1400" spc="-50" dirty="0">
                <a:latin typeface="Arial"/>
                <a:cs typeface="Arial"/>
              </a:rPr>
              <a:t> </a:t>
            </a:r>
            <a:r>
              <a:rPr sz="1400" spc="-70" dirty="0" err="1">
                <a:latin typeface="Arial"/>
                <a:cs typeface="Arial"/>
              </a:rPr>
              <a:t>suretiyle</a:t>
            </a:r>
            <a:r>
              <a:rPr lang="tr-TR" sz="1400" spc="-70" dirty="0">
                <a:latin typeface="Arial"/>
                <a:cs typeface="Arial"/>
              </a:rPr>
              <a:t> başarılı </a:t>
            </a:r>
            <a:r>
              <a:rPr lang="tr-TR" sz="1400" spc="-85" dirty="0">
                <a:latin typeface="Arial"/>
                <a:cs typeface="Arial"/>
              </a:rPr>
              <a:t>oluncaya kadar </a:t>
            </a:r>
            <a:r>
              <a:rPr lang="tr-TR" sz="1400" spc="-70" dirty="0">
                <a:latin typeface="Arial"/>
                <a:cs typeface="Arial"/>
              </a:rPr>
              <a:t>atış </a:t>
            </a:r>
            <a:r>
              <a:rPr lang="tr-TR" sz="1400" spc="-60" dirty="0">
                <a:latin typeface="Arial"/>
                <a:cs typeface="Arial"/>
              </a:rPr>
              <a:t>yaptırılır. </a:t>
            </a:r>
            <a:r>
              <a:rPr lang="tr-TR" sz="1400" spc="-75" dirty="0">
                <a:latin typeface="Arial"/>
                <a:cs typeface="Arial"/>
              </a:rPr>
              <a:t>Atış </a:t>
            </a:r>
            <a:r>
              <a:rPr lang="tr-TR" sz="1400" spc="-65" dirty="0">
                <a:latin typeface="Arial"/>
                <a:cs typeface="Arial"/>
              </a:rPr>
              <a:t>için </a:t>
            </a:r>
            <a:r>
              <a:rPr lang="tr-TR" sz="1400" spc="-75" dirty="0">
                <a:latin typeface="Arial"/>
                <a:cs typeface="Arial"/>
              </a:rPr>
              <a:t>alınan </a:t>
            </a:r>
            <a:r>
              <a:rPr lang="tr-TR" sz="1400" spc="-70" dirty="0">
                <a:latin typeface="Arial"/>
                <a:cs typeface="Arial"/>
              </a:rPr>
              <a:t>fişek istihkaklarının </a:t>
            </a:r>
            <a:r>
              <a:rPr lang="tr-TR" sz="1400" spc="-75" dirty="0">
                <a:latin typeface="Arial"/>
                <a:cs typeface="Arial"/>
              </a:rPr>
              <a:t>sarf </a:t>
            </a:r>
            <a:r>
              <a:rPr lang="tr-TR" sz="1400" spc="-70" dirty="0">
                <a:latin typeface="Arial"/>
                <a:cs typeface="Arial"/>
              </a:rPr>
              <a:t>edildiğine dair </a:t>
            </a:r>
            <a:r>
              <a:rPr lang="tr-TR" sz="1400" spc="-65" dirty="0">
                <a:latin typeface="Arial"/>
                <a:cs typeface="Arial"/>
              </a:rPr>
              <a:t>atış  </a:t>
            </a:r>
            <a:r>
              <a:rPr lang="tr-TR" sz="1400" spc="-80" dirty="0">
                <a:latin typeface="Arial"/>
                <a:cs typeface="Arial"/>
              </a:rPr>
              <a:t>yapılan </a:t>
            </a:r>
            <a:r>
              <a:rPr lang="tr-TR" sz="1400" spc="-75" dirty="0">
                <a:latin typeface="Arial"/>
                <a:cs typeface="Arial"/>
              </a:rPr>
              <a:t>yerin </a:t>
            </a:r>
            <a:r>
              <a:rPr lang="tr-TR" sz="1400" spc="-90" dirty="0">
                <a:latin typeface="Arial"/>
                <a:cs typeface="Arial"/>
              </a:rPr>
              <a:t>sorumlusu ve </a:t>
            </a:r>
            <a:r>
              <a:rPr lang="tr-TR" sz="1400" spc="-75" dirty="0">
                <a:latin typeface="Arial"/>
                <a:cs typeface="Arial"/>
              </a:rPr>
              <a:t>eğitim </a:t>
            </a:r>
            <a:r>
              <a:rPr lang="tr-TR" sz="1400" spc="-95" dirty="0">
                <a:latin typeface="Arial"/>
                <a:cs typeface="Arial"/>
              </a:rPr>
              <a:t>kurumu </a:t>
            </a:r>
            <a:r>
              <a:rPr lang="tr-TR" sz="1400" spc="-70" dirty="0">
                <a:latin typeface="Arial"/>
                <a:cs typeface="Arial"/>
              </a:rPr>
              <a:t>yöneticisi </a:t>
            </a:r>
            <a:r>
              <a:rPr lang="tr-TR" sz="1400" spc="-75" dirty="0">
                <a:latin typeface="Arial"/>
                <a:cs typeface="Arial"/>
              </a:rPr>
              <a:t>tarafından </a:t>
            </a:r>
            <a:r>
              <a:rPr lang="tr-TR" sz="1400" spc="-85" dirty="0">
                <a:latin typeface="Arial"/>
                <a:cs typeface="Arial"/>
              </a:rPr>
              <a:t>imzalanacak </a:t>
            </a:r>
            <a:r>
              <a:rPr lang="tr-TR" sz="1400" spc="-80" dirty="0">
                <a:latin typeface="Arial"/>
                <a:cs typeface="Arial"/>
              </a:rPr>
              <a:t>tutanak</a:t>
            </a:r>
            <a:r>
              <a:rPr lang="tr-TR" sz="1400" spc="-15" dirty="0">
                <a:latin typeface="Arial"/>
                <a:cs typeface="Arial"/>
              </a:rPr>
              <a:t> </a:t>
            </a:r>
            <a:r>
              <a:rPr lang="tr-TR" sz="1400" spc="-65" dirty="0">
                <a:latin typeface="Arial"/>
                <a:cs typeface="Arial"/>
              </a:rPr>
              <a:t>tutulur.  Silahlı </a:t>
            </a:r>
            <a:r>
              <a:rPr lang="tr-TR" sz="1400" spc="-85" dirty="0">
                <a:latin typeface="Arial"/>
                <a:cs typeface="Arial"/>
              </a:rPr>
              <a:t>görev  </a:t>
            </a:r>
            <a:r>
              <a:rPr lang="tr-TR" sz="1400" spc="-90" dirty="0">
                <a:latin typeface="Arial"/>
                <a:cs typeface="Arial"/>
              </a:rPr>
              <a:t>yapan </a:t>
            </a:r>
            <a:r>
              <a:rPr lang="tr-TR" sz="1400" spc="-80" dirty="0">
                <a:latin typeface="Arial"/>
                <a:cs typeface="Arial"/>
              </a:rPr>
              <a:t>özel </a:t>
            </a:r>
            <a:r>
              <a:rPr lang="tr-TR" sz="1400" spc="-75" dirty="0">
                <a:latin typeface="Arial"/>
                <a:cs typeface="Arial"/>
              </a:rPr>
              <a:t>güvenlik </a:t>
            </a:r>
            <a:r>
              <a:rPr lang="tr-TR" sz="1400" spc="-70" dirty="0">
                <a:latin typeface="Arial"/>
                <a:cs typeface="Arial"/>
              </a:rPr>
              <a:t>görevlilerine,  </a:t>
            </a:r>
            <a:r>
              <a:rPr lang="tr-TR" sz="1400" spc="-80" dirty="0">
                <a:latin typeface="Arial"/>
                <a:cs typeface="Arial"/>
              </a:rPr>
              <a:t>istihdam </a:t>
            </a:r>
            <a:r>
              <a:rPr lang="tr-TR" sz="1400" spc="-65" dirty="0">
                <a:latin typeface="Arial"/>
                <a:cs typeface="Arial"/>
              </a:rPr>
              <a:t>edildikleri </a:t>
            </a:r>
            <a:r>
              <a:rPr lang="tr-TR" sz="1400" spc="-85" dirty="0">
                <a:latin typeface="Arial"/>
                <a:cs typeface="Arial"/>
              </a:rPr>
              <a:t>kurum/kuruluş </a:t>
            </a:r>
            <a:r>
              <a:rPr lang="tr-TR" sz="1400" spc="-90" dirty="0">
                <a:latin typeface="Arial"/>
                <a:cs typeface="Arial"/>
              </a:rPr>
              <a:t>veya </a:t>
            </a:r>
            <a:r>
              <a:rPr lang="tr-TR" sz="1400" spc="-70" dirty="0">
                <a:latin typeface="Arial"/>
                <a:cs typeface="Arial"/>
              </a:rPr>
              <a:t>şirket </a:t>
            </a:r>
            <a:r>
              <a:rPr lang="tr-TR" sz="1400" spc="-75" dirty="0">
                <a:latin typeface="Arial"/>
                <a:cs typeface="Arial"/>
              </a:rPr>
              <a:t>tarafından </a:t>
            </a:r>
            <a:r>
              <a:rPr lang="tr-TR" sz="1400" spc="-80" dirty="0">
                <a:latin typeface="Arial"/>
                <a:cs typeface="Arial"/>
              </a:rPr>
              <a:t>her </a:t>
            </a:r>
            <a:r>
              <a:rPr lang="tr-TR" sz="1400" spc="-55" dirty="0">
                <a:latin typeface="Arial"/>
                <a:cs typeface="Arial"/>
              </a:rPr>
              <a:t>yıl </a:t>
            </a:r>
            <a:r>
              <a:rPr lang="tr-TR" sz="1400" spc="-95" dirty="0">
                <a:latin typeface="Arial"/>
                <a:cs typeface="Arial"/>
              </a:rPr>
              <a:t>en </a:t>
            </a:r>
            <a:r>
              <a:rPr lang="tr-TR" sz="1400" spc="-90" dirty="0">
                <a:latin typeface="Arial"/>
                <a:cs typeface="Arial"/>
              </a:rPr>
              <a:t>az </a:t>
            </a:r>
            <a:r>
              <a:rPr lang="tr-TR" sz="1400" spc="-95" dirty="0">
                <a:latin typeface="Arial"/>
                <a:cs typeface="Arial"/>
              </a:rPr>
              <a:t>25 </a:t>
            </a:r>
            <a:r>
              <a:rPr lang="tr-TR" sz="1400" spc="-70" dirty="0">
                <a:latin typeface="Arial"/>
                <a:cs typeface="Arial"/>
              </a:rPr>
              <a:t>fişek </a:t>
            </a:r>
            <a:r>
              <a:rPr lang="tr-TR" sz="1400" spc="-85" dirty="0">
                <a:latin typeface="Arial"/>
                <a:cs typeface="Arial"/>
              </a:rPr>
              <a:t>üzerinden hizmet  </a:t>
            </a:r>
            <a:r>
              <a:rPr lang="tr-TR" sz="1400" spc="-55" dirty="0">
                <a:latin typeface="Arial"/>
                <a:cs typeface="Arial"/>
              </a:rPr>
              <a:t>içi </a:t>
            </a:r>
            <a:r>
              <a:rPr lang="tr-TR" sz="1400" spc="-75" dirty="0">
                <a:latin typeface="Arial"/>
                <a:cs typeface="Arial"/>
              </a:rPr>
              <a:t>eğitim </a:t>
            </a:r>
            <a:r>
              <a:rPr lang="tr-TR" sz="1400" spc="-65" dirty="0">
                <a:latin typeface="Arial"/>
                <a:cs typeface="Arial"/>
              </a:rPr>
              <a:t>atışı</a:t>
            </a:r>
            <a:r>
              <a:rPr lang="tr-TR" sz="1400" spc="-15" dirty="0">
                <a:latin typeface="Arial"/>
                <a:cs typeface="Arial"/>
              </a:rPr>
              <a:t> </a:t>
            </a:r>
            <a:r>
              <a:rPr lang="tr-TR" sz="1400" spc="-65" dirty="0">
                <a:latin typeface="Arial"/>
                <a:cs typeface="Arial"/>
              </a:rPr>
              <a:t>yaptırılır. </a:t>
            </a:r>
            <a:r>
              <a:rPr lang="tr-TR" sz="1400" spc="-90" dirty="0">
                <a:latin typeface="Arial"/>
                <a:cs typeface="Arial"/>
              </a:rPr>
              <a:t>Özel </a:t>
            </a:r>
            <a:r>
              <a:rPr lang="tr-TR" sz="1400" spc="-80" dirty="0">
                <a:latin typeface="Arial"/>
                <a:cs typeface="Arial"/>
              </a:rPr>
              <a:t>güvenlik </a:t>
            </a:r>
            <a:r>
              <a:rPr lang="tr-TR" sz="1400" spc="-70" dirty="0">
                <a:latin typeface="Arial"/>
                <a:cs typeface="Arial"/>
              </a:rPr>
              <a:t>görevlisi </a:t>
            </a:r>
            <a:r>
              <a:rPr lang="tr-TR" sz="1400" spc="-80" dirty="0">
                <a:latin typeface="Arial"/>
                <a:cs typeface="Arial"/>
              </a:rPr>
              <a:t>istihdam edenler, personelin </a:t>
            </a:r>
            <a:r>
              <a:rPr lang="tr-TR" sz="1400" spc="-55" dirty="0">
                <a:latin typeface="Arial"/>
                <a:cs typeface="Arial"/>
              </a:rPr>
              <a:t>fiziki </a:t>
            </a:r>
            <a:r>
              <a:rPr lang="tr-TR" sz="1400" spc="-65" dirty="0">
                <a:latin typeface="Arial"/>
                <a:cs typeface="Arial"/>
              </a:rPr>
              <a:t>yeterliliğinin </a:t>
            </a:r>
            <a:r>
              <a:rPr lang="tr-TR" sz="1400" spc="-90" dirty="0">
                <a:latin typeface="Arial"/>
                <a:cs typeface="Arial"/>
              </a:rPr>
              <a:t>görev  müddetince </a:t>
            </a:r>
            <a:r>
              <a:rPr lang="tr-TR" sz="1400" spc="-80" dirty="0">
                <a:latin typeface="Arial"/>
                <a:cs typeface="Arial"/>
              </a:rPr>
              <a:t>sürmesini </a:t>
            </a:r>
            <a:r>
              <a:rPr lang="tr-TR" sz="1400" spc="-85" dirty="0">
                <a:latin typeface="Arial"/>
                <a:cs typeface="Arial"/>
              </a:rPr>
              <a:t>sağlamakla</a:t>
            </a:r>
            <a:r>
              <a:rPr lang="tr-TR" sz="1400" spc="25" dirty="0">
                <a:latin typeface="Arial"/>
                <a:cs typeface="Arial"/>
              </a:rPr>
              <a:t> </a:t>
            </a:r>
            <a:r>
              <a:rPr lang="tr-TR" sz="1400" spc="-85" dirty="0">
                <a:latin typeface="Arial"/>
                <a:cs typeface="Arial"/>
              </a:rPr>
              <a:t>yükümlüdür. </a:t>
            </a:r>
            <a:endParaRPr sz="1400" dirty="0">
              <a:latin typeface="Arial"/>
              <a:cs typeface="Arial"/>
            </a:endParaRP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pic>
        <p:nvPicPr>
          <p:cNvPr id="11" name="10 Resim" descr="Adsız11.jpg"/>
          <p:cNvPicPr>
            <a:picLocks noChangeAspect="1"/>
          </p:cNvPicPr>
          <p:nvPr/>
        </p:nvPicPr>
        <p:blipFill>
          <a:blip r:embed="rId5"/>
          <a:stretch>
            <a:fillRect/>
          </a:stretch>
        </p:blipFill>
        <p:spPr>
          <a:xfrm>
            <a:off x="371452" y="1377942"/>
            <a:ext cx="6643734" cy="3643338"/>
          </a:xfrm>
          <a:prstGeom prst="rect">
            <a:avLst/>
          </a:prstGeom>
        </p:spPr>
      </p:pic>
      <p:sp>
        <p:nvSpPr>
          <p:cNvPr id="12" name="object 16"/>
          <p:cNvSpPr txBox="1"/>
          <p:nvPr/>
        </p:nvSpPr>
        <p:spPr>
          <a:xfrm>
            <a:off x="228576" y="107852"/>
            <a:ext cx="7086624" cy="1208664"/>
          </a:xfrm>
          <a:prstGeom prst="rect">
            <a:avLst/>
          </a:prstGeom>
        </p:spPr>
        <p:txBody>
          <a:bodyPr vert="horz" wrap="square" lIns="0" tIns="12700" rIns="0" bIns="0" rtlCol="0">
            <a:spAutoFit/>
          </a:bodyPr>
          <a:lstStyle/>
          <a:p>
            <a:pPr marL="12700" marR="7620">
              <a:lnSpc>
                <a:spcPct val="111100"/>
              </a:lnSpc>
              <a:spcBef>
                <a:spcPts val="100"/>
              </a:spcBef>
            </a:pPr>
            <a:r>
              <a:rPr sz="1400" spc="-75">
                <a:latin typeface="Arial"/>
                <a:cs typeface="Arial"/>
              </a:rPr>
              <a:t>Silah </a:t>
            </a:r>
            <a:r>
              <a:rPr sz="1400" spc="-65" dirty="0">
                <a:latin typeface="Arial"/>
                <a:cs typeface="Arial"/>
              </a:rPr>
              <a:t>Bilgisi </a:t>
            </a:r>
            <a:r>
              <a:rPr sz="1400" spc="-90" dirty="0">
                <a:latin typeface="Arial"/>
                <a:cs typeface="Arial"/>
              </a:rPr>
              <a:t>ve </a:t>
            </a:r>
            <a:r>
              <a:rPr sz="1400" spc="-75" dirty="0">
                <a:latin typeface="Arial"/>
                <a:cs typeface="Arial"/>
              </a:rPr>
              <a:t>Atış dersinin </a:t>
            </a:r>
            <a:r>
              <a:rPr sz="1400" spc="-95" dirty="0">
                <a:latin typeface="Arial"/>
                <a:cs typeface="Arial"/>
              </a:rPr>
              <a:t>tüm </a:t>
            </a:r>
            <a:r>
              <a:rPr sz="1400" spc="-80" dirty="0">
                <a:latin typeface="Arial"/>
                <a:cs typeface="Arial"/>
              </a:rPr>
              <a:t>uygulamaları </a:t>
            </a:r>
            <a:r>
              <a:rPr sz="1400" spc="-90" dirty="0">
                <a:latin typeface="Arial"/>
                <a:cs typeface="Arial"/>
              </a:rPr>
              <a:t>ve </a:t>
            </a:r>
            <a:r>
              <a:rPr sz="1400" spc="-70" dirty="0">
                <a:latin typeface="Arial"/>
                <a:cs typeface="Arial"/>
              </a:rPr>
              <a:t>silah atış eğitimleri </a:t>
            </a:r>
            <a:r>
              <a:rPr sz="1400" spc="-80" dirty="0">
                <a:latin typeface="Arial"/>
                <a:cs typeface="Arial"/>
              </a:rPr>
              <a:t>poligon </a:t>
            </a:r>
            <a:r>
              <a:rPr sz="1400" spc="-85" dirty="0">
                <a:latin typeface="Arial"/>
                <a:cs typeface="Arial"/>
              </a:rPr>
              <a:t>ortamında  </a:t>
            </a:r>
            <a:r>
              <a:rPr sz="1400" spc="-65" dirty="0">
                <a:latin typeface="Arial"/>
                <a:cs typeface="Arial"/>
              </a:rPr>
              <a:t>yapılır. </a:t>
            </a:r>
            <a:r>
              <a:rPr sz="1400" spc="-90" dirty="0">
                <a:latin typeface="Arial"/>
                <a:cs typeface="Arial"/>
              </a:rPr>
              <a:t>Özel </a:t>
            </a:r>
            <a:r>
              <a:rPr sz="1400" spc="-75" dirty="0">
                <a:latin typeface="Arial"/>
                <a:cs typeface="Arial"/>
              </a:rPr>
              <a:t>eğitim kurumları, kendilerine </a:t>
            </a:r>
            <a:r>
              <a:rPr sz="1400" spc="-65" dirty="0">
                <a:latin typeface="Arial"/>
                <a:cs typeface="Arial"/>
              </a:rPr>
              <a:t>ait atış </a:t>
            </a:r>
            <a:r>
              <a:rPr sz="1400" spc="-80" dirty="0">
                <a:latin typeface="Arial"/>
                <a:cs typeface="Arial"/>
              </a:rPr>
              <a:t>poligonu </a:t>
            </a:r>
            <a:r>
              <a:rPr sz="1400" spc="-90" dirty="0">
                <a:latin typeface="Arial"/>
                <a:cs typeface="Arial"/>
              </a:rPr>
              <a:t>bulunmaması </a:t>
            </a:r>
            <a:r>
              <a:rPr sz="1400" spc="-75" dirty="0">
                <a:latin typeface="Arial"/>
                <a:cs typeface="Arial"/>
              </a:rPr>
              <a:t>halinde, </a:t>
            </a:r>
            <a:r>
              <a:rPr sz="1400" spc="-80" dirty="0">
                <a:latin typeface="Arial"/>
                <a:cs typeface="Arial"/>
              </a:rPr>
              <a:t>özel </a:t>
            </a:r>
            <a:r>
              <a:rPr sz="1400" spc="-65" dirty="0">
                <a:latin typeface="Arial"/>
                <a:cs typeface="Arial"/>
              </a:rPr>
              <a:t>kişilere  </a:t>
            </a:r>
            <a:r>
              <a:rPr sz="1400" spc="-90" dirty="0">
                <a:latin typeface="Arial"/>
                <a:cs typeface="Arial"/>
              </a:rPr>
              <a:t>veya </a:t>
            </a:r>
            <a:r>
              <a:rPr sz="1400" spc="-85" dirty="0">
                <a:latin typeface="Arial"/>
                <a:cs typeface="Arial"/>
              </a:rPr>
              <a:t>genel </a:t>
            </a:r>
            <a:r>
              <a:rPr sz="1400" spc="-75" dirty="0">
                <a:latin typeface="Arial"/>
                <a:cs typeface="Arial"/>
              </a:rPr>
              <a:t>kolluğa </a:t>
            </a:r>
            <a:r>
              <a:rPr sz="1400" spc="-65" dirty="0">
                <a:latin typeface="Arial"/>
                <a:cs typeface="Arial"/>
              </a:rPr>
              <a:t>ait </a:t>
            </a:r>
            <a:r>
              <a:rPr sz="1400" spc="-70" dirty="0">
                <a:latin typeface="Arial"/>
                <a:cs typeface="Arial"/>
              </a:rPr>
              <a:t>atış </a:t>
            </a:r>
            <a:r>
              <a:rPr sz="1400" spc="-80" dirty="0">
                <a:latin typeface="Arial"/>
                <a:cs typeface="Arial"/>
              </a:rPr>
              <a:t>poligonlarından </a:t>
            </a:r>
            <a:r>
              <a:rPr sz="1400" spc="-70" dirty="0">
                <a:latin typeface="Arial"/>
                <a:cs typeface="Arial"/>
              </a:rPr>
              <a:t>yararlanabilir. </a:t>
            </a:r>
            <a:r>
              <a:rPr sz="1400" spc="-100" dirty="0">
                <a:latin typeface="Arial"/>
                <a:cs typeface="Arial"/>
              </a:rPr>
              <a:t>Bu </a:t>
            </a:r>
            <a:r>
              <a:rPr sz="1400" spc="-80" dirty="0">
                <a:latin typeface="Arial"/>
                <a:cs typeface="Arial"/>
              </a:rPr>
              <a:t>kurumlar, </a:t>
            </a:r>
            <a:r>
              <a:rPr sz="1400" spc="-70" dirty="0">
                <a:latin typeface="Arial"/>
                <a:cs typeface="Arial"/>
              </a:rPr>
              <a:t>atış eğitimini </a:t>
            </a:r>
            <a:r>
              <a:rPr sz="1400" spc="-75" dirty="0">
                <a:latin typeface="Arial"/>
                <a:cs typeface="Arial"/>
              </a:rPr>
              <a:t>yaptıracağı  </a:t>
            </a:r>
            <a:r>
              <a:rPr sz="1400" spc="-70" dirty="0">
                <a:latin typeface="Arial"/>
                <a:cs typeface="Arial"/>
              </a:rPr>
              <a:t>atış </a:t>
            </a:r>
            <a:r>
              <a:rPr sz="1400" spc="-80" dirty="0">
                <a:latin typeface="Arial"/>
                <a:cs typeface="Arial"/>
              </a:rPr>
              <a:t>poligonunu, </a:t>
            </a:r>
            <a:r>
              <a:rPr sz="1400" spc="-75" dirty="0">
                <a:latin typeface="Arial"/>
                <a:cs typeface="Arial"/>
              </a:rPr>
              <a:t>eğitim </a:t>
            </a:r>
            <a:r>
              <a:rPr sz="1400" spc="-70" dirty="0">
                <a:latin typeface="Arial"/>
                <a:cs typeface="Arial"/>
              </a:rPr>
              <a:t>faaliyetine </a:t>
            </a:r>
            <a:r>
              <a:rPr sz="1400" spc="-75" dirty="0">
                <a:latin typeface="Arial"/>
                <a:cs typeface="Arial"/>
              </a:rPr>
              <a:t>başladığı </a:t>
            </a:r>
            <a:r>
              <a:rPr sz="1400" spc="-70" dirty="0">
                <a:latin typeface="Arial"/>
                <a:cs typeface="Arial"/>
              </a:rPr>
              <a:t>tarihten </a:t>
            </a:r>
            <a:r>
              <a:rPr sz="1400" spc="-65" dirty="0">
                <a:latin typeface="Arial"/>
                <a:cs typeface="Arial"/>
              </a:rPr>
              <a:t>itibaren </a:t>
            </a:r>
            <a:r>
              <a:rPr sz="1400" spc="-95" dirty="0">
                <a:latin typeface="Arial"/>
                <a:cs typeface="Arial"/>
              </a:rPr>
              <a:t>on </a:t>
            </a:r>
            <a:r>
              <a:rPr sz="1400" spc="-90" dirty="0">
                <a:latin typeface="Arial"/>
                <a:cs typeface="Arial"/>
              </a:rPr>
              <a:t>beş </a:t>
            </a:r>
            <a:r>
              <a:rPr sz="1400" spc="-95" dirty="0">
                <a:latin typeface="Arial"/>
                <a:cs typeface="Arial"/>
              </a:rPr>
              <a:t>gün </a:t>
            </a:r>
            <a:r>
              <a:rPr sz="1400" spc="-75">
                <a:latin typeface="Arial"/>
                <a:cs typeface="Arial"/>
              </a:rPr>
              <a:t>içinde </a:t>
            </a:r>
            <a:r>
              <a:rPr sz="1400" u="sng" spc="-80">
                <a:uFill>
                  <a:solidFill>
                    <a:srgbClr val="FF0000"/>
                  </a:solidFill>
                </a:uFill>
                <a:latin typeface="Arial"/>
                <a:cs typeface="Arial"/>
              </a:rPr>
              <a:t>Valiliğe</a:t>
            </a:r>
            <a:r>
              <a:rPr sz="1400" spc="-80">
                <a:latin typeface="Arial"/>
                <a:cs typeface="Arial"/>
              </a:rPr>
              <a:t> </a:t>
            </a:r>
            <a:r>
              <a:rPr sz="1400" spc="-55" dirty="0">
                <a:latin typeface="Arial"/>
                <a:cs typeface="Arial"/>
              </a:rPr>
              <a:t>bildirir. </a:t>
            </a:r>
            <a:r>
              <a:rPr sz="1400" spc="-85" dirty="0">
                <a:latin typeface="Arial"/>
                <a:cs typeface="Arial"/>
              </a:rPr>
              <a:t>Güvenlik </a:t>
            </a:r>
            <a:r>
              <a:rPr sz="1400" spc="-75" dirty="0">
                <a:latin typeface="Arial"/>
                <a:cs typeface="Arial"/>
              </a:rPr>
              <a:t>Sistemleri </a:t>
            </a:r>
            <a:r>
              <a:rPr sz="1400" spc="-70" dirty="0">
                <a:latin typeface="Arial"/>
                <a:cs typeface="Arial"/>
              </a:rPr>
              <a:t>dersi, </a:t>
            </a:r>
            <a:r>
              <a:rPr sz="1400" spc="-80" dirty="0">
                <a:latin typeface="Arial"/>
                <a:cs typeface="Arial"/>
              </a:rPr>
              <a:t>güvenlik </a:t>
            </a:r>
            <a:r>
              <a:rPr sz="1400" spc="-75" dirty="0">
                <a:latin typeface="Arial"/>
                <a:cs typeface="Arial"/>
              </a:rPr>
              <a:t>cihazlarının  </a:t>
            </a:r>
            <a:r>
              <a:rPr sz="1400" spc="-80" dirty="0">
                <a:latin typeface="Arial"/>
                <a:cs typeface="Arial"/>
              </a:rPr>
              <a:t>kurulu </a:t>
            </a:r>
            <a:r>
              <a:rPr sz="1400" spc="-90" dirty="0">
                <a:latin typeface="Arial"/>
                <a:cs typeface="Arial"/>
              </a:rPr>
              <a:t>bulunduğu </a:t>
            </a:r>
            <a:r>
              <a:rPr sz="1400" spc="-80" dirty="0">
                <a:latin typeface="Arial"/>
                <a:cs typeface="Arial"/>
              </a:rPr>
              <a:t>alanlarda </a:t>
            </a:r>
            <a:r>
              <a:rPr sz="1400" spc="-90" dirty="0">
                <a:latin typeface="Arial"/>
                <a:cs typeface="Arial"/>
              </a:rPr>
              <a:t>da</a:t>
            </a:r>
            <a:r>
              <a:rPr sz="1400" spc="55" dirty="0">
                <a:latin typeface="Arial"/>
                <a:cs typeface="Arial"/>
              </a:rPr>
              <a:t> </a:t>
            </a:r>
            <a:r>
              <a:rPr sz="1400" spc="-65" dirty="0">
                <a:latin typeface="Arial"/>
                <a:cs typeface="Arial"/>
              </a:rPr>
              <a:t>yapılabilir</a:t>
            </a:r>
            <a:endParaRPr sz="1400">
              <a:latin typeface="Arial"/>
              <a:cs typeface="Arial"/>
            </a:endParaRP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143346"/>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object 77"/>
          <p:cNvSpPr txBox="1"/>
          <p:nvPr/>
        </p:nvSpPr>
        <p:spPr>
          <a:xfrm>
            <a:off x="273224" y="-143346"/>
            <a:ext cx="6670524" cy="5064913"/>
          </a:xfrm>
          <a:prstGeom prst="rect">
            <a:avLst/>
          </a:prstGeom>
        </p:spPr>
        <p:txBody>
          <a:bodyPr vert="horz" wrap="square" lIns="0" tIns="12700" rIns="0" bIns="0" rtlCol="0">
            <a:spAutoFit/>
          </a:bodyPr>
          <a:lstStyle/>
          <a:p>
            <a:pPr marL="12700" marR="5080" algn="just">
              <a:lnSpc>
                <a:spcPct val="111100"/>
              </a:lnSpc>
              <a:spcBef>
                <a:spcPts val="100"/>
              </a:spcBef>
            </a:pPr>
            <a:r>
              <a:rPr sz="1400" b="1" spc="-105" dirty="0">
                <a:solidFill>
                  <a:srgbClr val="FF0000"/>
                </a:solidFill>
                <a:latin typeface="Arial"/>
                <a:cs typeface="Arial"/>
              </a:rPr>
              <a:t>Madde </a:t>
            </a:r>
            <a:r>
              <a:rPr sz="1400" b="1" spc="-80" dirty="0">
                <a:solidFill>
                  <a:srgbClr val="FF0000"/>
                </a:solidFill>
                <a:latin typeface="Arial"/>
                <a:cs typeface="Arial"/>
              </a:rPr>
              <a:t>34- </a:t>
            </a:r>
            <a:r>
              <a:rPr sz="1400" b="1" spc="-110" dirty="0">
                <a:solidFill>
                  <a:srgbClr val="FF0000"/>
                </a:solidFill>
                <a:latin typeface="Arial"/>
                <a:cs typeface="Arial"/>
              </a:rPr>
              <a:t>YENİLEME </a:t>
            </a:r>
            <a:r>
              <a:rPr sz="1400" b="1" spc="-90" dirty="0">
                <a:solidFill>
                  <a:srgbClr val="FF0000"/>
                </a:solidFill>
                <a:latin typeface="Arial"/>
                <a:cs typeface="Arial"/>
              </a:rPr>
              <a:t>EĞİTİMİ </a:t>
            </a:r>
            <a:r>
              <a:rPr sz="1400" b="1" spc="-55" dirty="0">
                <a:solidFill>
                  <a:srgbClr val="FF0000"/>
                </a:solidFill>
                <a:latin typeface="Arial"/>
                <a:cs typeface="Arial"/>
              </a:rPr>
              <a:t>: </a:t>
            </a:r>
            <a:r>
              <a:rPr sz="1400" spc="-85" dirty="0">
                <a:latin typeface="Arial"/>
                <a:cs typeface="Arial"/>
              </a:rPr>
              <a:t>Özel </a:t>
            </a:r>
            <a:r>
              <a:rPr sz="1400" spc="-80" dirty="0">
                <a:latin typeface="Arial"/>
                <a:cs typeface="Arial"/>
              </a:rPr>
              <a:t>güvenlik </a:t>
            </a:r>
            <a:r>
              <a:rPr sz="1400" spc="-70" dirty="0">
                <a:latin typeface="Arial"/>
                <a:cs typeface="Arial"/>
              </a:rPr>
              <a:t>görevlileri  </a:t>
            </a:r>
            <a:r>
              <a:rPr sz="1400" spc="-55" dirty="0">
                <a:latin typeface="Arial"/>
                <a:cs typeface="Arial"/>
              </a:rPr>
              <a:t>ile</a:t>
            </a:r>
            <a:r>
              <a:rPr sz="1400" spc="-50" dirty="0">
                <a:latin typeface="Arial"/>
                <a:cs typeface="Arial"/>
              </a:rPr>
              <a:t> </a:t>
            </a:r>
            <a:r>
              <a:rPr sz="1400" spc="-70" dirty="0">
                <a:latin typeface="Arial"/>
                <a:cs typeface="Arial"/>
              </a:rPr>
              <a:t>yöneticiler</a:t>
            </a:r>
            <a:r>
              <a:rPr sz="1400" spc="-55" dirty="0">
                <a:latin typeface="Arial"/>
                <a:cs typeface="Arial"/>
              </a:rPr>
              <a:t> </a:t>
            </a:r>
            <a:r>
              <a:rPr sz="1400" spc="-70" dirty="0">
                <a:latin typeface="Arial"/>
                <a:cs typeface="Arial"/>
              </a:rPr>
              <a:t>kimlik</a:t>
            </a:r>
            <a:r>
              <a:rPr sz="1400" spc="-45" dirty="0">
                <a:latin typeface="Arial"/>
                <a:cs typeface="Arial"/>
              </a:rPr>
              <a:t> </a:t>
            </a:r>
            <a:r>
              <a:rPr sz="1400" spc="-70" dirty="0">
                <a:latin typeface="Arial"/>
                <a:cs typeface="Arial"/>
              </a:rPr>
              <a:t>kartlarının</a:t>
            </a:r>
            <a:r>
              <a:rPr sz="1400" spc="-45" dirty="0">
                <a:latin typeface="Arial"/>
                <a:cs typeface="Arial"/>
              </a:rPr>
              <a:t> </a:t>
            </a:r>
            <a:r>
              <a:rPr sz="1400" spc="-75" dirty="0">
                <a:latin typeface="Arial"/>
                <a:cs typeface="Arial"/>
              </a:rPr>
              <a:t>yenilenebilmesi</a:t>
            </a:r>
            <a:r>
              <a:rPr sz="1400" spc="-45" dirty="0">
                <a:latin typeface="Arial"/>
                <a:cs typeface="Arial"/>
              </a:rPr>
              <a:t> </a:t>
            </a:r>
            <a:r>
              <a:rPr sz="1400" spc="-65" dirty="0">
                <a:latin typeface="Arial"/>
                <a:cs typeface="Arial"/>
              </a:rPr>
              <a:t>için</a:t>
            </a:r>
            <a:r>
              <a:rPr sz="1400" spc="-50" dirty="0">
                <a:latin typeface="Arial"/>
                <a:cs typeface="Arial"/>
              </a:rPr>
              <a:t> </a:t>
            </a:r>
            <a:r>
              <a:rPr sz="1400" spc="-90" dirty="0">
                <a:latin typeface="Arial"/>
                <a:cs typeface="Arial"/>
              </a:rPr>
              <a:t>beş</a:t>
            </a:r>
            <a:r>
              <a:rPr sz="1400" spc="-45" dirty="0">
                <a:latin typeface="Arial"/>
                <a:cs typeface="Arial"/>
              </a:rPr>
              <a:t> </a:t>
            </a:r>
            <a:r>
              <a:rPr sz="1400" spc="-75" dirty="0">
                <a:latin typeface="Arial"/>
                <a:cs typeface="Arial"/>
              </a:rPr>
              <a:t>yılda</a:t>
            </a:r>
            <a:r>
              <a:rPr sz="1400" spc="-45" dirty="0">
                <a:latin typeface="Arial"/>
                <a:cs typeface="Arial"/>
              </a:rPr>
              <a:t> </a:t>
            </a:r>
            <a:r>
              <a:rPr sz="1400" spc="-65" dirty="0">
                <a:latin typeface="Arial"/>
                <a:cs typeface="Arial"/>
              </a:rPr>
              <a:t>bir</a:t>
            </a:r>
            <a:r>
              <a:rPr sz="1400" spc="-55" dirty="0">
                <a:latin typeface="Arial"/>
                <a:cs typeface="Arial"/>
              </a:rPr>
              <a:t> </a:t>
            </a:r>
            <a:r>
              <a:rPr sz="1400" spc="-85" dirty="0">
                <a:latin typeface="Arial"/>
                <a:cs typeface="Arial"/>
              </a:rPr>
              <a:t>yenileme</a:t>
            </a:r>
            <a:r>
              <a:rPr sz="1400" spc="-50" dirty="0">
                <a:latin typeface="Arial"/>
                <a:cs typeface="Arial"/>
              </a:rPr>
              <a:t> </a:t>
            </a:r>
            <a:r>
              <a:rPr sz="1400" spc="-70" dirty="0">
                <a:latin typeface="Arial"/>
                <a:cs typeface="Arial"/>
              </a:rPr>
              <a:t>eğitimi</a:t>
            </a:r>
            <a:r>
              <a:rPr sz="1400" spc="-45" dirty="0">
                <a:latin typeface="Arial"/>
                <a:cs typeface="Arial"/>
              </a:rPr>
              <a:t> </a:t>
            </a:r>
            <a:r>
              <a:rPr sz="1400" spc="-60" dirty="0" err="1">
                <a:latin typeface="Arial"/>
                <a:cs typeface="Arial"/>
              </a:rPr>
              <a:t>alır</a:t>
            </a:r>
            <a:r>
              <a:rPr sz="1400" spc="-60" dirty="0">
                <a:latin typeface="Arial"/>
                <a:cs typeface="Arial"/>
              </a:rPr>
              <a:t>.</a:t>
            </a:r>
            <a:endParaRPr lang="tr-TR" sz="1400" spc="-60" dirty="0">
              <a:latin typeface="Arial"/>
              <a:cs typeface="Arial"/>
            </a:endParaRPr>
          </a:p>
          <a:p>
            <a:pPr marL="12700" marR="5080" algn="just">
              <a:lnSpc>
                <a:spcPct val="111100"/>
              </a:lnSpc>
              <a:spcBef>
                <a:spcPts val="100"/>
              </a:spcBef>
            </a:pPr>
            <a:r>
              <a:rPr lang="tr-TR" sz="1600" b="1" dirty="0">
                <a:solidFill>
                  <a:srgbClr val="17365D"/>
                </a:solidFill>
                <a:effectLst/>
                <a:latin typeface="Arial Narrow" panose="020B0606020202030204" pitchFamily="34" charset="0"/>
                <a:ea typeface="Times New Roman" panose="02020603050405020304" pitchFamily="18" charset="0"/>
              </a:rPr>
              <a:t>(Değişik fıkra:RG-5/7/2025-32946) Yenileme eğitimi </a:t>
            </a:r>
            <a:r>
              <a:rPr lang="tr-TR" sz="1600" b="1" dirty="0">
                <a:solidFill>
                  <a:srgbClr val="0F243E"/>
                </a:solidFill>
                <a:effectLst/>
                <a:latin typeface="Arial Narrow" panose="020B0606020202030204" pitchFamily="34" charset="0"/>
                <a:ea typeface="Times New Roman" panose="02020603050405020304" pitchFamily="18" charset="0"/>
              </a:rPr>
              <a:t>en az </a:t>
            </a:r>
            <a:r>
              <a:rPr lang="tr-TR" sz="1600" b="1" dirty="0">
                <a:solidFill>
                  <a:srgbClr val="000000"/>
                </a:solidFill>
                <a:effectLst/>
                <a:latin typeface="Arial Narrow" panose="020B0606020202030204" pitchFamily="34" charset="0"/>
                <a:ea typeface="Times New Roman" panose="02020603050405020304" pitchFamily="18" charset="0"/>
              </a:rPr>
              <a:t>altmış</a:t>
            </a:r>
            <a:r>
              <a:rPr lang="tr-TR" sz="1600" b="1" dirty="0">
                <a:solidFill>
                  <a:srgbClr val="0070C0"/>
                </a:solidFill>
                <a:effectLst/>
                <a:latin typeface="Arial Narrow" panose="020B0606020202030204" pitchFamily="34" charset="0"/>
                <a:ea typeface="Times New Roman" panose="02020603050405020304" pitchFamily="18" charset="0"/>
              </a:rPr>
              <a:t> </a:t>
            </a:r>
            <a:r>
              <a:rPr lang="tr-TR" sz="1600" b="1" dirty="0">
                <a:solidFill>
                  <a:srgbClr val="17365D"/>
                </a:solidFill>
                <a:effectLst/>
                <a:latin typeface="Arial Narrow" panose="020B0606020202030204" pitchFamily="34" charset="0"/>
                <a:ea typeface="Times New Roman" panose="02020603050405020304" pitchFamily="18" charset="0"/>
              </a:rPr>
              <a:t>ders saatinden oluşur. Yenileme eğitiminin</a:t>
            </a:r>
            <a:r>
              <a:rPr lang="tr-TR" sz="1600" b="1" dirty="0">
                <a:solidFill>
                  <a:srgbClr val="0070C0"/>
                </a:solidFill>
                <a:effectLst/>
                <a:latin typeface="Arial Narrow" panose="020B0606020202030204" pitchFamily="34" charset="0"/>
                <a:ea typeface="Times New Roman" panose="02020603050405020304" pitchFamily="18" charset="0"/>
              </a:rPr>
              <a:t> </a:t>
            </a:r>
            <a:r>
              <a:rPr lang="tr-TR" sz="1600" b="1" dirty="0">
                <a:solidFill>
                  <a:srgbClr val="000000"/>
                </a:solidFill>
                <a:effectLst/>
                <a:latin typeface="Arial Narrow" panose="020B0606020202030204" pitchFamily="34" charset="0"/>
                <a:ea typeface="Times New Roman" panose="02020603050405020304" pitchFamily="18" charset="0"/>
              </a:rPr>
              <a:t>sekiz</a:t>
            </a:r>
            <a:r>
              <a:rPr lang="tr-TR" sz="1600" b="1" dirty="0">
                <a:solidFill>
                  <a:srgbClr val="0070C0"/>
                </a:solidFill>
                <a:effectLst/>
                <a:latin typeface="Arial Narrow" panose="020B0606020202030204" pitchFamily="34" charset="0"/>
                <a:ea typeface="Times New Roman" panose="02020603050405020304" pitchFamily="18" charset="0"/>
              </a:rPr>
              <a:t> </a:t>
            </a:r>
            <a:r>
              <a:rPr lang="tr-TR" sz="1600" b="1" dirty="0">
                <a:solidFill>
                  <a:srgbClr val="17365D"/>
                </a:solidFill>
                <a:effectLst/>
                <a:latin typeface="Arial Narrow" panose="020B0606020202030204" pitchFamily="34" charset="0"/>
                <a:ea typeface="Times New Roman" panose="02020603050405020304" pitchFamily="18" charset="0"/>
              </a:rPr>
              <a:t>ders saati silah bilgisi ve atış dersine ayrılır. Yenileme eğitiminde okutulacak ders konuları ve saatleri Ek-13’de gösterilmiştir.</a:t>
            </a:r>
            <a:endParaRPr lang="tr-TR" sz="1600" dirty="0">
              <a:effectLst/>
              <a:latin typeface="Times New Roman" panose="02020603050405020304" pitchFamily="18" charset="0"/>
              <a:ea typeface="Times New Roman" panose="02020603050405020304" pitchFamily="18" charset="0"/>
            </a:endParaRPr>
          </a:p>
          <a:p>
            <a:pPr marL="12700" marR="7620" indent="359410" algn="just">
              <a:lnSpc>
                <a:spcPct val="111100"/>
              </a:lnSpc>
            </a:pPr>
            <a:r>
              <a:rPr sz="1400" spc="-85" dirty="0" err="1">
                <a:latin typeface="Arial"/>
                <a:cs typeface="Arial"/>
              </a:rPr>
              <a:t>Havalimanı</a:t>
            </a:r>
            <a:r>
              <a:rPr sz="1400" spc="-85" dirty="0">
                <a:latin typeface="Arial"/>
                <a:cs typeface="Arial"/>
              </a:rPr>
              <a:t> </a:t>
            </a:r>
            <a:r>
              <a:rPr sz="1400" spc="-90" dirty="0">
                <a:latin typeface="Arial"/>
                <a:cs typeface="Arial"/>
              </a:rPr>
              <a:t>ve </a:t>
            </a:r>
            <a:r>
              <a:rPr sz="1400" spc="-80" dirty="0">
                <a:latin typeface="Arial"/>
                <a:cs typeface="Arial"/>
              </a:rPr>
              <a:t>deniz limanlarında </a:t>
            </a:r>
            <a:r>
              <a:rPr sz="1400" spc="-70" dirty="0">
                <a:latin typeface="Arial"/>
                <a:cs typeface="Arial"/>
              </a:rPr>
              <a:t>görevli </a:t>
            </a:r>
            <a:r>
              <a:rPr sz="1400" spc="-80" dirty="0">
                <a:latin typeface="Arial"/>
                <a:cs typeface="Arial"/>
              </a:rPr>
              <a:t>özel güvenlik </a:t>
            </a:r>
            <a:r>
              <a:rPr sz="1400" spc="-70" dirty="0">
                <a:latin typeface="Arial"/>
                <a:cs typeface="Arial"/>
              </a:rPr>
              <a:t>görevlilerinin </a:t>
            </a:r>
            <a:r>
              <a:rPr sz="1400" spc="-85" dirty="0">
                <a:latin typeface="Arial"/>
                <a:cs typeface="Arial"/>
              </a:rPr>
              <a:t>yenileme </a:t>
            </a:r>
            <a:r>
              <a:rPr sz="1400" spc="-70" dirty="0">
                <a:latin typeface="Arial"/>
                <a:cs typeface="Arial"/>
              </a:rPr>
              <a:t>eğitimi  </a:t>
            </a:r>
            <a:r>
              <a:rPr sz="1400" spc="-65" dirty="0">
                <a:latin typeface="Arial"/>
                <a:cs typeface="Arial"/>
              </a:rPr>
              <a:t>için </a:t>
            </a:r>
            <a:r>
              <a:rPr sz="1400" spc="-75" dirty="0">
                <a:latin typeface="Arial"/>
                <a:cs typeface="Arial"/>
              </a:rPr>
              <a:t>uluslararası </a:t>
            </a:r>
            <a:r>
              <a:rPr sz="1400" spc="-85" dirty="0">
                <a:latin typeface="Arial"/>
                <a:cs typeface="Arial"/>
              </a:rPr>
              <a:t>sözleşmelerden kaynaklanan </a:t>
            </a:r>
            <a:r>
              <a:rPr sz="1400" spc="-75" dirty="0">
                <a:latin typeface="Arial"/>
                <a:cs typeface="Arial"/>
              </a:rPr>
              <a:t>diğer </a:t>
            </a:r>
            <a:r>
              <a:rPr sz="1400" spc="-90" dirty="0">
                <a:latin typeface="Arial"/>
                <a:cs typeface="Arial"/>
              </a:rPr>
              <a:t>hükümler</a:t>
            </a:r>
            <a:r>
              <a:rPr sz="1400" spc="-60" dirty="0">
                <a:latin typeface="Arial"/>
                <a:cs typeface="Arial"/>
              </a:rPr>
              <a:t> </a:t>
            </a:r>
            <a:r>
              <a:rPr sz="1400" spc="-70" dirty="0">
                <a:latin typeface="Arial"/>
                <a:cs typeface="Arial"/>
              </a:rPr>
              <a:t>saklıdır.</a:t>
            </a:r>
            <a:endParaRPr sz="1400" dirty="0">
              <a:latin typeface="Arial"/>
              <a:cs typeface="Arial"/>
            </a:endParaRPr>
          </a:p>
          <a:p>
            <a:pPr marL="12700" marR="5080" indent="359410" algn="just">
              <a:lnSpc>
                <a:spcPct val="111200"/>
              </a:lnSpc>
            </a:pPr>
            <a:r>
              <a:rPr sz="1400" spc="-85" dirty="0">
                <a:latin typeface="Arial"/>
                <a:cs typeface="Arial"/>
              </a:rPr>
              <a:t>Özel </a:t>
            </a:r>
            <a:r>
              <a:rPr sz="1400" spc="-80" dirty="0">
                <a:latin typeface="Arial"/>
                <a:cs typeface="Arial"/>
              </a:rPr>
              <a:t>güvenlik </a:t>
            </a:r>
            <a:r>
              <a:rPr sz="1400" spc="-85" dirty="0">
                <a:latin typeface="Arial"/>
                <a:cs typeface="Arial"/>
              </a:rPr>
              <a:t>yenileme </a:t>
            </a:r>
            <a:r>
              <a:rPr sz="1400" spc="-70" dirty="0">
                <a:latin typeface="Arial"/>
                <a:cs typeface="Arial"/>
              </a:rPr>
              <a:t>eğitimi </a:t>
            </a:r>
            <a:r>
              <a:rPr sz="1400" spc="-85" dirty="0">
                <a:latin typeface="Arial"/>
                <a:cs typeface="Arial"/>
              </a:rPr>
              <a:t>günlük </a:t>
            </a:r>
            <a:r>
              <a:rPr sz="1400" spc="-75" dirty="0">
                <a:latin typeface="Arial"/>
                <a:cs typeface="Arial"/>
              </a:rPr>
              <a:t>sekiz </a:t>
            </a:r>
            <a:r>
              <a:rPr sz="1400" spc="-80" dirty="0">
                <a:latin typeface="Arial"/>
                <a:cs typeface="Arial"/>
              </a:rPr>
              <a:t>saat </a:t>
            </a:r>
            <a:r>
              <a:rPr sz="1400" spc="-95" dirty="0">
                <a:latin typeface="Arial"/>
                <a:cs typeface="Arial"/>
              </a:rPr>
              <a:t>ve  </a:t>
            </a:r>
            <a:r>
              <a:rPr sz="1400" spc="-80" dirty="0">
                <a:latin typeface="Arial"/>
                <a:cs typeface="Arial"/>
              </a:rPr>
              <a:t>haftada </a:t>
            </a:r>
            <a:r>
              <a:rPr sz="1400" spc="-75" dirty="0">
                <a:latin typeface="Arial"/>
                <a:cs typeface="Arial"/>
              </a:rPr>
              <a:t>kırksekiz </a:t>
            </a:r>
            <a:r>
              <a:rPr sz="1400" spc="-80" dirty="0">
                <a:latin typeface="Arial"/>
                <a:cs typeface="Arial"/>
              </a:rPr>
              <a:t>saatten </a:t>
            </a:r>
            <a:r>
              <a:rPr sz="1400" spc="-70" dirty="0">
                <a:latin typeface="Arial"/>
                <a:cs typeface="Arial"/>
              </a:rPr>
              <a:t>fazla </a:t>
            </a:r>
            <a:r>
              <a:rPr sz="1400" spc="-85" dirty="0">
                <a:latin typeface="Arial"/>
                <a:cs typeface="Arial"/>
              </a:rPr>
              <a:t>olamaz. </a:t>
            </a:r>
            <a:r>
              <a:rPr sz="1400" spc="-70" dirty="0">
                <a:latin typeface="Arial"/>
                <a:cs typeface="Arial"/>
              </a:rPr>
              <a:t>Bir </a:t>
            </a:r>
            <a:r>
              <a:rPr sz="1400" spc="-85" dirty="0">
                <a:latin typeface="Arial"/>
                <a:cs typeface="Arial"/>
              </a:rPr>
              <a:t>ders </a:t>
            </a:r>
            <a:r>
              <a:rPr sz="1400" spc="-70" dirty="0">
                <a:latin typeface="Arial"/>
                <a:cs typeface="Arial"/>
              </a:rPr>
              <a:t>saati kırk </a:t>
            </a:r>
            <a:r>
              <a:rPr sz="1400" spc="-75" dirty="0">
                <a:latin typeface="Arial"/>
                <a:cs typeface="Arial"/>
              </a:rPr>
              <a:t>dakikadır </a:t>
            </a:r>
            <a:r>
              <a:rPr sz="1400" spc="-90" dirty="0">
                <a:latin typeface="Arial"/>
                <a:cs typeface="Arial"/>
              </a:rPr>
              <a:t>ve </a:t>
            </a:r>
            <a:r>
              <a:rPr sz="1400" spc="-55" dirty="0">
                <a:latin typeface="Arial"/>
                <a:cs typeface="Arial"/>
              </a:rPr>
              <a:t>iki </a:t>
            </a:r>
            <a:r>
              <a:rPr sz="1400" spc="-85" dirty="0">
                <a:latin typeface="Arial"/>
                <a:cs typeface="Arial"/>
              </a:rPr>
              <a:t>ders </a:t>
            </a:r>
            <a:r>
              <a:rPr sz="1400" spc="-80" dirty="0">
                <a:latin typeface="Arial"/>
                <a:cs typeface="Arial"/>
              </a:rPr>
              <a:t>arası </a:t>
            </a:r>
            <a:r>
              <a:rPr sz="1400" spc="-90" dirty="0">
                <a:latin typeface="Arial"/>
                <a:cs typeface="Arial"/>
              </a:rPr>
              <a:t>en az </a:t>
            </a:r>
            <a:r>
              <a:rPr sz="1400" spc="-95" dirty="0">
                <a:latin typeface="Arial"/>
                <a:cs typeface="Arial"/>
              </a:rPr>
              <a:t>on  </a:t>
            </a:r>
            <a:r>
              <a:rPr sz="1400" spc="-80" dirty="0">
                <a:latin typeface="Arial"/>
                <a:cs typeface="Arial"/>
              </a:rPr>
              <a:t>dakika </a:t>
            </a:r>
            <a:r>
              <a:rPr sz="1400" spc="-85" dirty="0">
                <a:latin typeface="Arial"/>
                <a:cs typeface="Arial"/>
              </a:rPr>
              <a:t>ara </a:t>
            </a:r>
            <a:r>
              <a:rPr sz="1400" spc="-60" dirty="0">
                <a:latin typeface="Arial"/>
                <a:cs typeface="Arial"/>
              </a:rPr>
              <a:t>verilir. </a:t>
            </a:r>
            <a:r>
              <a:rPr sz="1400" spc="-70" dirty="0">
                <a:latin typeface="Arial"/>
                <a:cs typeface="Arial"/>
              </a:rPr>
              <a:t>İhtiyaç </a:t>
            </a:r>
            <a:r>
              <a:rPr sz="1400" spc="-80" dirty="0">
                <a:latin typeface="Arial"/>
                <a:cs typeface="Arial"/>
              </a:rPr>
              <a:t>halinde aynı </a:t>
            </a:r>
            <a:r>
              <a:rPr sz="1400" spc="-85" dirty="0">
                <a:latin typeface="Arial"/>
                <a:cs typeface="Arial"/>
              </a:rPr>
              <a:t>ders </a:t>
            </a:r>
            <a:r>
              <a:rPr sz="1400" spc="-90" dirty="0">
                <a:latin typeface="Arial"/>
                <a:cs typeface="Arial"/>
              </a:rPr>
              <a:t>konusunda ve </a:t>
            </a:r>
            <a:r>
              <a:rPr sz="1400" spc="-65" dirty="0">
                <a:latin typeface="Arial"/>
                <a:cs typeface="Arial"/>
              </a:rPr>
              <a:t>ikişer </a:t>
            </a:r>
            <a:r>
              <a:rPr sz="1400" spc="-80" dirty="0">
                <a:latin typeface="Arial"/>
                <a:cs typeface="Arial"/>
              </a:rPr>
              <a:t>dersten </a:t>
            </a:r>
            <a:r>
              <a:rPr sz="1400" spc="-70" dirty="0">
                <a:latin typeface="Arial"/>
                <a:cs typeface="Arial"/>
              </a:rPr>
              <a:t>fazla </a:t>
            </a:r>
            <a:r>
              <a:rPr sz="1400" spc="-90" dirty="0">
                <a:latin typeface="Arial"/>
                <a:cs typeface="Arial"/>
              </a:rPr>
              <a:t>olmayacak </a:t>
            </a:r>
            <a:r>
              <a:rPr sz="1400" spc="-75" dirty="0">
                <a:latin typeface="Arial"/>
                <a:cs typeface="Arial"/>
              </a:rPr>
              <a:t>şekilde  </a:t>
            </a:r>
            <a:r>
              <a:rPr sz="1400" spc="-80" dirty="0">
                <a:latin typeface="Arial"/>
                <a:cs typeface="Arial"/>
              </a:rPr>
              <a:t>blok </a:t>
            </a:r>
            <a:r>
              <a:rPr sz="1400" spc="-85" dirty="0">
                <a:latin typeface="Arial"/>
                <a:cs typeface="Arial"/>
              </a:rPr>
              <a:t>ders</a:t>
            </a:r>
            <a:r>
              <a:rPr sz="1400" spc="-15" dirty="0">
                <a:latin typeface="Arial"/>
                <a:cs typeface="Arial"/>
              </a:rPr>
              <a:t> </a:t>
            </a:r>
            <a:r>
              <a:rPr sz="1400" spc="-65" dirty="0" err="1">
                <a:latin typeface="Arial"/>
                <a:cs typeface="Arial"/>
              </a:rPr>
              <a:t>yapılabilir</a:t>
            </a:r>
            <a:r>
              <a:rPr sz="1400" spc="-65" dirty="0">
                <a:latin typeface="Arial"/>
                <a:cs typeface="Arial"/>
              </a:rPr>
              <a:t>.</a:t>
            </a:r>
            <a:endParaRPr lang="tr-TR" sz="1400" spc="-65" dirty="0">
              <a:latin typeface="Arial"/>
              <a:cs typeface="Arial"/>
            </a:endParaRPr>
          </a:p>
          <a:p>
            <a:pPr marL="38100">
              <a:lnSpc>
                <a:spcPct val="100000"/>
              </a:lnSpc>
              <a:spcBef>
                <a:spcPts val="219"/>
              </a:spcBef>
            </a:pPr>
            <a:r>
              <a:rPr lang="tr-TR" sz="1400" b="1" spc="-105" dirty="0">
                <a:solidFill>
                  <a:srgbClr val="FF0000"/>
                </a:solidFill>
                <a:latin typeface="Arial"/>
                <a:cs typeface="Arial"/>
              </a:rPr>
              <a:t>Madde </a:t>
            </a:r>
            <a:r>
              <a:rPr lang="tr-TR" sz="1400" b="1" spc="-80" dirty="0">
                <a:solidFill>
                  <a:srgbClr val="FF0000"/>
                </a:solidFill>
                <a:latin typeface="Arial"/>
                <a:cs typeface="Arial"/>
              </a:rPr>
              <a:t>35- </a:t>
            </a:r>
            <a:r>
              <a:rPr lang="tr-TR" sz="1400" b="1" spc="-95" dirty="0">
                <a:solidFill>
                  <a:srgbClr val="FF0000"/>
                </a:solidFill>
                <a:latin typeface="Arial"/>
                <a:cs typeface="Arial"/>
              </a:rPr>
              <a:t>EĞİTİM </a:t>
            </a:r>
            <a:r>
              <a:rPr lang="tr-TR" sz="1400" b="1" spc="-110" dirty="0">
                <a:solidFill>
                  <a:srgbClr val="FF0000"/>
                </a:solidFill>
                <a:latin typeface="Arial"/>
                <a:cs typeface="Arial"/>
              </a:rPr>
              <a:t>KURSLARINA </a:t>
            </a:r>
            <a:r>
              <a:rPr lang="tr-TR" sz="1400" b="1" spc="-125" dirty="0">
                <a:solidFill>
                  <a:srgbClr val="FF0000"/>
                </a:solidFill>
                <a:latin typeface="Arial"/>
                <a:cs typeface="Arial"/>
              </a:rPr>
              <a:t>DEVAM</a:t>
            </a:r>
            <a:r>
              <a:rPr lang="tr-TR" sz="1400" b="1" spc="-135" dirty="0">
                <a:solidFill>
                  <a:srgbClr val="FF0000"/>
                </a:solidFill>
                <a:latin typeface="Arial"/>
                <a:cs typeface="Arial"/>
              </a:rPr>
              <a:t> </a:t>
            </a:r>
            <a:r>
              <a:rPr lang="tr-TR" sz="1400" b="1" spc="-120" dirty="0">
                <a:solidFill>
                  <a:srgbClr val="FF0000"/>
                </a:solidFill>
                <a:latin typeface="Arial"/>
                <a:cs typeface="Arial"/>
              </a:rPr>
              <a:t>ZORUNLULUĞU</a:t>
            </a:r>
            <a:endParaRPr lang="tr-TR" sz="1400" dirty="0">
              <a:solidFill>
                <a:srgbClr val="FF0000"/>
              </a:solidFill>
              <a:latin typeface="Arial"/>
              <a:cs typeface="Arial"/>
            </a:endParaRPr>
          </a:p>
          <a:p>
            <a:pPr marL="12700" marR="5715" indent="449580" algn="just">
              <a:lnSpc>
                <a:spcPct val="111100"/>
              </a:lnSpc>
            </a:pPr>
            <a:r>
              <a:rPr lang="tr-TR" sz="1600" b="1" dirty="0">
                <a:solidFill>
                  <a:srgbClr val="0070C0"/>
                </a:solidFill>
                <a:effectLst/>
                <a:latin typeface="Arial Narrow" panose="020B0606020202030204" pitchFamily="34" charset="0"/>
                <a:ea typeface="Times New Roman" panose="02020603050405020304" pitchFamily="18" charset="0"/>
              </a:rPr>
              <a:t>(Değişik fıkra:RG-4/7/2025-32946</a:t>
            </a:r>
            <a:r>
              <a:rPr lang="tr-TR" sz="1600" b="1" dirty="0">
                <a:solidFill>
                  <a:srgbClr val="0F243E"/>
                </a:solidFill>
                <a:effectLst/>
                <a:latin typeface="Arial Narrow" panose="020B0606020202030204" pitchFamily="34" charset="0"/>
                <a:ea typeface="Times New Roman" panose="02020603050405020304" pitchFamily="18" charset="0"/>
              </a:rPr>
              <a:t>) </a:t>
            </a:r>
            <a:r>
              <a:rPr lang="tr-TR" sz="1600" b="1" dirty="0">
                <a:solidFill>
                  <a:srgbClr val="0F243E"/>
                </a:solidFill>
                <a:effectLst/>
                <a:latin typeface="Arial Narrow" panose="020B0606020202030204" pitchFamily="34" charset="0"/>
                <a:ea typeface="Times New Roman" panose="02020603050405020304" pitchFamily="18" charset="0"/>
                <a:cs typeface="Times New Roman" panose="02020603050405020304" pitchFamily="18" charset="0"/>
              </a:rPr>
              <a:t>Özel eğitim kurumlarınca, her dersin sonunda adayların derslere devam durumunu gösteren devam çizelgesi düzenlenir. Dersin % 25 inden fazlasına devam etmeyenler dersi tamamlamamış sayılır. Özel Güvenlik temel, yenileme ve alan eğitim programını bir yıl içinde tamamlamayanların kursla ilişiği kesilir.</a:t>
            </a:r>
            <a:endParaRPr lang="tr-TR" sz="1600" dirty="0">
              <a:solidFill>
                <a:srgbClr val="000000"/>
              </a:solidFill>
              <a:effectLst/>
              <a:latin typeface="Lucida Sans Unicode" panose="020B0602030504020204" pitchFamily="34" charset="0"/>
              <a:ea typeface="Times New Roman" panose="02020603050405020304" pitchFamily="18" charset="0"/>
            </a:endParaRPr>
          </a:p>
          <a:p>
            <a:pPr marL="12700" marR="152400">
              <a:lnSpc>
                <a:spcPct val="111200"/>
              </a:lnSpc>
            </a:pPr>
            <a:r>
              <a:rPr lang="tr-TR" sz="1400" b="1" spc="-105" dirty="0">
                <a:solidFill>
                  <a:srgbClr val="FF0000"/>
                </a:solidFill>
                <a:latin typeface="Arial"/>
                <a:cs typeface="Arial"/>
              </a:rPr>
              <a:t>Madde </a:t>
            </a:r>
            <a:r>
              <a:rPr lang="tr-TR" sz="1400" b="1" spc="-80" dirty="0">
                <a:solidFill>
                  <a:srgbClr val="FF0000"/>
                </a:solidFill>
                <a:latin typeface="Arial"/>
                <a:cs typeface="Arial"/>
              </a:rPr>
              <a:t>36- </a:t>
            </a:r>
            <a:r>
              <a:rPr lang="tr-TR" sz="1400" b="1" spc="-105" dirty="0">
                <a:solidFill>
                  <a:srgbClr val="FF0000"/>
                </a:solidFill>
                <a:latin typeface="Arial"/>
                <a:cs typeface="Arial"/>
              </a:rPr>
              <a:t>SINAV </a:t>
            </a:r>
            <a:r>
              <a:rPr lang="tr-TR" sz="1400" spc="-90" dirty="0">
                <a:latin typeface="Arial"/>
                <a:cs typeface="Arial"/>
              </a:rPr>
              <a:t>Özel </a:t>
            </a:r>
            <a:r>
              <a:rPr lang="tr-TR" sz="1400" spc="-80" dirty="0">
                <a:latin typeface="Arial"/>
                <a:cs typeface="Arial"/>
              </a:rPr>
              <a:t>güvenlik </a:t>
            </a:r>
            <a:r>
              <a:rPr lang="tr-TR" sz="1400" spc="-85" dirty="0">
                <a:latin typeface="Arial"/>
                <a:cs typeface="Arial"/>
              </a:rPr>
              <a:t>temel </a:t>
            </a:r>
            <a:r>
              <a:rPr lang="tr-TR" sz="1400" spc="-90" dirty="0">
                <a:latin typeface="Arial"/>
                <a:cs typeface="Arial"/>
              </a:rPr>
              <a:t>ve </a:t>
            </a:r>
            <a:r>
              <a:rPr lang="tr-TR" sz="1400" spc="-85" dirty="0">
                <a:latin typeface="Arial"/>
                <a:cs typeface="Arial"/>
              </a:rPr>
              <a:t>yenileme  </a:t>
            </a:r>
            <a:r>
              <a:rPr lang="tr-TR" sz="1400" spc="-70" dirty="0">
                <a:latin typeface="Arial"/>
                <a:cs typeface="Arial"/>
              </a:rPr>
              <a:t>eğitimini </a:t>
            </a:r>
            <a:r>
              <a:rPr lang="tr-TR" sz="1400" spc="-85" dirty="0">
                <a:latin typeface="Arial"/>
                <a:cs typeface="Arial"/>
              </a:rPr>
              <a:t>tamamlayanlar </a:t>
            </a:r>
            <a:r>
              <a:rPr lang="tr-TR" sz="1400" spc="-70" dirty="0">
                <a:latin typeface="Arial"/>
                <a:cs typeface="Arial"/>
              </a:rPr>
              <a:t>yazılı </a:t>
            </a:r>
            <a:r>
              <a:rPr lang="tr-TR" sz="1400" spc="-90" dirty="0">
                <a:latin typeface="Arial"/>
                <a:cs typeface="Arial"/>
              </a:rPr>
              <a:t>ve </a:t>
            </a:r>
            <a:r>
              <a:rPr lang="tr-TR" sz="1400" spc="-80" dirty="0">
                <a:latin typeface="Arial"/>
                <a:cs typeface="Arial"/>
              </a:rPr>
              <a:t>uygulamalı </a:t>
            </a:r>
            <a:r>
              <a:rPr lang="tr-TR" sz="1400" spc="-85" dirty="0">
                <a:latin typeface="Arial"/>
                <a:cs typeface="Arial"/>
              </a:rPr>
              <a:t>sınava </a:t>
            </a:r>
            <a:r>
              <a:rPr lang="tr-TR" sz="1400" spc="-70" dirty="0">
                <a:latin typeface="Arial"/>
                <a:cs typeface="Arial"/>
              </a:rPr>
              <a:t>tabi </a:t>
            </a:r>
            <a:r>
              <a:rPr lang="tr-TR" sz="1400" spc="-65" dirty="0">
                <a:latin typeface="Arial"/>
                <a:cs typeface="Arial"/>
              </a:rPr>
              <a:t>tutulur. </a:t>
            </a:r>
            <a:r>
              <a:rPr lang="tr-TR" sz="1400" spc="-70" dirty="0">
                <a:latin typeface="Arial"/>
                <a:cs typeface="Arial"/>
              </a:rPr>
              <a:t>Yazılı </a:t>
            </a:r>
            <a:r>
              <a:rPr lang="tr-TR" sz="1400" spc="-75" dirty="0">
                <a:latin typeface="Arial"/>
                <a:cs typeface="Arial"/>
              </a:rPr>
              <a:t>sınav, </a:t>
            </a:r>
            <a:r>
              <a:rPr lang="tr-TR" sz="1400" spc="-85" dirty="0">
                <a:latin typeface="Arial"/>
                <a:cs typeface="Arial"/>
              </a:rPr>
              <a:t>merkezi sınav   </a:t>
            </a:r>
            <a:r>
              <a:rPr lang="tr-TR" sz="1400" spc="-90" dirty="0">
                <a:latin typeface="Arial"/>
                <a:cs typeface="Arial"/>
              </a:rPr>
              <a:t>komisyonunca </a:t>
            </a:r>
            <a:r>
              <a:rPr lang="tr-TR" sz="1400" spc="-80" dirty="0">
                <a:latin typeface="Arial"/>
                <a:cs typeface="Arial"/>
              </a:rPr>
              <a:t>hazırlanan </a:t>
            </a:r>
            <a:r>
              <a:rPr lang="tr-TR" sz="1400" spc="-75" dirty="0">
                <a:latin typeface="Arial"/>
                <a:cs typeface="Arial"/>
              </a:rPr>
              <a:t>sorularla </a:t>
            </a:r>
            <a:r>
              <a:rPr lang="tr-TR" sz="1400" spc="-65" dirty="0">
                <a:latin typeface="Arial"/>
                <a:cs typeface="Arial"/>
              </a:rPr>
              <a:t>illerde yapılır. </a:t>
            </a:r>
            <a:r>
              <a:rPr lang="tr-TR" sz="1400" spc="-85" dirty="0">
                <a:latin typeface="Arial"/>
                <a:cs typeface="Arial"/>
              </a:rPr>
              <a:t>Bakanlıkça </a:t>
            </a:r>
            <a:r>
              <a:rPr lang="tr-TR" sz="1400" spc="-75" dirty="0">
                <a:latin typeface="Arial"/>
                <a:cs typeface="Arial"/>
              </a:rPr>
              <a:t>belirlenen </a:t>
            </a:r>
            <a:r>
              <a:rPr lang="tr-TR" sz="1400" spc="-80" dirty="0">
                <a:latin typeface="Arial"/>
                <a:cs typeface="Arial"/>
              </a:rPr>
              <a:t>sayıda </a:t>
            </a:r>
            <a:r>
              <a:rPr lang="tr-TR" sz="1400" spc="-65" dirty="0">
                <a:latin typeface="Arial"/>
                <a:cs typeface="Arial"/>
              </a:rPr>
              <a:t>yazılı </a:t>
            </a:r>
            <a:r>
              <a:rPr lang="tr-TR" sz="1400" spc="-85" dirty="0">
                <a:latin typeface="Arial"/>
                <a:cs typeface="Arial"/>
              </a:rPr>
              <a:t>sınav  </a:t>
            </a:r>
            <a:r>
              <a:rPr lang="tr-TR" sz="1400" spc="-80" dirty="0">
                <a:latin typeface="Arial"/>
                <a:cs typeface="Arial"/>
              </a:rPr>
              <a:t>gözlemcisi </a:t>
            </a:r>
            <a:r>
              <a:rPr lang="tr-TR" sz="1400" spc="-90" dirty="0">
                <a:latin typeface="Arial"/>
                <a:cs typeface="Arial"/>
              </a:rPr>
              <a:t>ve </a:t>
            </a:r>
            <a:r>
              <a:rPr lang="tr-TR" sz="1400" spc="-70" dirty="0">
                <a:latin typeface="Arial"/>
                <a:cs typeface="Arial"/>
              </a:rPr>
              <a:t>illerde </a:t>
            </a:r>
            <a:r>
              <a:rPr lang="tr-TR" sz="1400" spc="-80" dirty="0">
                <a:latin typeface="Arial"/>
                <a:cs typeface="Arial"/>
              </a:rPr>
              <a:t>yapılacak uygulamalı </a:t>
            </a:r>
            <a:r>
              <a:rPr lang="tr-TR" sz="1400" spc="-85" dirty="0">
                <a:latin typeface="Arial"/>
                <a:cs typeface="Arial"/>
              </a:rPr>
              <a:t>sınav komisyonlarında </a:t>
            </a:r>
            <a:r>
              <a:rPr lang="tr-TR" sz="1400" spc="-75" dirty="0">
                <a:latin typeface="Arial"/>
                <a:cs typeface="Arial"/>
              </a:rPr>
              <a:t>görevlendirilecek </a:t>
            </a:r>
            <a:r>
              <a:rPr lang="tr-TR" sz="1400" spc="-85" dirty="0">
                <a:latin typeface="Arial"/>
                <a:cs typeface="Arial"/>
              </a:rPr>
              <a:t>personel </a:t>
            </a:r>
            <a:r>
              <a:rPr lang="tr-TR" sz="1400" spc="80" dirty="0">
                <a:latin typeface="Arial"/>
                <a:cs typeface="Arial"/>
              </a:rPr>
              <a:t> </a:t>
            </a:r>
            <a:r>
              <a:rPr lang="tr-TR" sz="1400" spc="-60" dirty="0">
                <a:latin typeface="Arial"/>
                <a:cs typeface="Arial"/>
              </a:rPr>
              <a:t>valilik </a:t>
            </a:r>
            <a:r>
              <a:rPr lang="tr-TR" sz="1400" spc="-75" dirty="0">
                <a:latin typeface="Arial"/>
                <a:cs typeface="Arial"/>
              </a:rPr>
              <a:t>tarafından</a:t>
            </a:r>
            <a:r>
              <a:rPr lang="tr-TR" sz="1400" spc="-40" dirty="0">
                <a:latin typeface="Arial"/>
                <a:cs typeface="Arial"/>
              </a:rPr>
              <a:t> </a:t>
            </a:r>
            <a:r>
              <a:rPr lang="tr-TR" sz="1400" spc="-65" dirty="0">
                <a:latin typeface="Arial"/>
                <a:cs typeface="Arial"/>
              </a:rPr>
              <a:t>belirlenir.</a:t>
            </a:r>
            <a:endParaRPr sz="1400" dirty="0">
              <a:latin typeface="Arial"/>
              <a:cs typeface="Arial"/>
            </a:endParaRP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object 77"/>
          <p:cNvSpPr txBox="1"/>
          <p:nvPr/>
        </p:nvSpPr>
        <p:spPr>
          <a:xfrm>
            <a:off x="129208" y="60177"/>
            <a:ext cx="6984776" cy="4928209"/>
          </a:xfrm>
          <a:prstGeom prst="rect">
            <a:avLst/>
          </a:prstGeom>
        </p:spPr>
        <p:txBody>
          <a:bodyPr vert="horz" wrap="square" lIns="0" tIns="12700" rIns="0" bIns="0" rtlCol="0">
            <a:spAutoFit/>
          </a:bodyPr>
          <a:lstStyle/>
          <a:p>
            <a:pPr marL="12700">
              <a:lnSpc>
                <a:spcPct val="100000"/>
              </a:lnSpc>
              <a:spcBef>
                <a:spcPts val="120"/>
              </a:spcBef>
            </a:pPr>
            <a:r>
              <a:rPr lang="tr-TR" sz="1200" b="1" spc="-105" dirty="0">
                <a:solidFill>
                  <a:srgbClr val="FF0000"/>
                </a:solidFill>
                <a:latin typeface="Arial"/>
                <a:cs typeface="Arial"/>
              </a:rPr>
              <a:t>Madde </a:t>
            </a:r>
            <a:r>
              <a:rPr lang="tr-TR" sz="1200" b="1" spc="-80" dirty="0">
                <a:solidFill>
                  <a:srgbClr val="FF0000"/>
                </a:solidFill>
                <a:latin typeface="Arial"/>
                <a:cs typeface="Arial"/>
              </a:rPr>
              <a:t>37- </a:t>
            </a:r>
            <a:r>
              <a:rPr lang="tr-TR" sz="1200" b="1" spc="-90" dirty="0">
                <a:solidFill>
                  <a:srgbClr val="FF0000"/>
                </a:solidFill>
                <a:latin typeface="Arial"/>
                <a:cs typeface="Arial"/>
              </a:rPr>
              <a:t>YAZILI</a:t>
            </a:r>
            <a:r>
              <a:rPr lang="tr-TR" sz="1200" b="1" spc="-15" dirty="0">
                <a:solidFill>
                  <a:srgbClr val="FF0000"/>
                </a:solidFill>
                <a:latin typeface="Arial"/>
                <a:cs typeface="Arial"/>
              </a:rPr>
              <a:t> </a:t>
            </a:r>
            <a:r>
              <a:rPr lang="tr-TR" sz="1200" b="1" spc="-105" dirty="0">
                <a:solidFill>
                  <a:srgbClr val="FF0000"/>
                </a:solidFill>
                <a:latin typeface="Arial"/>
                <a:cs typeface="Arial"/>
              </a:rPr>
              <a:t>SINAV</a:t>
            </a:r>
            <a:endParaRPr lang="tr-TR" sz="1200" dirty="0">
              <a:solidFill>
                <a:srgbClr val="FF0000"/>
              </a:solidFill>
              <a:latin typeface="Arial"/>
              <a:cs typeface="Arial"/>
            </a:endParaRPr>
          </a:p>
          <a:p>
            <a:pPr marL="12700" marR="8255" algn="just">
              <a:lnSpc>
                <a:spcPct val="111100"/>
              </a:lnSpc>
            </a:pPr>
            <a:r>
              <a:rPr lang="tr-TR" sz="1200" spc="-70" dirty="0">
                <a:latin typeface="Arial"/>
                <a:cs typeface="Arial"/>
              </a:rPr>
              <a:t>Yazılı </a:t>
            </a:r>
            <a:r>
              <a:rPr lang="tr-TR" sz="1200" spc="-80" dirty="0">
                <a:latin typeface="Arial"/>
                <a:cs typeface="Arial"/>
              </a:rPr>
              <a:t>sınav </a:t>
            </a:r>
            <a:r>
              <a:rPr lang="tr-TR" sz="1200" spc="-70" dirty="0">
                <a:latin typeface="Arial"/>
                <a:cs typeface="Arial"/>
              </a:rPr>
              <a:t>soruları </a:t>
            </a:r>
            <a:r>
              <a:rPr lang="tr-TR" sz="1200" spc="-85" dirty="0">
                <a:latin typeface="Arial"/>
                <a:cs typeface="Arial"/>
              </a:rPr>
              <a:t>Merkezi Sınav </a:t>
            </a:r>
            <a:r>
              <a:rPr lang="tr-TR" sz="1200" spc="-95" dirty="0">
                <a:latin typeface="Arial"/>
                <a:cs typeface="Arial"/>
              </a:rPr>
              <a:t>Komisyonu </a:t>
            </a:r>
            <a:r>
              <a:rPr lang="tr-TR" sz="1200" spc="-75" dirty="0">
                <a:latin typeface="Arial"/>
                <a:cs typeface="Arial"/>
              </a:rPr>
              <a:t>tarafından </a:t>
            </a:r>
            <a:r>
              <a:rPr lang="tr-TR" sz="1200" spc="-70" dirty="0">
                <a:latin typeface="Arial"/>
                <a:cs typeface="Arial"/>
              </a:rPr>
              <a:t>hazırlanır. Yazılı </a:t>
            </a:r>
            <a:r>
              <a:rPr lang="tr-TR" sz="1200" spc="-80" dirty="0">
                <a:latin typeface="Arial"/>
                <a:cs typeface="Arial"/>
              </a:rPr>
              <a:t>sınavın </a:t>
            </a:r>
            <a:r>
              <a:rPr lang="tr-TR" sz="1200" spc="-65" dirty="0">
                <a:latin typeface="Arial"/>
                <a:cs typeface="Arial"/>
              </a:rPr>
              <a:t>yeri, </a:t>
            </a:r>
            <a:r>
              <a:rPr lang="tr-TR" sz="1200" spc="-60" dirty="0">
                <a:latin typeface="Arial"/>
                <a:cs typeface="Arial"/>
              </a:rPr>
              <a:t>tarihi,  </a:t>
            </a:r>
            <a:r>
              <a:rPr lang="tr-TR" sz="1200" spc="-85" dirty="0">
                <a:latin typeface="Arial"/>
                <a:cs typeface="Arial"/>
              </a:rPr>
              <a:t>başvuru </a:t>
            </a:r>
            <a:r>
              <a:rPr lang="tr-TR" sz="1200" spc="-70" dirty="0">
                <a:latin typeface="Arial"/>
                <a:cs typeface="Arial"/>
              </a:rPr>
              <a:t>süresi, </a:t>
            </a:r>
            <a:r>
              <a:rPr lang="tr-TR" sz="1200" spc="-85" dirty="0">
                <a:latin typeface="Arial"/>
                <a:cs typeface="Arial"/>
              </a:rPr>
              <a:t>başvuru </a:t>
            </a:r>
            <a:r>
              <a:rPr lang="tr-TR" sz="1200" spc="-80" dirty="0">
                <a:latin typeface="Arial"/>
                <a:cs typeface="Arial"/>
              </a:rPr>
              <a:t>sırasında istenecek </a:t>
            </a:r>
            <a:r>
              <a:rPr lang="tr-TR" sz="1200" spc="-75" dirty="0">
                <a:latin typeface="Arial"/>
                <a:cs typeface="Arial"/>
              </a:rPr>
              <a:t>belgeler </a:t>
            </a:r>
            <a:r>
              <a:rPr lang="tr-TR" sz="1200" spc="-90" dirty="0">
                <a:latin typeface="Arial"/>
                <a:cs typeface="Arial"/>
              </a:rPr>
              <a:t>ve </a:t>
            </a:r>
            <a:r>
              <a:rPr lang="tr-TR" sz="1200" spc="-75" dirty="0">
                <a:latin typeface="Arial"/>
                <a:cs typeface="Arial"/>
              </a:rPr>
              <a:t>diğer </a:t>
            </a:r>
            <a:r>
              <a:rPr lang="tr-TR" sz="1200" spc="-80" dirty="0">
                <a:latin typeface="Arial"/>
                <a:cs typeface="Arial"/>
              </a:rPr>
              <a:t>hususlar </a:t>
            </a:r>
            <a:r>
              <a:rPr lang="tr-TR" sz="1200" spc="-95" dirty="0">
                <a:latin typeface="Arial"/>
                <a:cs typeface="Arial"/>
              </a:rPr>
              <a:t>en </a:t>
            </a:r>
            <a:r>
              <a:rPr lang="tr-TR" sz="1200" spc="-90" dirty="0">
                <a:latin typeface="Arial"/>
                <a:cs typeface="Arial"/>
              </a:rPr>
              <a:t>az </a:t>
            </a:r>
            <a:r>
              <a:rPr lang="tr-TR" sz="1200" spc="-95" dirty="0">
                <a:latin typeface="Arial"/>
                <a:cs typeface="Arial"/>
              </a:rPr>
              <a:t>on </a:t>
            </a:r>
            <a:r>
              <a:rPr lang="tr-TR" sz="1200" spc="-90" dirty="0">
                <a:latin typeface="Arial"/>
                <a:cs typeface="Arial"/>
              </a:rPr>
              <a:t>beş </a:t>
            </a:r>
            <a:r>
              <a:rPr lang="tr-TR" sz="1200" spc="-95" dirty="0">
                <a:latin typeface="Arial"/>
                <a:cs typeface="Arial"/>
              </a:rPr>
              <a:t>gün  önceden </a:t>
            </a:r>
            <a:r>
              <a:rPr lang="tr-TR" sz="1200" spc="-90" dirty="0">
                <a:latin typeface="Arial"/>
                <a:cs typeface="Arial"/>
              </a:rPr>
              <a:t>Komisyon </a:t>
            </a:r>
            <a:r>
              <a:rPr lang="tr-TR" sz="1200" spc="-75" dirty="0">
                <a:latin typeface="Arial"/>
                <a:cs typeface="Arial"/>
              </a:rPr>
              <a:t>tarafından belirlenerek </a:t>
            </a:r>
            <a:r>
              <a:rPr lang="tr-TR" sz="1200" spc="-65" dirty="0">
                <a:latin typeface="Arial"/>
                <a:cs typeface="Arial"/>
              </a:rPr>
              <a:t>ilan</a:t>
            </a:r>
            <a:r>
              <a:rPr lang="tr-TR" sz="1200" spc="100" dirty="0">
                <a:latin typeface="Arial"/>
                <a:cs typeface="Arial"/>
              </a:rPr>
              <a:t> </a:t>
            </a:r>
            <a:r>
              <a:rPr lang="tr-TR" sz="1200" spc="-60" dirty="0">
                <a:latin typeface="Arial"/>
                <a:cs typeface="Arial"/>
              </a:rPr>
              <a:t>edilir.</a:t>
            </a:r>
            <a:r>
              <a:rPr lang="tr-TR" sz="1200" dirty="0">
                <a:latin typeface="Arial"/>
                <a:cs typeface="Arial"/>
              </a:rPr>
              <a:t> </a:t>
            </a:r>
          </a:p>
          <a:p>
            <a:pPr marL="12700">
              <a:spcBef>
                <a:spcPts val="114"/>
              </a:spcBef>
            </a:pPr>
            <a:r>
              <a:rPr lang="tr-TR" sz="1600" b="1" dirty="0">
                <a:solidFill>
                  <a:srgbClr val="0F243E"/>
                </a:solidFill>
                <a:effectLst/>
                <a:latin typeface="Arial Narrow" panose="020B0606020202030204" pitchFamily="34" charset="0"/>
                <a:ea typeface="Times New Roman" panose="02020603050405020304" pitchFamily="18" charset="0"/>
              </a:rPr>
              <a:t>(Değişik fıkra:RG-4/7/2025-32946)</a:t>
            </a:r>
            <a:r>
              <a:rPr lang="tr-TR" sz="1600" dirty="0">
                <a:solidFill>
                  <a:srgbClr val="0F243E"/>
                </a:solidFill>
                <a:effectLst/>
                <a:latin typeface="Arial Narrow" panose="020B0606020202030204" pitchFamily="34" charset="0"/>
                <a:ea typeface="Times New Roman" panose="02020603050405020304" pitchFamily="18" charset="0"/>
              </a:rPr>
              <a:t> Eğitim </a:t>
            </a:r>
            <a:r>
              <a:rPr lang="tr-TR" sz="1600" b="1" dirty="0">
                <a:solidFill>
                  <a:srgbClr val="0F243E"/>
                </a:solidFill>
                <a:effectLst/>
                <a:latin typeface="Arial Narrow" panose="020B0606020202030204" pitchFamily="34" charset="0"/>
                <a:ea typeface="Times New Roman" panose="02020603050405020304" pitchFamily="18" charset="0"/>
              </a:rPr>
              <a:t>modüllerinin</a:t>
            </a:r>
            <a:r>
              <a:rPr lang="tr-TR" sz="1600" dirty="0">
                <a:solidFill>
                  <a:srgbClr val="0F243E"/>
                </a:solidFill>
                <a:effectLst/>
                <a:latin typeface="Arial Narrow" panose="020B0606020202030204" pitchFamily="34" charset="0"/>
                <a:ea typeface="Times New Roman" panose="02020603050405020304" pitchFamily="18" charset="0"/>
              </a:rPr>
              <a:t> ağırlığına göre ve konuların tamamını kapsayacak şekilde hazırlanan; </a:t>
            </a:r>
            <a:r>
              <a:rPr lang="tr-TR" sz="1600" b="1" dirty="0">
                <a:solidFill>
                  <a:srgbClr val="0F243E"/>
                </a:solidFill>
                <a:effectLst/>
                <a:latin typeface="Arial Narrow" panose="020B0606020202030204" pitchFamily="34" charset="0"/>
                <a:ea typeface="Times New Roman" panose="02020603050405020304" pitchFamily="18" charset="0"/>
              </a:rPr>
              <a:t>temel eğitim yazılı sınavı, 80</a:t>
            </a:r>
            <a:r>
              <a:rPr lang="tr-TR" sz="1600" dirty="0">
                <a:solidFill>
                  <a:srgbClr val="0F243E"/>
                </a:solidFill>
                <a:effectLst/>
                <a:latin typeface="Arial Narrow" panose="020B0606020202030204" pitchFamily="34" charset="0"/>
                <a:ea typeface="Times New Roman" panose="02020603050405020304" pitchFamily="18" charset="0"/>
              </a:rPr>
              <a:t> sorudan oluşan birinci kısım ile adayların silah bilgisinin ölçüldüğü </a:t>
            </a:r>
            <a:r>
              <a:rPr lang="tr-TR" sz="1600" b="1" dirty="0">
                <a:solidFill>
                  <a:srgbClr val="0F243E"/>
                </a:solidFill>
                <a:effectLst/>
                <a:latin typeface="Arial Narrow" panose="020B0606020202030204" pitchFamily="34" charset="0"/>
                <a:ea typeface="Times New Roman" panose="02020603050405020304" pitchFamily="18" charset="0"/>
              </a:rPr>
              <a:t>20 sorudan oluşan ikinci kısımdan, yenileme eğitimi yazılı sınavı ise 40 sorudan oluşan birinci kısım ile adayların silah bilgisinin ölçüldüğü 20 sorudan oluşan</a:t>
            </a:r>
            <a:r>
              <a:rPr lang="tr-TR" sz="1600" dirty="0">
                <a:solidFill>
                  <a:srgbClr val="0F243E"/>
                </a:solidFill>
                <a:effectLst/>
                <a:latin typeface="Arial Narrow" panose="020B0606020202030204" pitchFamily="34" charset="0"/>
                <a:ea typeface="Times New Roman" panose="02020603050405020304" pitchFamily="18" charset="0"/>
              </a:rPr>
              <a:t> ikinci kısım olmak üzere çoktan seçmeli sorulardan oluşan iki kısım halinde yapılır.</a:t>
            </a:r>
            <a:endParaRPr lang="tr-TR" sz="1600" dirty="0">
              <a:effectLst/>
              <a:latin typeface="Times New Roman" panose="02020603050405020304" pitchFamily="18" charset="0"/>
              <a:ea typeface="Times New Roman" panose="02020603050405020304" pitchFamily="18" charset="0"/>
            </a:endParaRPr>
          </a:p>
          <a:p>
            <a:pPr marL="12700">
              <a:spcBef>
                <a:spcPts val="114"/>
              </a:spcBef>
            </a:pPr>
            <a:r>
              <a:rPr lang="tr-TR" sz="1200" b="1" spc="-105" dirty="0">
                <a:solidFill>
                  <a:srgbClr val="FF0000"/>
                </a:solidFill>
                <a:latin typeface="Arial"/>
                <a:cs typeface="Arial"/>
              </a:rPr>
              <a:t>Madde </a:t>
            </a:r>
            <a:r>
              <a:rPr lang="tr-TR" sz="1200" b="1" spc="-95" dirty="0">
                <a:solidFill>
                  <a:srgbClr val="FF0000"/>
                </a:solidFill>
                <a:latin typeface="Arial"/>
                <a:cs typeface="Arial"/>
              </a:rPr>
              <a:t>38 </a:t>
            </a:r>
            <a:r>
              <a:rPr lang="tr-TR" sz="1200" b="1" spc="-165" dirty="0">
                <a:solidFill>
                  <a:srgbClr val="FF0000"/>
                </a:solidFill>
                <a:latin typeface="Arial"/>
                <a:cs typeface="Arial"/>
              </a:rPr>
              <a:t>— </a:t>
            </a:r>
            <a:r>
              <a:rPr lang="tr-TR" sz="1200" b="1" spc="-110" dirty="0">
                <a:solidFill>
                  <a:srgbClr val="FF0000"/>
                </a:solidFill>
                <a:latin typeface="Arial"/>
                <a:cs typeface="Arial"/>
              </a:rPr>
              <a:t>UYGULAMALI </a:t>
            </a:r>
            <a:r>
              <a:rPr lang="tr-TR" sz="1200" b="1" spc="-90" dirty="0">
                <a:solidFill>
                  <a:srgbClr val="FF0000"/>
                </a:solidFill>
                <a:latin typeface="Arial"/>
                <a:cs typeface="Arial"/>
              </a:rPr>
              <a:t>SINAV </a:t>
            </a:r>
            <a:r>
              <a:rPr lang="tr-TR" sz="1600" dirty="0">
                <a:solidFill>
                  <a:srgbClr val="0F243E"/>
                </a:solidFill>
                <a:effectLst/>
                <a:latin typeface="Arial Narrow" panose="020B0606020202030204" pitchFamily="34" charset="0"/>
                <a:ea typeface="Times New Roman" panose="02020603050405020304" pitchFamily="18" charset="0"/>
                <a:cs typeface="Times New Roman" panose="02020603050405020304" pitchFamily="18" charset="0"/>
              </a:rPr>
              <a:t>Uygulamalı sınavda, </a:t>
            </a:r>
            <a:r>
              <a:rPr lang="tr-TR" sz="1600" b="1" dirty="0">
                <a:solidFill>
                  <a:srgbClr val="0F243E"/>
                </a:solidFill>
                <a:effectLst/>
                <a:latin typeface="Arial Narrow" panose="020B0606020202030204" pitchFamily="34" charset="0"/>
                <a:ea typeface="Times New Roman" panose="02020603050405020304" pitchFamily="18" charset="0"/>
                <a:cs typeface="Times New Roman" panose="02020603050405020304" pitchFamily="18" charset="0"/>
              </a:rPr>
              <a:t>Bakanlıkça belirtilen mesafeden ve beş adet fişek</a:t>
            </a:r>
            <a:r>
              <a:rPr lang="tr-TR" sz="1600" dirty="0">
                <a:solidFill>
                  <a:srgbClr val="0F243E"/>
                </a:solidFill>
                <a:effectLst/>
                <a:latin typeface="Arial Narrow" panose="020B0606020202030204" pitchFamily="34" charset="0"/>
                <a:ea typeface="Times New Roman" panose="02020603050405020304" pitchFamily="18" charset="0"/>
                <a:cs typeface="Times New Roman" panose="02020603050405020304" pitchFamily="18" charset="0"/>
              </a:rPr>
              <a:t> üzerinden yaptırılacak atış ile adayların atış becerisi ölçülür. Adayların atış becerilerinin ölçüldüğü uygulamalı sınav, yazılı sınavdan hemen sonra yapılır. Sınava girecek aday sayısının fazla olması halinde, illerde birden fazla uygulamalı sınav komisyonu oluşturulabileceği gibi, sınav aynı gün bitirilemediği takdirde devam eden günlerde de tamamlanabilir</a:t>
            </a:r>
            <a:r>
              <a:rPr lang="tr-TR" sz="1800" dirty="0">
                <a:solidFill>
                  <a:srgbClr val="0F243E"/>
                </a:solidFill>
                <a:effectLst/>
                <a:latin typeface="Arial Narrow" panose="020B0606020202030204" pitchFamily="34" charset="0"/>
                <a:ea typeface="Times New Roman" panose="02020603050405020304" pitchFamily="18" charset="0"/>
                <a:cs typeface="Times New Roman" panose="02020603050405020304" pitchFamily="18" charset="0"/>
              </a:rPr>
              <a:t>.</a:t>
            </a:r>
            <a:endParaRPr lang="tr-TR" sz="1800" dirty="0">
              <a:solidFill>
                <a:srgbClr val="000000"/>
              </a:solidFill>
              <a:effectLst/>
              <a:latin typeface="Lucida Sans Unicode" panose="020B0602030504020204" pitchFamily="34" charset="0"/>
              <a:ea typeface="Times New Roman" panose="02020603050405020304" pitchFamily="18" charset="0"/>
            </a:endParaRPr>
          </a:p>
          <a:p>
            <a:pPr marL="12700">
              <a:lnSpc>
                <a:spcPct val="100000"/>
              </a:lnSpc>
              <a:spcBef>
                <a:spcPts val="114"/>
              </a:spcBef>
            </a:pPr>
            <a:r>
              <a:rPr lang="tr-TR" sz="1200" b="1" spc="-105" dirty="0">
                <a:solidFill>
                  <a:srgbClr val="FF0000"/>
                </a:solidFill>
                <a:latin typeface="Arial"/>
                <a:cs typeface="Arial"/>
              </a:rPr>
              <a:t>Madde </a:t>
            </a:r>
            <a:r>
              <a:rPr lang="tr-TR" sz="1200" b="1" spc="-80" dirty="0">
                <a:solidFill>
                  <a:srgbClr val="FF0000"/>
                </a:solidFill>
                <a:latin typeface="Arial"/>
                <a:cs typeface="Arial"/>
              </a:rPr>
              <a:t>39- </a:t>
            </a:r>
            <a:r>
              <a:rPr lang="tr-TR" sz="1200" b="1" spc="-105" dirty="0">
                <a:solidFill>
                  <a:srgbClr val="FF0000"/>
                </a:solidFill>
                <a:latin typeface="Arial"/>
                <a:cs typeface="Arial"/>
              </a:rPr>
              <a:t>SINAV SONUÇLARININ</a:t>
            </a:r>
            <a:r>
              <a:rPr lang="tr-TR" sz="1200" b="1" spc="-55" dirty="0">
                <a:solidFill>
                  <a:srgbClr val="FF0000"/>
                </a:solidFill>
                <a:latin typeface="Arial"/>
                <a:cs typeface="Arial"/>
              </a:rPr>
              <a:t> </a:t>
            </a:r>
            <a:r>
              <a:rPr lang="tr-TR" sz="1200" b="1" spc="-105" dirty="0">
                <a:solidFill>
                  <a:srgbClr val="FF0000"/>
                </a:solidFill>
                <a:latin typeface="Arial"/>
                <a:cs typeface="Arial"/>
              </a:rPr>
              <a:t>DEĞERLENDİRİLMESİ</a:t>
            </a:r>
            <a:endParaRPr lang="tr-TR" sz="1200" dirty="0">
              <a:solidFill>
                <a:srgbClr val="FF0000"/>
              </a:solidFill>
              <a:latin typeface="Arial"/>
              <a:cs typeface="Arial"/>
            </a:endParaRPr>
          </a:p>
          <a:p>
            <a:r>
              <a:rPr lang="tr-TR" sz="1200" spc="-80" dirty="0">
                <a:latin typeface="Arial"/>
                <a:cs typeface="Arial"/>
              </a:rPr>
              <a:t>A</a:t>
            </a:r>
            <a:r>
              <a:rPr lang="tr-TR" sz="1200" spc="-70" dirty="0">
                <a:latin typeface="Arial"/>
                <a:cs typeface="Arial"/>
              </a:rPr>
              <a:t>dayların başarı puanının hesaplanmasında yazılı sınavın  genel konulardan oluşan 100 soruluk birinci kısmı 100 puan üzerinden değerlendirilir. Silah  bilgisi ve uygulama puanı ise, yazılı sınavın silah bilgisinin ölçüldüğü 25 soruluk ikinci kısmı 50  puan olmak üzere toplam 100 puan üzerinden değerlendirilerek tespit edilir. Silahlı eğitim almış adayların başarı puanı bu iki puanın toplamının aritmetik ortalamasıyla bulunur. Adayların başarı puanının yeterli sayılabilmesi için, bu iki puan ortalamasının en az altmış, her iki kısım puanının ise en az elli olması şartı aranır.</a:t>
            </a:r>
          </a:p>
          <a:p>
            <a:pPr marL="12700" marR="5080" indent="359410" algn="just">
              <a:lnSpc>
                <a:spcPct val="111200"/>
              </a:lnSpc>
            </a:pPr>
            <a:endParaRPr sz="1200" dirty="0">
              <a:latin typeface="Arial"/>
              <a:cs typeface="Arial"/>
            </a:endParaRP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object 77"/>
          <p:cNvSpPr txBox="1"/>
          <p:nvPr/>
        </p:nvSpPr>
        <p:spPr>
          <a:xfrm>
            <a:off x="300014" y="306372"/>
            <a:ext cx="6572296" cy="4537139"/>
          </a:xfrm>
          <a:prstGeom prst="rect">
            <a:avLst/>
          </a:prstGeom>
        </p:spPr>
        <p:txBody>
          <a:bodyPr vert="horz" wrap="square" lIns="0" tIns="12700" rIns="0" bIns="0" rtlCol="0">
            <a:spAutoFit/>
          </a:bodyPr>
          <a:lstStyle/>
          <a:p>
            <a:r>
              <a:rPr lang="tr-TR" sz="1400" b="1" dirty="0">
                <a:solidFill>
                  <a:srgbClr val="FF0000"/>
                </a:solidFill>
              </a:rPr>
              <a:t>Madde 41– ÖZEL GÜVENLİK EĞİTİMİ SERTİFİKASI </a:t>
            </a:r>
          </a:p>
          <a:p>
            <a:r>
              <a:rPr lang="tr-TR" sz="1400" b="1" dirty="0"/>
              <a:t>Özel güvenlik temel eğitimi sonrasında yapılan yazılı ve uygulamalı sınavlarda başarılı olanlar, yenileme eğitimine katılan ve yapılan yazılı ve uygulamalı sınavlarda seviye puanları yeniden belirlenenlere Ek-12 deki “Özel Güvenlik Eğitim Sertifikası” düzenlenir ve valilikçe onaylanarak kendilerine verilir. </a:t>
            </a:r>
          </a:p>
          <a:p>
            <a:r>
              <a:rPr lang="tr-TR" sz="1400" dirty="0"/>
              <a:t>Özel güvenlik temel eğitimi ve özel güvenlik yenileme eğitimi </a:t>
            </a:r>
            <a:r>
              <a:rPr lang="tr-TR" sz="1400" b="1" dirty="0"/>
              <a:t>sertifikaları beş yıl süreyle geçerlidir. </a:t>
            </a:r>
          </a:p>
          <a:p>
            <a:endParaRPr lang="tr-TR" sz="1400" b="1" dirty="0"/>
          </a:p>
          <a:p>
            <a:r>
              <a:rPr lang="tr-TR" sz="1400" b="1" dirty="0">
                <a:solidFill>
                  <a:srgbClr val="FF0000"/>
                </a:solidFill>
              </a:rPr>
              <a:t>Madde 42- EĞİTİMDE KULLANILACAK DERS MALZEMESİ </a:t>
            </a:r>
          </a:p>
          <a:p>
            <a:r>
              <a:rPr lang="tr-TR" sz="1400" dirty="0"/>
              <a:t>Özel güvenlik eğitiminde kullanılacak yayınların Emniyet Genel Müdürlüğü Yayın Yönetmeliği’ne göre tavsiye edilmiş yayınlardan olması şarttır. Üniversitelerde ders kitabı ve ekipmanı olarak kullanılan materyalde bu şart aranmaz. Uygulamalı dersler için yeterli ekipman hazır bulundurulur. </a:t>
            </a:r>
          </a:p>
          <a:p>
            <a:endParaRPr lang="tr-TR" sz="1400" dirty="0"/>
          </a:p>
          <a:p>
            <a:r>
              <a:rPr lang="tr-TR" sz="1400" b="1" dirty="0">
                <a:solidFill>
                  <a:srgbClr val="FF0000"/>
                </a:solidFill>
              </a:rPr>
              <a:t>ALTINCI BÖLÜM </a:t>
            </a:r>
          </a:p>
          <a:p>
            <a:r>
              <a:rPr lang="tr-TR" sz="1400" b="1" dirty="0">
                <a:solidFill>
                  <a:srgbClr val="FF0000"/>
                </a:solidFill>
              </a:rPr>
              <a:t>Madde 43- DENETİM </a:t>
            </a:r>
          </a:p>
          <a:p>
            <a:r>
              <a:rPr lang="tr-TR" sz="1400" b="1" dirty="0"/>
              <a:t>Bakanlık ve valilikler, Kanun ve bu Yönetmelik hükümlerinin yerine getirilip getirilmediğini, yasak uygulama ve davranışların bulunup bulunmadığını ve amaç dışında faaliyet gösterilip gösterilmediğini tespit etmek amacıyla, özel güvenlik şirketlerini, (Ek ibare:RG-11/9/2011-28051) alarm izleme merkezlerini, özel güvenlik birimlerini ve özel eğitim kurumlarını her zaman denetleyebilir. </a:t>
            </a:r>
            <a:endParaRPr sz="1400">
              <a:latin typeface="Arial"/>
              <a:cs typeface="Arial"/>
            </a:endParaRP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object 77"/>
          <p:cNvSpPr txBox="1"/>
          <p:nvPr/>
        </p:nvSpPr>
        <p:spPr>
          <a:xfrm>
            <a:off x="300014" y="306372"/>
            <a:ext cx="6572296" cy="4537139"/>
          </a:xfrm>
          <a:prstGeom prst="rect">
            <a:avLst/>
          </a:prstGeom>
        </p:spPr>
        <p:txBody>
          <a:bodyPr vert="horz" wrap="square" lIns="0" tIns="12700" rIns="0" bIns="0" rtlCol="0">
            <a:spAutoFit/>
          </a:bodyPr>
          <a:lstStyle/>
          <a:p>
            <a:r>
              <a:rPr lang="tr-TR" sz="1400" b="1" dirty="0">
                <a:solidFill>
                  <a:srgbClr val="FF0000"/>
                </a:solidFill>
              </a:rPr>
              <a:t>Madde 44- DENETİMİN KAPSAMI </a:t>
            </a:r>
          </a:p>
          <a:p>
            <a:r>
              <a:rPr lang="tr-TR" sz="1400" b="1" dirty="0"/>
              <a:t>Denetim sırasında, </a:t>
            </a:r>
            <a:r>
              <a:rPr lang="tr-TR" sz="1400" b="1" i="1" dirty="0"/>
              <a:t>faaliyet izninin ve personelin çalışma izinlerinin geçerli olup olmadığı; özel güvenlik görevlileri için mali sorumluluk sigortasının yaptırılıp yaptırılmadığı; üçüncü kişilere verilen koruma ve güvenlik hizmetlerine ilişkin sözleşmelerin usulüne uygun düzenlenip düzenlenmediği ve bu sözleşmelerin zamanında valiliğe bildirilip bildirilmediği; görev alanına uyulup uyulmadığı; silah ve teçhizatın ruhsatlı olup olmadığı ve bunların usulüne uygun korunup korunmadığı; kayıt ve defterlerin usulüne uygun tutulup tutulmadığı; eğitim hizmetlerinin bu Yönetmelik hükümlerine uygun yürütülüp yürütülmediği, Kanun ve bu Yönetmeliğin diğer hükümlerinin uygulanıp uygulanmadığı ve amaç dışında faaliyet gösterilip gösterilmediği incelenir.</a:t>
            </a:r>
          </a:p>
          <a:p>
            <a:r>
              <a:rPr lang="tr-TR" sz="1400" b="1" dirty="0">
                <a:solidFill>
                  <a:srgbClr val="FF0000"/>
                </a:solidFill>
              </a:rPr>
              <a:t>Madde 45– DENETİM SONUCUNUN İZLENMESİ </a:t>
            </a:r>
          </a:p>
          <a:p>
            <a:r>
              <a:rPr lang="tr-TR" sz="1400" dirty="0"/>
              <a:t>Denetim sonucu düzenlenen raporun bir sureti </a:t>
            </a:r>
            <a:r>
              <a:rPr lang="tr-TR" sz="1400" b="1" i="1" dirty="0"/>
              <a:t>denetlenen birimin dosyasında muhafaza edilir, diğer sureti valiliğe, ilgisine göre bir sureti de Bakanlığa sunulur. </a:t>
            </a:r>
          </a:p>
          <a:p>
            <a:r>
              <a:rPr lang="tr-TR" sz="1400" dirty="0"/>
              <a:t>Denetim sonucunda tespit edilen eksiklikler ilgili kişi, kurum, kuruluş </a:t>
            </a:r>
            <a:r>
              <a:rPr lang="tr-TR" sz="1400" b="1" dirty="0"/>
              <a:t>eğitim kurumu, alarm izleme merkezi ve şirkete yazılı şekilde bildirilerek bu eksiklikleri gidermesi için eksikliğin niteliğine göre asgari yedi gün süre verilir. Bu süre sonunda eksiklikler giderilmediği takdirde veya denetim sonucu konusu suç teşkil eden uygulamalar tespit edildiğinde Kanunun 19 uncu ve 20 </a:t>
            </a:r>
            <a:r>
              <a:rPr lang="tr-TR" sz="1400" b="1" dirty="0" err="1"/>
              <a:t>nci</a:t>
            </a:r>
            <a:r>
              <a:rPr lang="tr-TR" sz="1400" b="1" dirty="0"/>
              <a:t> maddesinde belirtilen cezalar uygulanır. </a:t>
            </a:r>
          </a:p>
          <a:p>
            <a:r>
              <a:rPr lang="tr-TR" sz="1400" dirty="0"/>
              <a:t>Ayrıca, amacı dışında faaliyet gösterdiği veya suç kaynağına dönüştüğü tespit edilen şirketlerin veya özel eğitim kurumlarının faaliyet izni </a:t>
            </a:r>
            <a:r>
              <a:rPr lang="tr-TR" sz="1400" dirty="0" err="1"/>
              <a:t>Bakanlıkçaalarm</a:t>
            </a:r>
            <a:r>
              <a:rPr lang="tr-TR" sz="1400" dirty="0"/>
              <a:t> izleme merkezlerinin yeterlilik belgesi valilikçe iptal edilir. </a:t>
            </a:r>
            <a:r>
              <a:rPr lang="tr-TR" sz="1400" b="1" i="1" dirty="0"/>
              <a:t> </a:t>
            </a:r>
            <a:endParaRPr sz="1400">
              <a:latin typeface="Arial"/>
              <a:cs typeface="Arial"/>
            </a:endParaRP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object 77"/>
          <p:cNvSpPr txBox="1"/>
          <p:nvPr/>
        </p:nvSpPr>
        <p:spPr>
          <a:xfrm>
            <a:off x="300014" y="306372"/>
            <a:ext cx="6572296" cy="3459922"/>
          </a:xfrm>
          <a:prstGeom prst="rect">
            <a:avLst/>
          </a:prstGeom>
        </p:spPr>
        <p:txBody>
          <a:bodyPr vert="horz" wrap="square" lIns="0" tIns="12700" rIns="0" bIns="0" rtlCol="0">
            <a:spAutoFit/>
          </a:bodyPr>
          <a:lstStyle/>
          <a:p>
            <a:r>
              <a:rPr lang="tr-TR" sz="1400" b="1" dirty="0">
                <a:solidFill>
                  <a:srgbClr val="FF0000"/>
                </a:solidFill>
              </a:rPr>
              <a:t>Madde 46- İDARİ PARA CEZALARININ UYGULANMASI</a:t>
            </a:r>
          </a:p>
          <a:p>
            <a:r>
              <a:rPr lang="tr-TR" sz="1400" b="1" dirty="0"/>
              <a:t>Kanunun 20 inci maddesinde belirtilen hallerde, suça ilişkin tutanaklar eklenmek suretiyle, ilgili kişi ve kuruluşa en az yedi gün süre verilerek savunması istenir. Savunması yeterli görülmeyenlere </a:t>
            </a:r>
            <a:r>
              <a:rPr lang="tr-TR" sz="1400" b="1" i="1" dirty="0"/>
              <a:t>ilçelerde kaymakamın, illerde valinin onayı ile idari para cezası verilir. </a:t>
            </a:r>
          </a:p>
          <a:p>
            <a:r>
              <a:rPr lang="tr-TR" sz="1400" dirty="0"/>
              <a:t>Para cezası verilmesine ilişkin onaylar </a:t>
            </a:r>
            <a:r>
              <a:rPr lang="tr-TR" sz="1400" b="1" i="1" dirty="0"/>
              <a:t>yedi gün içinde ilçelerde mal müdürlüklerine, illerde defterdarlığa gönderilir. </a:t>
            </a:r>
          </a:p>
          <a:p>
            <a:r>
              <a:rPr lang="tr-TR" sz="1400" dirty="0"/>
              <a:t>Bu maddede öngörülen idari para cezaları o yerin valilik veya kaymakamlığının bildirimi üzerine 6183 sayılı Kanun hükümlerine göre Maliye Bakanlığınca tahsil olunur.</a:t>
            </a:r>
          </a:p>
          <a:p>
            <a:r>
              <a:rPr lang="tr-TR" sz="1400" dirty="0"/>
              <a:t> </a:t>
            </a:r>
          </a:p>
          <a:p>
            <a:pPr algn="ctr"/>
            <a:r>
              <a:rPr lang="tr-TR" sz="1400" b="1" dirty="0">
                <a:solidFill>
                  <a:srgbClr val="FF0000"/>
                </a:solidFill>
              </a:rPr>
              <a:t>YEDİNCİ BÖLÜM </a:t>
            </a:r>
          </a:p>
          <a:p>
            <a:pPr algn="ctr"/>
            <a:r>
              <a:rPr lang="tr-TR" sz="1400" b="1" dirty="0">
                <a:solidFill>
                  <a:srgbClr val="FF0000"/>
                </a:solidFill>
              </a:rPr>
              <a:t>Çeşitli ve Son Hükümler </a:t>
            </a:r>
          </a:p>
          <a:p>
            <a:pPr algn="ctr"/>
            <a:r>
              <a:rPr lang="tr-TR" sz="1400" b="1" dirty="0">
                <a:solidFill>
                  <a:srgbClr val="FF0000"/>
                </a:solidFill>
              </a:rPr>
              <a:t>Sakat ve Eski Hükümlü Çalıştırma </a:t>
            </a:r>
          </a:p>
          <a:p>
            <a:r>
              <a:rPr lang="tr-TR" sz="1400" b="1" dirty="0">
                <a:solidFill>
                  <a:srgbClr val="FF0000"/>
                </a:solidFill>
              </a:rPr>
              <a:t>Madde 47- </a:t>
            </a:r>
            <a:r>
              <a:rPr lang="tr-TR" sz="1400" b="1" dirty="0"/>
              <a:t>Özel güvenlik birimlerinde ve özel güvenlik şirketlerinde, 10/6/2003 tarihli ve 4857 sayılı İş Kanununun 30 uncu maddesi gereğince çalıştırılacak sakat ve eski hükümlü sayısının belirlenmesinde özel güvenlik görevlileri hesaba dahil edilmez. </a:t>
            </a:r>
            <a:endParaRPr sz="1400">
              <a:latin typeface="Arial"/>
              <a:cs typeface="Arial"/>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D54A304-5598-19B3-BF43-9643C4F344C2}"/>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5094F74F-0C95-AC5B-6AC4-156FB7C2BCE8}"/>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2E6CE321-140C-2BEA-C09B-4603E0F4D976}"/>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33299D2F-CA58-1E7D-53DD-7D1A13D63EC7}"/>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98039103-E516-18C5-AAEF-C1F36BD7DDFA}"/>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EF860765-E4F5-EEFE-859E-073516C982F1}"/>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C6A7A060-4A35-1110-E47B-7603360FE933}"/>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55807837-E50F-4A95-BF05-FECEDED06576}"/>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5E414252-D530-B5B8-314D-B83F4782E6CD}"/>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51E20E2B-132D-A17E-F401-3B3216FC5C12}"/>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pPr marL="342900" lvl="0" indent="-342900">
              <a:tabLst>
                <a:tab pos="457200" algn="l"/>
              </a:tabLst>
            </a:pPr>
            <a:r>
              <a:rPr lang="tr-TR" sz="2400" b="1" dirty="0">
                <a:effectLst/>
                <a:latin typeface="Arial Narrow" panose="020B0606020202030204" pitchFamily="34" charset="0"/>
                <a:ea typeface="Times New Roman" panose="02020603050405020304" pitchFamily="18" charset="0"/>
              </a:rPr>
              <a:t>Özel Güvenlik Sertifikasyonu:</a:t>
            </a:r>
            <a:r>
              <a:rPr lang="tr-TR" sz="2400" dirty="0">
                <a:effectLst/>
                <a:latin typeface="Arial Narrow" panose="020B0606020202030204" pitchFamily="34" charset="0"/>
                <a:ea typeface="Times New Roman" panose="02020603050405020304" pitchFamily="18" charset="0"/>
              </a:rPr>
              <a:t> Özel güvenlik görevlilerinin kanuni olarak eğitimden geçmesi ve sertifika alması gereklidir. Bu, güvenlik personelinin yetkinliğini ve meslek etiğini sağlamayı amaçlar.</a:t>
            </a:r>
          </a:p>
          <a:p>
            <a:pPr marL="342900" lvl="0" indent="-342900">
              <a:tabLst>
                <a:tab pos="457200" algn="l"/>
              </a:tabLst>
            </a:pPr>
            <a:endParaRPr lang="tr-TR" sz="2400" dirty="0">
              <a:effectLst/>
              <a:latin typeface="Times New Roman" panose="02020603050405020304" pitchFamily="18" charset="0"/>
              <a:ea typeface="Times New Roman" panose="02020603050405020304" pitchFamily="18" charset="0"/>
            </a:endParaRPr>
          </a:p>
          <a:p>
            <a:pPr marL="342900" lvl="0" indent="-342900">
              <a:tabLst>
                <a:tab pos="457200" algn="l"/>
              </a:tabLst>
            </a:pPr>
            <a:r>
              <a:rPr lang="tr-TR" sz="2400" b="1" dirty="0">
                <a:effectLst/>
                <a:latin typeface="Arial Narrow" panose="020B0606020202030204" pitchFamily="34" charset="0"/>
                <a:ea typeface="Times New Roman" panose="02020603050405020304" pitchFamily="18" charset="0"/>
              </a:rPr>
              <a:t>Görev Alanı ve Süresi:</a:t>
            </a:r>
            <a:r>
              <a:rPr lang="tr-TR" sz="2400" dirty="0">
                <a:effectLst/>
                <a:latin typeface="Arial Narrow" panose="020B0606020202030204" pitchFamily="34" charset="0"/>
                <a:ea typeface="Times New Roman" panose="02020603050405020304" pitchFamily="18" charset="0"/>
              </a:rPr>
              <a:t> Görev alanı, genellikle güvenlik hizmeti sunulan özel alanlarla sınırlıdır. Özel güvenlik görevlileri, görev süreleri boyunca yetkilerini kullanabilir.</a:t>
            </a:r>
          </a:p>
          <a:p>
            <a:pPr marL="342900" lvl="0" indent="-342900">
              <a:tabLst>
                <a:tab pos="457200" algn="l"/>
              </a:tabLst>
            </a:pPr>
            <a:endParaRPr lang="tr-TR" sz="2400" dirty="0">
              <a:effectLst/>
              <a:latin typeface="Times New Roman" panose="02020603050405020304" pitchFamily="18" charset="0"/>
              <a:ea typeface="Times New Roman" panose="02020603050405020304" pitchFamily="18" charset="0"/>
            </a:endParaRPr>
          </a:p>
          <a:p>
            <a:pPr marL="342900" lvl="0" indent="-342900">
              <a:tabLst>
                <a:tab pos="457200" algn="l"/>
              </a:tabLst>
            </a:pPr>
            <a:r>
              <a:rPr lang="tr-TR" sz="2400" b="1" dirty="0">
                <a:effectLst/>
                <a:latin typeface="Arial Narrow" panose="020B0606020202030204" pitchFamily="34" charset="0"/>
                <a:ea typeface="Times New Roman" panose="02020603050405020304" pitchFamily="18" charset="0"/>
              </a:rPr>
              <a:t>Kamu Güvenliği ile İşbirliği:</a:t>
            </a:r>
            <a:r>
              <a:rPr lang="tr-TR" sz="2400" dirty="0">
                <a:effectLst/>
                <a:latin typeface="Arial Narrow" panose="020B0606020202030204" pitchFamily="34" charset="0"/>
                <a:ea typeface="Times New Roman" panose="02020603050405020304" pitchFamily="18" charset="0"/>
              </a:rPr>
              <a:t> Özel güvenlik hukuku, kamu güvenlik güçleri ile özel güvenlik görevlilerinin işbirliğini teşvik eder. Özel güvenlik, kamu güvenliğini tamamlayıcı bir unsur olarak hareket eder.</a:t>
            </a:r>
            <a:endParaRPr lang="tr-TR"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993956855"/>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3219D5D-D1DF-EB0E-6DAC-E9D981C101D0}"/>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C7F184BF-3294-3FB5-FAF4-FE7F4670EBDB}"/>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7A5F48A2-65E0-D278-6BC2-5955FC9588F0}"/>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B38F4913-D5B7-2A39-19BD-EA3DFD7C2D1F}"/>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7542BA27-30D4-1965-B0E3-5A2B312305BD}"/>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41A196E7-8EFB-43B2-87C1-632B0A85B3D3}"/>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6AD8F92D-D5DF-42A2-9A41-FF0043CA1461}"/>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D9DEBB6E-0A11-C4FF-54A9-E728149E8178}"/>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D344C0FA-E808-FD14-25BB-E9D159FD9E0D}"/>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06B4F4DD-EBCE-0F89-CB0B-CC246B203822}"/>
              </a:ext>
            </a:extLst>
          </p:cNvPr>
          <p:cNvSpPr/>
          <p:nvPr/>
        </p:nvSpPr>
        <p:spPr>
          <a:xfrm>
            <a:off x="-100514" y="0"/>
            <a:ext cx="7312436" cy="504190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pPr indent="359410" algn="just">
              <a:lnSpc>
                <a:spcPts val="1200"/>
              </a:lnSpc>
            </a:pPr>
            <a:endParaRPr lang="tr-TR" sz="1400" b="1" dirty="0">
              <a:solidFill>
                <a:srgbClr val="0F243E"/>
              </a:solidFill>
              <a:effectLst/>
              <a:latin typeface="Arial" panose="020B0604020202020204" pitchFamily="34" charset="0"/>
              <a:ea typeface="Times New Roman" panose="02020603050405020304" pitchFamily="18" charset="0"/>
              <a:cs typeface="Arial" panose="020B0604020202020204" pitchFamily="34" charset="0"/>
            </a:endParaRPr>
          </a:p>
          <a:p>
            <a:pPr indent="359410" algn="just">
              <a:lnSpc>
                <a:spcPts val="1200"/>
              </a:lnSpc>
            </a:pPr>
            <a:endParaRPr lang="tr-TR" sz="1400" b="1" dirty="0">
              <a:solidFill>
                <a:srgbClr val="0F243E"/>
              </a:solidFill>
              <a:latin typeface="Arial" panose="020B0604020202020204" pitchFamily="34" charset="0"/>
              <a:ea typeface="Times New Roman" panose="02020603050405020304" pitchFamily="18" charset="0"/>
              <a:cs typeface="Arial" panose="020B0604020202020204" pitchFamily="34" charset="0"/>
            </a:endParaRPr>
          </a:p>
          <a:p>
            <a:pPr indent="359410" algn="just">
              <a:lnSpc>
                <a:spcPts val="1200"/>
              </a:lnSpc>
            </a:pPr>
            <a:r>
              <a:rPr lang="tr-TR" sz="1400" b="1" dirty="0">
                <a:solidFill>
                  <a:srgbClr val="0F243E"/>
                </a:solidFill>
                <a:effectLst/>
                <a:latin typeface="Arial" panose="020B0604020202020204" pitchFamily="34" charset="0"/>
                <a:ea typeface="Times New Roman" panose="02020603050405020304" pitchFamily="18" charset="0"/>
                <a:cs typeface="Arial" panose="020B0604020202020204" pitchFamily="34" charset="0"/>
              </a:rPr>
              <a:t>(Değişik fıkra:RG-4/7/2025-32946)</a:t>
            </a:r>
            <a:r>
              <a:rPr lang="tr-TR" sz="1400" dirty="0">
                <a:solidFill>
                  <a:srgbClr val="0F243E"/>
                </a:solidFill>
                <a:effectLst/>
                <a:latin typeface="Arial" panose="020B0604020202020204" pitchFamily="34" charset="0"/>
                <a:ea typeface="Times New Roman" panose="02020603050405020304" pitchFamily="18" charset="0"/>
                <a:cs typeface="Arial" panose="020B0604020202020204" pitchFamily="34" charset="0"/>
              </a:rPr>
              <a:t> </a:t>
            </a:r>
            <a:r>
              <a:rPr lang="tr-TR" sz="1400" b="1" dirty="0">
                <a:solidFill>
                  <a:srgbClr val="0F243E"/>
                </a:solidFill>
                <a:effectLst/>
                <a:latin typeface="Arial" panose="020B0604020202020204" pitchFamily="34" charset="0"/>
                <a:ea typeface="Times New Roman" panose="02020603050405020304" pitchFamily="18" charset="0"/>
                <a:cs typeface="Arial" panose="020B0604020202020204" pitchFamily="34" charset="0"/>
              </a:rPr>
              <a:t>Aynı Yönetmeliğe aşağıdaki ek madde eklenmiştir.</a:t>
            </a:r>
            <a:endParaRPr lang="tr-TR" sz="1400" dirty="0">
              <a:effectLst/>
              <a:latin typeface="Arial" panose="020B0604020202020204" pitchFamily="34" charset="0"/>
              <a:ea typeface="Times New Roman" panose="02020603050405020304" pitchFamily="18" charset="0"/>
              <a:cs typeface="Arial" panose="020B0604020202020204" pitchFamily="34" charset="0"/>
            </a:endParaRPr>
          </a:p>
          <a:p>
            <a:pPr indent="359410" algn="just">
              <a:lnSpc>
                <a:spcPts val="1200"/>
              </a:lnSpc>
            </a:pPr>
            <a:endParaRPr lang="tr-TR" sz="14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p>
            <a:pPr indent="359410" algn="just">
              <a:lnSpc>
                <a:spcPts val="1200"/>
              </a:lnSpc>
            </a:pPr>
            <a:r>
              <a:rPr lang="tr-TR" sz="14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“Ders Saati Taban Ücretleri</a:t>
            </a:r>
            <a:endParaRPr lang="tr-TR" sz="1400" dirty="0">
              <a:effectLst/>
              <a:latin typeface="Arial" panose="020B0604020202020204" pitchFamily="34" charset="0"/>
              <a:ea typeface="Times New Roman" panose="02020603050405020304" pitchFamily="18" charset="0"/>
              <a:cs typeface="Arial" panose="020B0604020202020204" pitchFamily="34" charset="0"/>
            </a:endParaRPr>
          </a:p>
          <a:p>
            <a:pPr indent="359410" algn="just">
              <a:lnSpc>
                <a:spcPts val="1200"/>
              </a:lnSpc>
            </a:pPr>
            <a:endParaRPr lang="tr-TR" sz="14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p>
            <a:pPr indent="359410" algn="just">
              <a:lnSpc>
                <a:spcPts val="1200"/>
              </a:lnSpc>
            </a:pPr>
            <a:r>
              <a:rPr lang="tr-TR" sz="14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Ek Madde 2- Özel güvenlik eğitim kurumları tarafından verilecek eğitimlerin ders saati taban ücretleri, düzenlenecek eğitimin maliyeti ve bulunduğu il/ilçenin ekonomik koşulları da dikkate alınarak özel güvenlik alanındaki sivil toplum kuruluşu ile eğitim kurumu temsilcisinin katılımıyla Komisyon tarafından belirlenerek her yıl Ocak ayı içerisinde duyurulur.</a:t>
            </a:r>
            <a:endParaRPr lang="tr-TR" sz="1400" dirty="0">
              <a:effectLst/>
              <a:latin typeface="Arial" panose="020B0604020202020204" pitchFamily="34" charset="0"/>
              <a:ea typeface="Times New Roman" panose="02020603050405020304" pitchFamily="18" charset="0"/>
              <a:cs typeface="Arial" panose="020B0604020202020204" pitchFamily="34" charset="0"/>
            </a:endParaRPr>
          </a:p>
          <a:p>
            <a:pPr indent="359410" algn="just">
              <a:lnSpc>
                <a:spcPts val="1200"/>
              </a:lnSpc>
            </a:pPr>
            <a:endParaRPr lang="tr-TR" sz="14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p>
            <a:pPr indent="359410" algn="just">
              <a:lnSpc>
                <a:spcPts val="1200"/>
              </a:lnSpc>
            </a:pPr>
            <a:r>
              <a:rPr lang="tr-TR" sz="14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Komisyon tarafından belirlenen taban ücretler 1 Şubat tarihinden itibaren bir yıl süreyle uygulanır.</a:t>
            </a:r>
            <a:endParaRPr lang="tr-TR" sz="1400" dirty="0">
              <a:effectLst/>
              <a:latin typeface="Arial" panose="020B0604020202020204" pitchFamily="34" charset="0"/>
              <a:ea typeface="Times New Roman" panose="02020603050405020304" pitchFamily="18" charset="0"/>
              <a:cs typeface="Arial" panose="020B0604020202020204" pitchFamily="34" charset="0"/>
            </a:endParaRPr>
          </a:p>
          <a:p>
            <a:pPr indent="359410" algn="just">
              <a:lnSpc>
                <a:spcPts val="1200"/>
              </a:lnSpc>
            </a:pPr>
            <a:endParaRPr lang="tr-TR" sz="14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p>
            <a:pPr indent="359410" algn="just">
              <a:lnSpc>
                <a:spcPts val="1200"/>
              </a:lnSpc>
            </a:pPr>
            <a:r>
              <a:rPr lang="tr-TR" sz="14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Eğitim kurumları Komisyon tarafından belirlenen taban ücretin altında bir ücretle eğitim kaydı yapamaz.</a:t>
            </a:r>
            <a:endParaRPr lang="tr-TR" sz="1400" dirty="0">
              <a:effectLst/>
              <a:latin typeface="Arial" panose="020B0604020202020204" pitchFamily="34" charset="0"/>
              <a:ea typeface="Times New Roman" panose="02020603050405020304" pitchFamily="18" charset="0"/>
              <a:cs typeface="Arial" panose="020B0604020202020204" pitchFamily="34" charset="0"/>
            </a:endParaRPr>
          </a:p>
          <a:p>
            <a:pPr indent="359410" algn="just">
              <a:lnSpc>
                <a:spcPts val="1200"/>
              </a:lnSpc>
            </a:pPr>
            <a:endParaRPr lang="tr-TR" sz="14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p>
            <a:pPr indent="359410" algn="just">
              <a:lnSpc>
                <a:spcPts val="1200"/>
              </a:lnSpc>
            </a:pPr>
            <a:r>
              <a:rPr lang="tr-TR" sz="14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Bu maddenin uygulanmasına ilişkin diğer usul ve esaslar Bakanlıkça belirlenir.”</a:t>
            </a:r>
            <a:endParaRPr lang="tr-TR" sz="1400" dirty="0">
              <a:effectLst/>
              <a:latin typeface="Arial" panose="020B0604020202020204" pitchFamily="34" charset="0"/>
              <a:ea typeface="Times New Roman" panose="02020603050405020304" pitchFamily="18" charset="0"/>
              <a:cs typeface="Arial" panose="020B0604020202020204" pitchFamily="34" charset="0"/>
            </a:endParaRPr>
          </a:p>
          <a:p>
            <a:pPr indent="359410" algn="just">
              <a:lnSpc>
                <a:spcPts val="1200"/>
              </a:lnSpc>
            </a:pPr>
            <a:endParaRPr lang="tr-TR" sz="14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p>
            <a:pPr indent="359410" algn="just">
              <a:lnSpc>
                <a:spcPts val="1200"/>
              </a:lnSpc>
            </a:pPr>
            <a:r>
              <a:rPr lang="tr-TR" sz="14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MADDE 8- </a:t>
            </a:r>
            <a:r>
              <a:rPr lang="tr-TR" sz="14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Aynı Yönetmeliğin Ek-11, Ek-12 ve Ek-13’ü ekteki şekilde değiştirilmiştir.</a:t>
            </a:r>
            <a:endParaRPr lang="tr-TR" sz="1400" dirty="0">
              <a:effectLst/>
              <a:latin typeface="Arial" panose="020B0604020202020204" pitchFamily="34" charset="0"/>
              <a:ea typeface="Times New Roman" panose="02020603050405020304" pitchFamily="18" charset="0"/>
              <a:cs typeface="Arial" panose="020B0604020202020204" pitchFamily="34" charset="0"/>
            </a:endParaRPr>
          </a:p>
          <a:p>
            <a:pPr indent="359410" algn="just">
              <a:lnSpc>
                <a:spcPts val="1200"/>
              </a:lnSpc>
            </a:pPr>
            <a:endParaRPr lang="tr-TR" sz="14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p>
            <a:pPr indent="359410" algn="just">
              <a:lnSpc>
                <a:spcPts val="1200"/>
              </a:lnSpc>
            </a:pPr>
            <a:r>
              <a:rPr lang="tr-TR" sz="14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MADDE 9- </a:t>
            </a:r>
            <a:r>
              <a:rPr lang="tr-TR" sz="14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Bu Yönetmelik yayımı tarihinde yürürlüğe girer.</a:t>
            </a:r>
            <a:endParaRPr lang="tr-TR" sz="1400" dirty="0">
              <a:effectLst/>
              <a:latin typeface="Arial" panose="020B0604020202020204" pitchFamily="34" charset="0"/>
              <a:ea typeface="Times New Roman" panose="02020603050405020304" pitchFamily="18" charset="0"/>
              <a:cs typeface="Arial" panose="020B0604020202020204" pitchFamily="34" charset="0"/>
            </a:endParaRPr>
          </a:p>
          <a:p>
            <a:pPr indent="359410" algn="just">
              <a:lnSpc>
                <a:spcPts val="1200"/>
              </a:lnSpc>
            </a:pPr>
            <a:endParaRPr lang="tr-TR" sz="14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p>
            <a:pPr indent="359410" algn="just">
              <a:lnSpc>
                <a:spcPts val="1200"/>
              </a:lnSpc>
            </a:pPr>
            <a:r>
              <a:rPr lang="tr-TR" sz="14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MADDE 10- </a:t>
            </a:r>
            <a:r>
              <a:rPr lang="tr-TR" sz="14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Bu Yönetmelik hükümlerini İçişleri Bakanı yürütür.</a:t>
            </a:r>
            <a:endParaRPr lang="tr-TR" sz="1400" dirty="0">
              <a:effectLst/>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2340636462"/>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object 2"/>
          <p:cNvSpPr txBox="1"/>
          <p:nvPr/>
        </p:nvSpPr>
        <p:spPr>
          <a:xfrm>
            <a:off x="514328" y="163496"/>
            <a:ext cx="6643734" cy="5011628"/>
          </a:xfrm>
          <a:prstGeom prst="rect">
            <a:avLst/>
          </a:prstGeom>
        </p:spPr>
        <p:txBody>
          <a:bodyPr vert="horz" wrap="square" lIns="0" tIns="12700" rIns="0" bIns="0" rtlCol="0">
            <a:spAutoFit/>
          </a:bodyPr>
          <a:lstStyle/>
          <a:p>
            <a:pPr marL="12700" algn="ctr"/>
            <a:r>
              <a:rPr b="1" spc="-95" dirty="0">
                <a:solidFill>
                  <a:srgbClr val="FF0000"/>
                </a:solidFill>
                <a:latin typeface="Arial"/>
                <a:cs typeface="Arial"/>
              </a:rPr>
              <a:t>5188 </a:t>
            </a:r>
            <a:r>
              <a:rPr b="1" spc="-90" dirty="0">
                <a:solidFill>
                  <a:srgbClr val="FF0000"/>
                </a:solidFill>
                <a:latin typeface="Arial"/>
                <a:cs typeface="Arial"/>
              </a:rPr>
              <a:t>SAYILI </a:t>
            </a:r>
            <a:r>
              <a:rPr b="1" spc="-105" dirty="0">
                <a:solidFill>
                  <a:srgbClr val="FF0000"/>
                </a:solidFill>
                <a:latin typeface="Arial"/>
                <a:cs typeface="Arial"/>
              </a:rPr>
              <a:t>K.NUN </a:t>
            </a:r>
            <a:r>
              <a:rPr b="1" spc="-114" dirty="0">
                <a:solidFill>
                  <a:srgbClr val="FF0000"/>
                </a:solidFill>
                <a:latin typeface="Arial"/>
                <a:cs typeface="Arial"/>
              </a:rPr>
              <a:t>UYGULANMASINA </a:t>
            </a:r>
            <a:r>
              <a:rPr b="1" spc="-85" dirty="0">
                <a:solidFill>
                  <a:srgbClr val="FF0000"/>
                </a:solidFill>
                <a:latin typeface="Arial"/>
                <a:cs typeface="Arial"/>
              </a:rPr>
              <a:t>İLİŞKİN </a:t>
            </a:r>
            <a:r>
              <a:rPr b="1" spc="-105" dirty="0">
                <a:solidFill>
                  <a:srgbClr val="FF0000"/>
                </a:solidFill>
                <a:latin typeface="Arial"/>
                <a:cs typeface="Arial"/>
              </a:rPr>
              <a:t>YÖNETMELİĞİN </a:t>
            </a:r>
            <a:r>
              <a:rPr b="1" spc="-85" dirty="0">
                <a:solidFill>
                  <a:srgbClr val="FF0000"/>
                </a:solidFill>
                <a:latin typeface="Arial"/>
                <a:cs typeface="Arial"/>
              </a:rPr>
              <a:t>7’NCİ </a:t>
            </a:r>
            <a:r>
              <a:rPr b="1" spc="-114" dirty="0">
                <a:solidFill>
                  <a:srgbClr val="FF0000"/>
                </a:solidFill>
                <a:latin typeface="Arial"/>
                <a:cs typeface="Arial"/>
              </a:rPr>
              <a:t>MADDESİNE  </a:t>
            </a:r>
            <a:r>
              <a:rPr b="1" spc="-125" dirty="0">
                <a:solidFill>
                  <a:srgbClr val="FF0000"/>
                </a:solidFill>
                <a:latin typeface="Arial"/>
                <a:cs typeface="Arial"/>
              </a:rPr>
              <a:t>GÖRE </a:t>
            </a:r>
            <a:r>
              <a:rPr b="1" spc="-110" dirty="0">
                <a:solidFill>
                  <a:srgbClr val="FF0000"/>
                </a:solidFill>
                <a:latin typeface="Arial"/>
                <a:cs typeface="Arial"/>
              </a:rPr>
              <a:t>ÖZEL GÜVENLİK </a:t>
            </a:r>
            <a:r>
              <a:rPr b="1" spc="-105" dirty="0">
                <a:solidFill>
                  <a:srgbClr val="FF0000"/>
                </a:solidFill>
                <a:latin typeface="Arial"/>
                <a:cs typeface="Arial"/>
              </a:rPr>
              <a:t>GÖREVLİLERİNİN</a:t>
            </a:r>
            <a:r>
              <a:rPr b="1" spc="-120" dirty="0">
                <a:solidFill>
                  <a:srgbClr val="FF0000"/>
                </a:solidFill>
                <a:latin typeface="Arial"/>
                <a:cs typeface="Arial"/>
              </a:rPr>
              <a:t> </a:t>
            </a:r>
            <a:r>
              <a:rPr b="1" spc="-100" dirty="0">
                <a:solidFill>
                  <a:srgbClr val="FF0000"/>
                </a:solidFill>
                <a:latin typeface="Arial"/>
                <a:cs typeface="Arial"/>
              </a:rPr>
              <a:t>YETKİLERİ</a:t>
            </a:r>
            <a:endParaRPr dirty="0">
              <a:latin typeface="Arial"/>
              <a:cs typeface="Arial"/>
            </a:endParaRPr>
          </a:p>
          <a:p>
            <a:pPr>
              <a:spcBef>
                <a:spcPts val="35"/>
              </a:spcBef>
            </a:pPr>
            <a:endParaRPr dirty="0">
              <a:latin typeface="Arial"/>
              <a:cs typeface="Arial"/>
            </a:endParaRPr>
          </a:p>
          <a:p>
            <a:pPr marL="12700"/>
            <a:r>
              <a:rPr b="1" spc="-90" dirty="0">
                <a:latin typeface="Arial"/>
                <a:cs typeface="Arial"/>
              </a:rPr>
              <a:t>Özel </a:t>
            </a:r>
            <a:r>
              <a:rPr b="1" spc="-85" dirty="0">
                <a:latin typeface="Arial"/>
                <a:cs typeface="Arial"/>
              </a:rPr>
              <a:t>güvenlik </a:t>
            </a:r>
            <a:r>
              <a:rPr b="1" spc="-75" dirty="0">
                <a:latin typeface="Arial"/>
                <a:cs typeface="Arial"/>
              </a:rPr>
              <a:t>görevlilerinin </a:t>
            </a:r>
            <a:r>
              <a:rPr b="1" spc="-70" dirty="0">
                <a:latin typeface="Arial"/>
                <a:cs typeface="Arial"/>
              </a:rPr>
              <a:t>yetkileri</a:t>
            </a:r>
            <a:r>
              <a:rPr b="1" spc="60" dirty="0">
                <a:latin typeface="Arial"/>
                <a:cs typeface="Arial"/>
              </a:rPr>
              <a:t> </a:t>
            </a:r>
            <a:r>
              <a:rPr b="1" spc="-80" dirty="0">
                <a:latin typeface="Arial"/>
                <a:cs typeface="Arial"/>
              </a:rPr>
              <a:t>şunlardır:</a:t>
            </a:r>
            <a:endParaRPr dirty="0">
              <a:latin typeface="Arial"/>
              <a:cs typeface="Arial"/>
            </a:endParaRPr>
          </a:p>
          <a:p>
            <a:pPr marL="12700" marR="131445">
              <a:buAutoNum type="alphaLcParenR"/>
              <a:tabLst>
                <a:tab pos="121285" algn="l"/>
              </a:tabLst>
            </a:pPr>
            <a:r>
              <a:rPr lang="tr-TR" spc="-100" dirty="0">
                <a:latin typeface="Arial"/>
                <a:cs typeface="Arial"/>
              </a:rPr>
              <a:t> </a:t>
            </a:r>
            <a:r>
              <a:rPr spc="-100" dirty="0" err="1">
                <a:latin typeface="Arial"/>
                <a:cs typeface="Arial"/>
              </a:rPr>
              <a:t>Koruma</a:t>
            </a:r>
            <a:r>
              <a:rPr spc="-100" dirty="0">
                <a:latin typeface="Arial"/>
                <a:cs typeface="Arial"/>
              </a:rPr>
              <a:t> </a:t>
            </a:r>
            <a:r>
              <a:rPr spc="-90" dirty="0">
                <a:latin typeface="Arial"/>
                <a:cs typeface="Arial"/>
              </a:rPr>
              <a:t>ve </a:t>
            </a:r>
            <a:r>
              <a:rPr spc="-75" dirty="0">
                <a:latin typeface="Arial"/>
                <a:cs typeface="Arial"/>
              </a:rPr>
              <a:t>güvenliğini sağladıkları alanlara </a:t>
            </a:r>
            <a:r>
              <a:rPr spc="-85" dirty="0">
                <a:latin typeface="Arial"/>
                <a:cs typeface="Arial"/>
              </a:rPr>
              <a:t>girmek </a:t>
            </a:r>
            <a:r>
              <a:rPr spc="-70" dirty="0">
                <a:latin typeface="Arial"/>
                <a:cs typeface="Arial"/>
              </a:rPr>
              <a:t>isteyenleri </a:t>
            </a:r>
            <a:r>
              <a:rPr spc="-75" dirty="0">
                <a:latin typeface="Arial"/>
                <a:cs typeface="Arial"/>
              </a:rPr>
              <a:t>duyarlı </a:t>
            </a:r>
            <a:r>
              <a:rPr spc="-90" dirty="0">
                <a:latin typeface="Arial"/>
                <a:cs typeface="Arial"/>
              </a:rPr>
              <a:t>kapıdan </a:t>
            </a:r>
            <a:r>
              <a:rPr spc="-80" dirty="0">
                <a:latin typeface="Arial"/>
                <a:cs typeface="Arial"/>
              </a:rPr>
              <a:t>geçirme, </a:t>
            </a:r>
            <a:r>
              <a:rPr spc="-95" dirty="0">
                <a:latin typeface="Arial"/>
                <a:cs typeface="Arial"/>
              </a:rPr>
              <a:t>bu  </a:t>
            </a:r>
            <a:r>
              <a:rPr spc="-65" dirty="0">
                <a:latin typeface="Arial"/>
                <a:cs typeface="Arial"/>
              </a:rPr>
              <a:t>kişilerin üstlerini </a:t>
            </a:r>
            <a:r>
              <a:rPr spc="-80" dirty="0">
                <a:latin typeface="Arial"/>
                <a:cs typeface="Arial"/>
              </a:rPr>
              <a:t>dedektörle </a:t>
            </a:r>
            <a:r>
              <a:rPr spc="-90" dirty="0">
                <a:latin typeface="Arial"/>
                <a:cs typeface="Arial"/>
              </a:rPr>
              <a:t>arama, </a:t>
            </a:r>
            <a:r>
              <a:rPr spc="-75" dirty="0">
                <a:latin typeface="Arial"/>
                <a:cs typeface="Arial"/>
              </a:rPr>
              <a:t>eşyaları </a:t>
            </a:r>
            <a:r>
              <a:rPr spc="-85" dirty="0">
                <a:latin typeface="Arial"/>
                <a:cs typeface="Arial"/>
              </a:rPr>
              <a:t>X-ray </a:t>
            </a:r>
            <a:r>
              <a:rPr spc="-80" dirty="0">
                <a:latin typeface="Arial"/>
                <a:cs typeface="Arial"/>
              </a:rPr>
              <a:t>cihazından </a:t>
            </a:r>
            <a:r>
              <a:rPr spc="-90" dirty="0">
                <a:latin typeface="Arial"/>
                <a:cs typeface="Arial"/>
              </a:rPr>
              <a:t>veya </a:t>
            </a:r>
            <a:r>
              <a:rPr spc="-80" dirty="0">
                <a:latin typeface="Arial"/>
                <a:cs typeface="Arial"/>
              </a:rPr>
              <a:t>benzeri güvenlik  sistemlerinden</a:t>
            </a:r>
            <a:r>
              <a:rPr spc="-55" dirty="0">
                <a:latin typeface="Arial"/>
                <a:cs typeface="Arial"/>
              </a:rPr>
              <a:t> </a:t>
            </a:r>
            <a:r>
              <a:rPr spc="-80" dirty="0">
                <a:latin typeface="Arial"/>
                <a:cs typeface="Arial"/>
              </a:rPr>
              <a:t>geçirme.</a:t>
            </a:r>
            <a:endParaRPr dirty="0">
              <a:latin typeface="Arial"/>
              <a:cs typeface="Arial"/>
            </a:endParaRPr>
          </a:p>
          <a:p>
            <a:pPr marL="12700" marR="231775">
              <a:buAutoNum type="alphaLcParenR"/>
              <a:tabLst>
                <a:tab pos="121285" algn="l"/>
              </a:tabLst>
            </a:pPr>
            <a:r>
              <a:rPr spc="-75" dirty="0">
                <a:latin typeface="Arial"/>
                <a:cs typeface="Arial"/>
              </a:rPr>
              <a:t>Toplantı, </a:t>
            </a:r>
            <a:r>
              <a:rPr spc="-80" dirty="0">
                <a:latin typeface="Arial"/>
                <a:cs typeface="Arial"/>
              </a:rPr>
              <a:t>konser, spor </a:t>
            </a:r>
            <a:r>
              <a:rPr spc="-85" dirty="0">
                <a:latin typeface="Arial"/>
                <a:cs typeface="Arial"/>
              </a:rPr>
              <a:t>müsabakası, </a:t>
            </a:r>
            <a:r>
              <a:rPr spc="-95" dirty="0">
                <a:latin typeface="Arial"/>
                <a:cs typeface="Arial"/>
              </a:rPr>
              <a:t>sahne </a:t>
            </a:r>
            <a:r>
              <a:rPr spc="-70" dirty="0">
                <a:latin typeface="Arial"/>
                <a:cs typeface="Arial"/>
              </a:rPr>
              <a:t>gösterileri </a:t>
            </a:r>
            <a:r>
              <a:rPr spc="-90" dirty="0">
                <a:latin typeface="Arial"/>
                <a:cs typeface="Arial"/>
              </a:rPr>
              <a:t>ve </a:t>
            </a:r>
            <a:r>
              <a:rPr spc="-80" dirty="0">
                <a:latin typeface="Arial"/>
                <a:cs typeface="Arial"/>
              </a:rPr>
              <a:t>benzeri </a:t>
            </a:r>
            <a:r>
              <a:rPr spc="-65" dirty="0">
                <a:latin typeface="Arial"/>
                <a:cs typeface="Arial"/>
              </a:rPr>
              <a:t>etkinlikler </a:t>
            </a:r>
            <a:r>
              <a:rPr spc="-55" dirty="0">
                <a:latin typeface="Arial"/>
                <a:cs typeface="Arial"/>
              </a:rPr>
              <a:t>ile </a:t>
            </a:r>
            <a:r>
              <a:rPr spc="-90" dirty="0">
                <a:latin typeface="Arial"/>
                <a:cs typeface="Arial"/>
              </a:rPr>
              <a:t>cenaze ve  </a:t>
            </a:r>
            <a:r>
              <a:rPr spc="-95" dirty="0">
                <a:latin typeface="Arial"/>
                <a:cs typeface="Arial"/>
              </a:rPr>
              <a:t>düğün </a:t>
            </a:r>
            <a:r>
              <a:rPr spc="-75" dirty="0">
                <a:latin typeface="Arial"/>
                <a:cs typeface="Arial"/>
              </a:rPr>
              <a:t>törenlerinde </a:t>
            </a:r>
            <a:r>
              <a:rPr spc="-70" dirty="0">
                <a:latin typeface="Arial"/>
                <a:cs typeface="Arial"/>
              </a:rPr>
              <a:t>kimlik </a:t>
            </a:r>
            <a:r>
              <a:rPr spc="-85" dirty="0">
                <a:latin typeface="Arial"/>
                <a:cs typeface="Arial"/>
              </a:rPr>
              <a:t>sorma, </a:t>
            </a:r>
            <a:r>
              <a:rPr spc="-75" dirty="0">
                <a:latin typeface="Arial"/>
                <a:cs typeface="Arial"/>
              </a:rPr>
              <a:t>duyarlı </a:t>
            </a:r>
            <a:r>
              <a:rPr spc="-85" dirty="0">
                <a:latin typeface="Arial"/>
                <a:cs typeface="Arial"/>
              </a:rPr>
              <a:t>kapıdan geçirme, </a:t>
            </a:r>
            <a:r>
              <a:rPr spc="-95" dirty="0">
                <a:latin typeface="Arial"/>
                <a:cs typeface="Arial"/>
              </a:rPr>
              <a:t>bu </a:t>
            </a:r>
            <a:r>
              <a:rPr spc="-65" dirty="0">
                <a:latin typeface="Arial"/>
                <a:cs typeface="Arial"/>
              </a:rPr>
              <a:t>kişilerin üstlerini </a:t>
            </a:r>
            <a:r>
              <a:rPr spc="-80" dirty="0">
                <a:latin typeface="Arial"/>
                <a:cs typeface="Arial"/>
              </a:rPr>
              <a:t>dedektörle  </a:t>
            </a:r>
            <a:r>
              <a:rPr spc="-90" dirty="0">
                <a:latin typeface="Arial"/>
                <a:cs typeface="Arial"/>
              </a:rPr>
              <a:t>arama, </a:t>
            </a:r>
            <a:r>
              <a:rPr spc="-75" dirty="0">
                <a:latin typeface="Arial"/>
                <a:cs typeface="Arial"/>
              </a:rPr>
              <a:t>eşyaları </a:t>
            </a:r>
            <a:r>
              <a:rPr spc="-85" dirty="0">
                <a:latin typeface="Arial"/>
                <a:cs typeface="Arial"/>
              </a:rPr>
              <a:t>X-ray </a:t>
            </a:r>
            <a:r>
              <a:rPr spc="-80" dirty="0">
                <a:latin typeface="Arial"/>
                <a:cs typeface="Arial"/>
              </a:rPr>
              <a:t>cihazından </a:t>
            </a:r>
            <a:r>
              <a:rPr spc="-90" dirty="0">
                <a:latin typeface="Arial"/>
                <a:cs typeface="Arial"/>
              </a:rPr>
              <a:t>veya </a:t>
            </a:r>
            <a:r>
              <a:rPr spc="-80" dirty="0">
                <a:latin typeface="Arial"/>
                <a:cs typeface="Arial"/>
              </a:rPr>
              <a:t>benzeri </a:t>
            </a:r>
            <a:r>
              <a:rPr spc="-75" dirty="0">
                <a:latin typeface="Arial"/>
                <a:cs typeface="Arial"/>
              </a:rPr>
              <a:t>güvenlik </a:t>
            </a:r>
            <a:r>
              <a:rPr spc="-80" dirty="0">
                <a:latin typeface="Arial"/>
                <a:cs typeface="Arial"/>
              </a:rPr>
              <a:t>sistemlerinden</a:t>
            </a:r>
            <a:r>
              <a:rPr spc="70" dirty="0">
                <a:latin typeface="Arial"/>
                <a:cs typeface="Arial"/>
              </a:rPr>
              <a:t> </a:t>
            </a:r>
            <a:r>
              <a:rPr spc="-80" dirty="0">
                <a:latin typeface="Arial"/>
                <a:cs typeface="Arial"/>
              </a:rPr>
              <a:t>geçirme.</a:t>
            </a:r>
            <a:endParaRPr dirty="0">
              <a:latin typeface="Arial"/>
              <a:cs typeface="Arial"/>
            </a:endParaRPr>
          </a:p>
          <a:p>
            <a:pPr marL="12700" marR="203835">
              <a:buAutoNum type="alphaLcParenR"/>
              <a:tabLst>
                <a:tab pos="116839" algn="l"/>
              </a:tabLst>
            </a:pPr>
            <a:r>
              <a:rPr lang="tr-TR" spc="-80" dirty="0">
                <a:latin typeface="Arial"/>
                <a:cs typeface="Arial"/>
              </a:rPr>
              <a:t> </a:t>
            </a:r>
            <a:r>
              <a:rPr spc="-100" dirty="0" err="1">
                <a:latin typeface="Arial"/>
                <a:cs typeface="Arial"/>
              </a:rPr>
              <a:t>Ceza</a:t>
            </a:r>
            <a:r>
              <a:rPr spc="-100" dirty="0">
                <a:latin typeface="Arial"/>
                <a:cs typeface="Arial"/>
              </a:rPr>
              <a:t> </a:t>
            </a:r>
            <a:r>
              <a:rPr spc="-95" dirty="0">
                <a:latin typeface="Arial"/>
                <a:cs typeface="Arial"/>
              </a:rPr>
              <a:t>Muhakemesi Kanununun 90 </a:t>
            </a:r>
            <a:r>
              <a:rPr spc="-70" dirty="0">
                <a:latin typeface="Arial"/>
                <a:cs typeface="Arial"/>
              </a:rPr>
              <a:t>ıncı </a:t>
            </a:r>
            <a:r>
              <a:rPr spc="-95" dirty="0">
                <a:latin typeface="Arial"/>
                <a:cs typeface="Arial"/>
              </a:rPr>
              <a:t>maddesine  </a:t>
            </a:r>
            <a:r>
              <a:rPr spc="-85" dirty="0">
                <a:latin typeface="Arial"/>
                <a:cs typeface="Arial"/>
              </a:rPr>
              <a:t>göre</a:t>
            </a:r>
            <a:r>
              <a:rPr spc="-55" dirty="0">
                <a:latin typeface="Arial"/>
                <a:cs typeface="Arial"/>
              </a:rPr>
              <a:t> </a:t>
            </a:r>
            <a:r>
              <a:rPr spc="-85" dirty="0">
                <a:latin typeface="Arial"/>
                <a:cs typeface="Arial"/>
              </a:rPr>
              <a:t>yakalama.</a:t>
            </a:r>
            <a:endParaRPr dirty="0">
              <a:latin typeface="Arial"/>
              <a:cs typeface="Arial"/>
            </a:endParaRPr>
          </a:p>
          <a:p>
            <a:pPr marL="12700" marR="282575">
              <a:buAutoNum type="alphaLcParenR"/>
              <a:tabLst>
                <a:tab pos="121285" algn="l"/>
              </a:tabLst>
            </a:pPr>
            <a:r>
              <a:rPr lang="tr-TR" spc="-80" dirty="0">
                <a:latin typeface="Arial"/>
                <a:cs typeface="Arial"/>
              </a:rPr>
              <a:t> </a:t>
            </a:r>
            <a:r>
              <a:rPr spc="-95" dirty="0" err="1">
                <a:latin typeface="Arial"/>
                <a:cs typeface="Arial"/>
              </a:rPr>
              <a:t>Görev</a:t>
            </a:r>
            <a:r>
              <a:rPr spc="-95" dirty="0">
                <a:latin typeface="Arial"/>
                <a:cs typeface="Arial"/>
              </a:rPr>
              <a:t> </a:t>
            </a:r>
            <a:r>
              <a:rPr spc="-80" dirty="0">
                <a:latin typeface="Arial"/>
                <a:cs typeface="Arial"/>
              </a:rPr>
              <a:t>alanında, haklarında </a:t>
            </a:r>
            <a:r>
              <a:rPr spc="-90" dirty="0">
                <a:latin typeface="Arial"/>
                <a:cs typeface="Arial"/>
              </a:rPr>
              <a:t>yakalama </a:t>
            </a:r>
            <a:r>
              <a:rPr spc="-80" dirty="0">
                <a:latin typeface="Arial"/>
                <a:cs typeface="Arial"/>
              </a:rPr>
              <a:t>emri </a:t>
            </a:r>
            <a:r>
              <a:rPr spc="-95" dirty="0">
                <a:latin typeface="Arial"/>
                <a:cs typeface="Arial"/>
              </a:rPr>
              <a:t>veya  </a:t>
            </a:r>
            <a:r>
              <a:rPr spc="-90" dirty="0">
                <a:latin typeface="Arial"/>
                <a:cs typeface="Arial"/>
              </a:rPr>
              <a:t>mahkûmiyet </a:t>
            </a:r>
            <a:r>
              <a:rPr spc="-75" dirty="0">
                <a:latin typeface="Arial"/>
                <a:cs typeface="Arial"/>
              </a:rPr>
              <a:t>kararı </a:t>
            </a:r>
            <a:r>
              <a:rPr spc="-85" dirty="0">
                <a:latin typeface="Arial"/>
                <a:cs typeface="Arial"/>
              </a:rPr>
              <a:t>bulunan </a:t>
            </a:r>
            <a:r>
              <a:rPr spc="-60" dirty="0">
                <a:latin typeface="Arial"/>
                <a:cs typeface="Arial"/>
              </a:rPr>
              <a:t>kişileri </a:t>
            </a:r>
            <a:r>
              <a:rPr spc="-95" dirty="0">
                <a:latin typeface="Arial"/>
                <a:cs typeface="Arial"/>
              </a:rPr>
              <a:t>yakalama </a:t>
            </a:r>
            <a:r>
              <a:rPr spc="-90" dirty="0">
                <a:latin typeface="Arial"/>
                <a:cs typeface="Arial"/>
              </a:rPr>
              <a:t>ve</a:t>
            </a:r>
            <a:r>
              <a:rPr spc="-40" dirty="0">
                <a:latin typeface="Arial"/>
                <a:cs typeface="Arial"/>
              </a:rPr>
              <a:t> </a:t>
            </a:r>
            <a:r>
              <a:rPr spc="-90" dirty="0">
                <a:latin typeface="Arial"/>
                <a:cs typeface="Arial"/>
              </a:rPr>
              <a:t>arama.</a:t>
            </a:r>
            <a:endParaRPr dirty="0">
              <a:latin typeface="Arial"/>
              <a:cs typeface="Arial"/>
            </a:endParaRPr>
          </a:p>
          <a:p>
            <a:pPr marL="12700" marR="423545">
              <a:buAutoNum type="alphaLcParenR"/>
              <a:tabLst>
                <a:tab pos="121285" algn="l"/>
              </a:tabLst>
            </a:pPr>
            <a:r>
              <a:rPr b="1" spc="-85" dirty="0">
                <a:latin typeface="Arial"/>
                <a:cs typeface="Arial"/>
              </a:rPr>
              <a:t>Yangın, </a:t>
            </a:r>
            <a:r>
              <a:rPr b="1" spc="-100" dirty="0">
                <a:latin typeface="Arial"/>
                <a:cs typeface="Arial"/>
              </a:rPr>
              <a:t>deprem </a:t>
            </a:r>
            <a:r>
              <a:rPr b="1" spc="-75" dirty="0">
                <a:latin typeface="Arial"/>
                <a:cs typeface="Arial"/>
              </a:rPr>
              <a:t>gibi tabiî </a:t>
            </a:r>
            <a:r>
              <a:rPr b="1" spc="-80" dirty="0">
                <a:latin typeface="Arial"/>
                <a:cs typeface="Arial"/>
              </a:rPr>
              <a:t>afet </a:t>
            </a:r>
            <a:r>
              <a:rPr b="1" spc="-90" dirty="0">
                <a:latin typeface="Arial"/>
                <a:cs typeface="Arial"/>
              </a:rPr>
              <a:t>durumlarında </a:t>
            </a:r>
            <a:r>
              <a:rPr b="1" spc="-95" dirty="0">
                <a:latin typeface="Arial"/>
                <a:cs typeface="Arial"/>
              </a:rPr>
              <a:t>ve </a:t>
            </a:r>
            <a:r>
              <a:rPr b="1" spc="-90" dirty="0">
                <a:latin typeface="Arial"/>
                <a:cs typeface="Arial"/>
              </a:rPr>
              <a:t>imdat </a:t>
            </a:r>
            <a:r>
              <a:rPr b="1" spc="-85" dirty="0">
                <a:latin typeface="Arial"/>
                <a:cs typeface="Arial"/>
              </a:rPr>
              <a:t>istenmesi halinde </a:t>
            </a:r>
            <a:r>
              <a:rPr b="1" spc="-90" dirty="0">
                <a:latin typeface="Arial"/>
                <a:cs typeface="Arial"/>
              </a:rPr>
              <a:t>görev  </a:t>
            </a:r>
            <a:r>
              <a:rPr b="1" spc="-80" dirty="0">
                <a:latin typeface="Arial"/>
                <a:cs typeface="Arial"/>
              </a:rPr>
              <a:t>alanındaki </a:t>
            </a:r>
            <a:r>
              <a:rPr b="1" spc="-75" dirty="0">
                <a:latin typeface="Arial"/>
                <a:cs typeface="Arial"/>
              </a:rPr>
              <a:t>işyeri </a:t>
            </a:r>
            <a:r>
              <a:rPr b="1" spc="-95" dirty="0">
                <a:latin typeface="Arial"/>
                <a:cs typeface="Arial"/>
              </a:rPr>
              <a:t>ve </a:t>
            </a:r>
            <a:r>
              <a:rPr b="1" spc="-85" dirty="0">
                <a:latin typeface="Arial"/>
                <a:cs typeface="Arial"/>
              </a:rPr>
              <a:t>konutlara</a:t>
            </a:r>
            <a:r>
              <a:rPr b="1" spc="-95" dirty="0">
                <a:latin typeface="Arial"/>
                <a:cs typeface="Arial"/>
              </a:rPr>
              <a:t> </a:t>
            </a:r>
            <a:r>
              <a:rPr b="1" spc="-85" dirty="0" err="1">
                <a:latin typeface="Arial"/>
                <a:cs typeface="Arial"/>
              </a:rPr>
              <a:t>girme</a:t>
            </a:r>
            <a:r>
              <a:rPr b="1" spc="-85" dirty="0">
                <a:latin typeface="Arial"/>
                <a:cs typeface="Arial"/>
              </a:rPr>
              <a:t>.</a:t>
            </a:r>
            <a:endParaRPr lang="tr-TR" b="1" spc="-85" dirty="0">
              <a:latin typeface="Arial"/>
              <a:cs typeface="Arial"/>
            </a:endParaRPr>
          </a:p>
          <a:p>
            <a:pPr marL="12700" marR="33655">
              <a:spcBef>
                <a:spcPts val="100"/>
              </a:spcBef>
              <a:tabLst>
                <a:tab pos="95250" algn="l"/>
              </a:tabLst>
            </a:pPr>
            <a:r>
              <a:rPr lang="tr-TR" spc="-80" dirty="0">
                <a:latin typeface="Arial"/>
                <a:cs typeface="Arial"/>
              </a:rPr>
              <a:t>.</a:t>
            </a:r>
            <a:endParaRPr dirty="0">
              <a:latin typeface="Arial"/>
              <a:cs typeface="Arial"/>
            </a:endParaRPr>
          </a:p>
        </p:txBody>
      </p:sp>
    </p:spTree>
    <p:extLst>
      <p:ext uri="{BB962C8B-B14F-4D97-AF65-F5344CB8AC3E}">
        <p14:creationId xmlns:p14="http://schemas.microsoft.com/office/powerpoint/2010/main" val="812686171"/>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object 2"/>
          <p:cNvSpPr txBox="1"/>
          <p:nvPr/>
        </p:nvSpPr>
        <p:spPr>
          <a:xfrm>
            <a:off x="514328" y="163496"/>
            <a:ext cx="6643734" cy="4470455"/>
          </a:xfrm>
          <a:prstGeom prst="rect">
            <a:avLst/>
          </a:prstGeom>
        </p:spPr>
        <p:txBody>
          <a:bodyPr vert="horz" wrap="square" lIns="0" tIns="12700" rIns="0" bIns="0" rtlCol="0">
            <a:spAutoFit/>
          </a:bodyPr>
          <a:lstStyle/>
          <a:p>
            <a:pPr marL="12700"/>
            <a:r>
              <a:rPr b="1" spc="-90" dirty="0" err="1">
                <a:latin typeface="Arial"/>
                <a:cs typeface="Arial"/>
              </a:rPr>
              <a:t>Özel</a:t>
            </a:r>
            <a:r>
              <a:rPr b="1" spc="-90" dirty="0">
                <a:latin typeface="Arial"/>
                <a:cs typeface="Arial"/>
              </a:rPr>
              <a:t> </a:t>
            </a:r>
            <a:r>
              <a:rPr b="1" spc="-85" dirty="0">
                <a:latin typeface="Arial"/>
                <a:cs typeface="Arial"/>
              </a:rPr>
              <a:t>güvenlik </a:t>
            </a:r>
            <a:r>
              <a:rPr b="1" spc="-75" dirty="0">
                <a:latin typeface="Arial"/>
                <a:cs typeface="Arial"/>
              </a:rPr>
              <a:t>görevlilerinin </a:t>
            </a:r>
            <a:r>
              <a:rPr b="1" spc="-70" dirty="0">
                <a:latin typeface="Arial"/>
                <a:cs typeface="Arial"/>
              </a:rPr>
              <a:t>yetkileri</a:t>
            </a:r>
            <a:r>
              <a:rPr b="1" spc="60" dirty="0">
                <a:latin typeface="Arial"/>
                <a:cs typeface="Arial"/>
              </a:rPr>
              <a:t> </a:t>
            </a:r>
            <a:r>
              <a:rPr b="1" spc="-80" dirty="0">
                <a:latin typeface="Arial"/>
                <a:cs typeface="Arial"/>
              </a:rPr>
              <a:t>şunlardır:</a:t>
            </a:r>
            <a:endParaRPr dirty="0">
              <a:latin typeface="Arial"/>
              <a:cs typeface="Arial"/>
            </a:endParaRPr>
          </a:p>
          <a:p>
            <a:pPr marL="12700" marR="33655">
              <a:spcBef>
                <a:spcPts val="100"/>
              </a:spcBef>
              <a:buAutoNum type="alphaLcParenR" startAt="6"/>
              <a:tabLst>
                <a:tab pos="95250" algn="l"/>
              </a:tabLst>
            </a:pPr>
            <a:r>
              <a:rPr lang="tr-TR" spc="-100" dirty="0">
                <a:latin typeface="Arial"/>
                <a:cs typeface="Arial"/>
              </a:rPr>
              <a:t> Hava </a:t>
            </a:r>
            <a:r>
              <a:rPr lang="tr-TR" spc="-90" dirty="0">
                <a:latin typeface="Arial"/>
                <a:cs typeface="Arial"/>
              </a:rPr>
              <a:t>meydanı, </a:t>
            </a:r>
            <a:r>
              <a:rPr lang="tr-TR" spc="-75" dirty="0">
                <a:latin typeface="Arial"/>
                <a:cs typeface="Arial"/>
              </a:rPr>
              <a:t>liman, </a:t>
            </a:r>
            <a:r>
              <a:rPr lang="tr-TR" spc="-70" dirty="0">
                <a:latin typeface="Arial"/>
                <a:cs typeface="Arial"/>
              </a:rPr>
              <a:t>gar, </a:t>
            </a:r>
            <a:r>
              <a:rPr lang="tr-TR" spc="-80" dirty="0">
                <a:latin typeface="Arial"/>
                <a:cs typeface="Arial"/>
              </a:rPr>
              <a:t>istasyon </a:t>
            </a:r>
            <a:r>
              <a:rPr lang="tr-TR" spc="-90" dirty="0">
                <a:latin typeface="Arial"/>
                <a:cs typeface="Arial"/>
              </a:rPr>
              <a:t>ve </a:t>
            </a:r>
            <a:r>
              <a:rPr lang="tr-TR" spc="-80" dirty="0">
                <a:latin typeface="Arial"/>
                <a:cs typeface="Arial"/>
              </a:rPr>
              <a:t>terminal </a:t>
            </a:r>
            <a:r>
              <a:rPr lang="tr-TR" spc="-70" dirty="0">
                <a:latin typeface="Arial"/>
                <a:cs typeface="Arial"/>
              </a:rPr>
              <a:t>gibi </a:t>
            </a:r>
            <a:r>
              <a:rPr lang="tr-TR" spc="-75" dirty="0">
                <a:latin typeface="Arial"/>
                <a:cs typeface="Arial"/>
              </a:rPr>
              <a:t>toplu </a:t>
            </a:r>
            <a:r>
              <a:rPr lang="tr-TR" spc="-85" dirty="0">
                <a:latin typeface="Arial"/>
                <a:cs typeface="Arial"/>
              </a:rPr>
              <a:t>ulaşım </a:t>
            </a:r>
            <a:r>
              <a:rPr lang="tr-TR" spc="-70" dirty="0">
                <a:latin typeface="Arial"/>
                <a:cs typeface="Arial"/>
              </a:rPr>
              <a:t>tesislerinde kimlik </a:t>
            </a:r>
            <a:r>
              <a:rPr lang="tr-TR" spc="-90" dirty="0">
                <a:latin typeface="Arial"/>
                <a:cs typeface="Arial"/>
              </a:rPr>
              <a:t>sorma,  </a:t>
            </a:r>
            <a:r>
              <a:rPr lang="tr-TR" spc="-75" dirty="0">
                <a:latin typeface="Arial"/>
                <a:cs typeface="Arial"/>
              </a:rPr>
              <a:t>duyarlı </a:t>
            </a:r>
            <a:r>
              <a:rPr lang="tr-TR" spc="-85" dirty="0">
                <a:latin typeface="Arial"/>
                <a:cs typeface="Arial"/>
              </a:rPr>
              <a:t>kapıdan </a:t>
            </a:r>
            <a:r>
              <a:rPr lang="tr-TR" spc="-80" dirty="0">
                <a:latin typeface="Arial"/>
                <a:cs typeface="Arial"/>
              </a:rPr>
              <a:t>geçirme, </a:t>
            </a:r>
            <a:r>
              <a:rPr lang="tr-TR" spc="-95" dirty="0">
                <a:latin typeface="Arial"/>
                <a:cs typeface="Arial"/>
              </a:rPr>
              <a:t>bu </a:t>
            </a:r>
            <a:r>
              <a:rPr lang="tr-TR" spc="-65" dirty="0">
                <a:latin typeface="Arial"/>
                <a:cs typeface="Arial"/>
              </a:rPr>
              <a:t>kişilerin üstlerini </a:t>
            </a:r>
            <a:r>
              <a:rPr lang="tr-TR" spc="-80" dirty="0" err="1">
                <a:latin typeface="Arial"/>
                <a:cs typeface="Arial"/>
              </a:rPr>
              <a:t>dedektörle</a:t>
            </a:r>
            <a:r>
              <a:rPr lang="tr-TR" spc="-80" dirty="0">
                <a:latin typeface="Arial"/>
                <a:cs typeface="Arial"/>
              </a:rPr>
              <a:t> </a:t>
            </a:r>
            <a:r>
              <a:rPr lang="tr-TR" spc="-90" dirty="0">
                <a:latin typeface="Arial"/>
                <a:cs typeface="Arial"/>
              </a:rPr>
              <a:t>arama, </a:t>
            </a:r>
            <a:r>
              <a:rPr lang="tr-TR" spc="-75" dirty="0">
                <a:latin typeface="Arial"/>
                <a:cs typeface="Arial"/>
              </a:rPr>
              <a:t>eşyaları </a:t>
            </a:r>
            <a:r>
              <a:rPr lang="tr-TR" spc="-80" dirty="0">
                <a:latin typeface="Arial"/>
                <a:cs typeface="Arial"/>
              </a:rPr>
              <a:t>X-ray cihazından </a:t>
            </a:r>
            <a:r>
              <a:rPr lang="tr-TR" spc="-90" dirty="0">
                <a:latin typeface="Arial"/>
                <a:cs typeface="Arial"/>
              </a:rPr>
              <a:t>veya  </a:t>
            </a:r>
            <a:r>
              <a:rPr lang="tr-TR" spc="-80" dirty="0">
                <a:latin typeface="Arial"/>
                <a:cs typeface="Arial"/>
              </a:rPr>
              <a:t>benzeri güvenlik sistemlerinden</a:t>
            </a:r>
            <a:r>
              <a:rPr lang="tr-TR" spc="20" dirty="0">
                <a:latin typeface="Arial"/>
                <a:cs typeface="Arial"/>
              </a:rPr>
              <a:t> </a:t>
            </a:r>
            <a:r>
              <a:rPr lang="tr-TR" spc="-80" dirty="0">
                <a:latin typeface="Arial"/>
                <a:cs typeface="Arial"/>
              </a:rPr>
              <a:t>geçirme.</a:t>
            </a:r>
            <a:endParaRPr lang="tr-TR" dirty="0">
              <a:latin typeface="Arial"/>
              <a:cs typeface="Arial"/>
            </a:endParaRPr>
          </a:p>
          <a:p>
            <a:pPr marL="12700" marR="60325">
              <a:buAutoNum type="alphaLcParenR" startAt="6"/>
              <a:tabLst>
                <a:tab pos="121285" algn="l"/>
              </a:tabLst>
            </a:pPr>
            <a:r>
              <a:rPr lang="tr-TR" spc="-95" dirty="0">
                <a:latin typeface="Arial"/>
                <a:cs typeface="Arial"/>
              </a:rPr>
              <a:t> Genel </a:t>
            </a:r>
            <a:r>
              <a:rPr lang="tr-TR" spc="-70" dirty="0">
                <a:latin typeface="Arial"/>
                <a:cs typeface="Arial"/>
              </a:rPr>
              <a:t>kolluk </a:t>
            </a:r>
            <a:r>
              <a:rPr lang="tr-TR" spc="-75" dirty="0">
                <a:latin typeface="Arial"/>
                <a:cs typeface="Arial"/>
              </a:rPr>
              <a:t>kuvvetlerine </a:t>
            </a:r>
            <a:r>
              <a:rPr lang="tr-TR" spc="-80" dirty="0">
                <a:latin typeface="Arial"/>
                <a:cs typeface="Arial"/>
              </a:rPr>
              <a:t>derhal </a:t>
            </a:r>
            <a:r>
              <a:rPr lang="tr-TR" spc="-75" dirty="0">
                <a:latin typeface="Arial"/>
                <a:cs typeface="Arial"/>
              </a:rPr>
              <a:t>bildirmek </a:t>
            </a:r>
            <a:r>
              <a:rPr lang="tr-TR" spc="-65" dirty="0">
                <a:latin typeface="Arial"/>
                <a:cs typeface="Arial"/>
              </a:rPr>
              <a:t>şartıyla, </a:t>
            </a:r>
            <a:r>
              <a:rPr lang="tr-TR" spc="-85" dirty="0">
                <a:latin typeface="Arial"/>
                <a:cs typeface="Arial"/>
              </a:rPr>
              <a:t>aramalar </a:t>
            </a:r>
            <a:r>
              <a:rPr lang="tr-TR" spc="-80" dirty="0">
                <a:latin typeface="Arial"/>
                <a:cs typeface="Arial"/>
              </a:rPr>
              <a:t>sırasında </a:t>
            </a:r>
            <a:r>
              <a:rPr lang="tr-TR" spc="-85" dirty="0">
                <a:latin typeface="Arial"/>
                <a:cs typeface="Arial"/>
              </a:rPr>
              <a:t>suç </a:t>
            </a:r>
            <a:r>
              <a:rPr lang="tr-TR" spc="-65" dirty="0">
                <a:latin typeface="Arial"/>
                <a:cs typeface="Arial"/>
              </a:rPr>
              <a:t>teşkil </a:t>
            </a:r>
            <a:r>
              <a:rPr lang="tr-TR" spc="-95" dirty="0">
                <a:latin typeface="Arial"/>
                <a:cs typeface="Arial"/>
              </a:rPr>
              <a:t>eden </a:t>
            </a:r>
            <a:r>
              <a:rPr lang="tr-TR" spc="-90" dirty="0">
                <a:latin typeface="Arial"/>
                <a:cs typeface="Arial"/>
              </a:rPr>
              <a:t>veya  </a:t>
            </a:r>
            <a:r>
              <a:rPr lang="tr-TR" spc="-60" dirty="0">
                <a:latin typeface="Arial"/>
                <a:cs typeface="Arial"/>
              </a:rPr>
              <a:t>delil </a:t>
            </a:r>
            <a:r>
              <a:rPr lang="tr-TR" spc="-75" dirty="0">
                <a:latin typeface="Arial"/>
                <a:cs typeface="Arial"/>
              </a:rPr>
              <a:t>olabilecek </a:t>
            </a:r>
            <a:r>
              <a:rPr lang="tr-TR" spc="-90" dirty="0">
                <a:latin typeface="Arial"/>
                <a:cs typeface="Arial"/>
              </a:rPr>
              <a:t>ya </a:t>
            </a:r>
            <a:r>
              <a:rPr lang="tr-TR" spc="-95" dirty="0">
                <a:latin typeface="Arial"/>
                <a:cs typeface="Arial"/>
              </a:rPr>
              <a:t>da </a:t>
            </a:r>
            <a:r>
              <a:rPr lang="tr-TR" spc="-90" dirty="0">
                <a:latin typeface="Arial"/>
                <a:cs typeface="Arial"/>
              </a:rPr>
              <a:t>suç </a:t>
            </a:r>
            <a:r>
              <a:rPr lang="tr-TR" spc="-65" dirty="0">
                <a:latin typeface="Arial"/>
                <a:cs typeface="Arial"/>
              </a:rPr>
              <a:t>teşkil </a:t>
            </a:r>
            <a:r>
              <a:rPr lang="tr-TR" spc="-95" dirty="0">
                <a:latin typeface="Arial"/>
                <a:cs typeface="Arial"/>
              </a:rPr>
              <a:t>etmemekle </a:t>
            </a:r>
            <a:r>
              <a:rPr lang="tr-TR" spc="-60" dirty="0">
                <a:latin typeface="Arial"/>
                <a:cs typeface="Arial"/>
              </a:rPr>
              <a:t>birlikte </a:t>
            </a:r>
            <a:r>
              <a:rPr lang="tr-TR" spc="-70" dirty="0">
                <a:latin typeface="Arial"/>
                <a:cs typeface="Arial"/>
              </a:rPr>
              <a:t>tehlike </a:t>
            </a:r>
            <a:r>
              <a:rPr lang="tr-TR" spc="-80" dirty="0">
                <a:latin typeface="Arial"/>
                <a:cs typeface="Arial"/>
              </a:rPr>
              <a:t>doğurabilecek eşyayı </a:t>
            </a:r>
            <a:r>
              <a:rPr lang="tr-TR" spc="-95" dirty="0">
                <a:latin typeface="Arial"/>
                <a:cs typeface="Arial"/>
              </a:rPr>
              <a:t>emanete</a:t>
            </a:r>
            <a:r>
              <a:rPr lang="tr-TR" spc="-120" dirty="0">
                <a:latin typeface="Arial"/>
                <a:cs typeface="Arial"/>
              </a:rPr>
              <a:t> </a:t>
            </a:r>
            <a:r>
              <a:rPr lang="tr-TR" spc="-80" dirty="0">
                <a:latin typeface="Arial"/>
                <a:cs typeface="Arial"/>
              </a:rPr>
              <a:t>alma.</a:t>
            </a:r>
            <a:endParaRPr lang="tr-TR" dirty="0">
              <a:latin typeface="Arial"/>
              <a:cs typeface="Arial"/>
            </a:endParaRPr>
          </a:p>
          <a:p>
            <a:pPr marL="120650" indent="-108585">
              <a:spcBef>
                <a:spcPts val="120"/>
              </a:spcBef>
              <a:buAutoNum type="alphaLcParenR" startAt="6"/>
              <a:tabLst>
                <a:tab pos="121285" algn="l"/>
              </a:tabLst>
            </a:pPr>
            <a:r>
              <a:rPr lang="tr-TR" spc="-85" dirty="0">
                <a:latin typeface="Arial"/>
                <a:cs typeface="Arial"/>
              </a:rPr>
              <a:t> Terk </a:t>
            </a:r>
            <a:r>
              <a:rPr lang="tr-TR" spc="-75" dirty="0">
                <a:latin typeface="Arial"/>
                <a:cs typeface="Arial"/>
              </a:rPr>
              <a:t>edilmiş </a:t>
            </a:r>
            <a:r>
              <a:rPr lang="tr-TR" spc="-90" dirty="0">
                <a:latin typeface="Arial"/>
                <a:cs typeface="Arial"/>
              </a:rPr>
              <a:t>ve </a:t>
            </a:r>
            <a:r>
              <a:rPr lang="tr-TR" spc="-95" dirty="0">
                <a:latin typeface="Arial"/>
                <a:cs typeface="Arial"/>
              </a:rPr>
              <a:t>bulunmuş </a:t>
            </a:r>
            <a:r>
              <a:rPr lang="tr-TR" spc="-85" dirty="0">
                <a:latin typeface="Arial"/>
                <a:cs typeface="Arial"/>
              </a:rPr>
              <a:t>eşyayı </a:t>
            </a:r>
            <a:r>
              <a:rPr lang="tr-TR" spc="-95" dirty="0">
                <a:latin typeface="Arial"/>
                <a:cs typeface="Arial"/>
              </a:rPr>
              <a:t>emanete</a:t>
            </a:r>
            <a:r>
              <a:rPr lang="tr-TR" spc="-5" dirty="0">
                <a:latin typeface="Arial"/>
                <a:cs typeface="Arial"/>
              </a:rPr>
              <a:t> </a:t>
            </a:r>
            <a:r>
              <a:rPr lang="tr-TR" spc="-80" dirty="0">
                <a:latin typeface="Arial"/>
                <a:cs typeface="Arial"/>
              </a:rPr>
              <a:t>alma.</a:t>
            </a:r>
            <a:endParaRPr lang="tr-TR" dirty="0">
              <a:latin typeface="Arial"/>
              <a:cs typeface="Arial"/>
            </a:endParaRPr>
          </a:p>
          <a:p>
            <a:pPr marL="12700" marR="461009"/>
            <a:r>
              <a:rPr lang="tr-TR" spc="-50" dirty="0">
                <a:latin typeface="Arial"/>
                <a:cs typeface="Arial"/>
              </a:rPr>
              <a:t>ı)  </a:t>
            </a:r>
            <a:r>
              <a:rPr lang="tr-TR" spc="-70" dirty="0">
                <a:latin typeface="Arial"/>
                <a:cs typeface="Arial"/>
              </a:rPr>
              <a:t>Kişinin </a:t>
            </a:r>
            <a:r>
              <a:rPr lang="tr-TR" spc="-95" dirty="0">
                <a:latin typeface="Arial"/>
                <a:cs typeface="Arial"/>
              </a:rPr>
              <a:t>vücudu </a:t>
            </a:r>
            <a:r>
              <a:rPr lang="tr-TR" spc="-90" dirty="0">
                <a:latin typeface="Arial"/>
                <a:cs typeface="Arial"/>
              </a:rPr>
              <a:t>veya </a:t>
            </a:r>
            <a:r>
              <a:rPr lang="tr-TR" spc="-70" dirty="0">
                <a:latin typeface="Arial"/>
                <a:cs typeface="Arial"/>
              </a:rPr>
              <a:t>sağlığı </a:t>
            </a:r>
            <a:r>
              <a:rPr lang="tr-TR" spc="-90" dirty="0">
                <a:latin typeface="Arial"/>
                <a:cs typeface="Arial"/>
              </a:rPr>
              <a:t>bakımından mevcut </a:t>
            </a:r>
            <a:r>
              <a:rPr lang="tr-TR" spc="-65" dirty="0">
                <a:latin typeface="Arial"/>
                <a:cs typeface="Arial"/>
              </a:rPr>
              <a:t>bir </a:t>
            </a:r>
            <a:r>
              <a:rPr lang="tr-TR" spc="-75" dirty="0">
                <a:latin typeface="Arial"/>
                <a:cs typeface="Arial"/>
              </a:rPr>
              <a:t>tehlikeden </a:t>
            </a:r>
            <a:r>
              <a:rPr lang="tr-TR" spc="-85" dirty="0">
                <a:latin typeface="Arial"/>
                <a:cs typeface="Arial"/>
              </a:rPr>
              <a:t>korunması amacıyla  yakalama.</a:t>
            </a:r>
            <a:endParaRPr lang="tr-TR" dirty="0">
              <a:latin typeface="Arial"/>
              <a:cs typeface="Arial"/>
            </a:endParaRPr>
          </a:p>
          <a:p>
            <a:pPr marL="12700" marR="353695">
              <a:buFont typeface="Arial"/>
              <a:buAutoNum type="alphaLcParenR" startAt="10"/>
              <a:tabLst>
                <a:tab pos="90805" algn="l"/>
              </a:tabLst>
            </a:pPr>
            <a:r>
              <a:rPr lang="tr-TR" b="1" spc="-80" dirty="0">
                <a:latin typeface="Arial"/>
                <a:cs typeface="Arial"/>
              </a:rPr>
              <a:t> </a:t>
            </a:r>
            <a:r>
              <a:rPr lang="tr-TR" spc="-85" dirty="0">
                <a:latin typeface="Arial"/>
                <a:cs typeface="Arial"/>
              </a:rPr>
              <a:t>Olay </a:t>
            </a:r>
            <a:r>
              <a:rPr lang="tr-TR" spc="-70" dirty="0">
                <a:latin typeface="Arial"/>
                <a:cs typeface="Arial"/>
              </a:rPr>
              <a:t>yerini </a:t>
            </a:r>
            <a:r>
              <a:rPr lang="tr-TR" spc="-90" dirty="0">
                <a:latin typeface="Arial"/>
                <a:cs typeface="Arial"/>
              </a:rPr>
              <a:t>ve </a:t>
            </a:r>
            <a:r>
              <a:rPr lang="tr-TR" spc="-60" dirty="0">
                <a:latin typeface="Arial"/>
                <a:cs typeface="Arial"/>
              </a:rPr>
              <a:t>delilleri </a:t>
            </a:r>
            <a:r>
              <a:rPr lang="tr-TR" spc="-90" dirty="0">
                <a:latin typeface="Arial"/>
                <a:cs typeface="Arial"/>
              </a:rPr>
              <a:t>koruma, </a:t>
            </a:r>
            <a:r>
              <a:rPr lang="tr-TR" spc="-95" dirty="0">
                <a:latin typeface="Arial"/>
                <a:cs typeface="Arial"/>
              </a:rPr>
              <a:t>bu </a:t>
            </a:r>
            <a:r>
              <a:rPr lang="tr-TR" spc="-90" dirty="0">
                <a:latin typeface="Arial"/>
                <a:cs typeface="Arial"/>
              </a:rPr>
              <a:t>amaçla </a:t>
            </a:r>
            <a:r>
              <a:rPr lang="tr-TR" spc="-100" dirty="0">
                <a:latin typeface="Arial"/>
                <a:cs typeface="Arial"/>
              </a:rPr>
              <a:t>Ceza  </a:t>
            </a:r>
            <a:r>
              <a:rPr lang="tr-TR" spc="-95" dirty="0">
                <a:latin typeface="Arial"/>
                <a:cs typeface="Arial"/>
              </a:rPr>
              <a:t>Muhakemesi Kanununun 168 </a:t>
            </a:r>
            <a:r>
              <a:rPr lang="tr-TR" spc="-65" dirty="0">
                <a:latin typeface="Arial"/>
                <a:cs typeface="Arial"/>
              </a:rPr>
              <a:t>inci </a:t>
            </a:r>
            <a:r>
              <a:rPr lang="tr-TR" spc="-90" dirty="0">
                <a:latin typeface="Arial"/>
                <a:cs typeface="Arial"/>
              </a:rPr>
              <a:t>maddesine </a:t>
            </a:r>
            <a:r>
              <a:rPr lang="tr-TR" spc="-85" dirty="0">
                <a:latin typeface="Arial"/>
                <a:cs typeface="Arial"/>
              </a:rPr>
              <a:t>göre</a:t>
            </a:r>
            <a:r>
              <a:rPr lang="tr-TR" spc="-145" dirty="0">
                <a:latin typeface="Arial"/>
                <a:cs typeface="Arial"/>
              </a:rPr>
              <a:t> </a:t>
            </a:r>
            <a:r>
              <a:rPr lang="tr-TR" spc="-85" dirty="0">
                <a:latin typeface="Arial"/>
                <a:cs typeface="Arial"/>
              </a:rPr>
              <a:t>yakalama.</a:t>
            </a:r>
            <a:endParaRPr lang="tr-TR" dirty="0">
              <a:latin typeface="Arial"/>
              <a:cs typeface="Arial"/>
            </a:endParaRPr>
          </a:p>
          <a:p>
            <a:pPr marL="12700" marR="67945">
              <a:buFont typeface="Arial"/>
              <a:buAutoNum type="alphaLcParenR" startAt="10"/>
              <a:tabLst>
                <a:tab pos="116839" algn="l"/>
              </a:tabLst>
            </a:pPr>
            <a:r>
              <a:rPr lang="tr-TR" b="1" spc="-85" dirty="0">
                <a:latin typeface="Arial"/>
                <a:cs typeface="Arial"/>
              </a:rPr>
              <a:t> </a:t>
            </a:r>
            <a:r>
              <a:rPr lang="tr-TR" spc="-85" dirty="0">
                <a:latin typeface="Arial"/>
                <a:cs typeface="Arial"/>
              </a:rPr>
              <a:t>Türk </a:t>
            </a:r>
            <a:r>
              <a:rPr lang="tr-TR" spc="-95" dirty="0">
                <a:latin typeface="Arial"/>
                <a:cs typeface="Arial"/>
              </a:rPr>
              <a:t>Medeni Kanununun 981 </a:t>
            </a:r>
            <a:r>
              <a:rPr lang="tr-TR" spc="-65" dirty="0">
                <a:latin typeface="Arial"/>
                <a:cs typeface="Arial"/>
              </a:rPr>
              <a:t>inci </a:t>
            </a:r>
            <a:r>
              <a:rPr lang="tr-TR" spc="-90" dirty="0">
                <a:latin typeface="Arial"/>
                <a:cs typeface="Arial"/>
              </a:rPr>
              <a:t>maddesine, </a:t>
            </a:r>
            <a:r>
              <a:rPr lang="tr-TR" spc="-75" dirty="0">
                <a:latin typeface="Arial"/>
                <a:cs typeface="Arial"/>
              </a:rPr>
              <a:t>Borçlar  </a:t>
            </a:r>
            <a:r>
              <a:rPr lang="tr-TR" spc="-95" dirty="0">
                <a:latin typeface="Arial"/>
                <a:cs typeface="Arial"/>
              </a:rPr>
              <a:t>Kanununun  52 </a:t>
            </a:r>
            <a:r>
              <a:rPr lang="tr-TR" spc="-70" dirty="0" err="1">
                <a:latin typeface="Arial"/>
                <a:cs typeface="Arial"/>
              </a:rPr>
              <a:t>nci</a:t>
            </a:r>
            <a:r>
              <a:rPr lang="tr-TR" spc="-70" dirty="0">
                <a:latin typeface="Arial"/>
                <a:cs typeface="Arial"/>
              </a:rPr>
              <a:t> </a:t>
            </a:r>
            <a:r>
              <a:rPr lang="tr-TR" spc="-90" dirty="0">
                <a:latin typeface="Arial"/>
                <a:cs typeface="Arial"/>
              </a:rPr>
              <a:t>maddesine, </a:t>
            </a:r>
            <a:r>
              <a:rPr lang="tr-TR" spc="-85" dirty="0">
                <a:latin typeface="Arial"/>
                <a:cs typeface="Arial"/>
              </a:rPr>
              <a:t>Türk </a:t>
            </a:r>
            <a:r>
              <a:rPr lang="tr-TR" spc="-100" dirty="0">
                <a:latin typeface="Arial"/>
                <a:cs typeface="Arial"/>
              </a:rPr>
              <a:t>Ceza </a:t>
            </a:r>
            <a:r>
              <a:rPr lang="tr-TR" spc="-95" dirty="0">
                <a:latin typeface="Arial"/>
                <a:cs typeface="Arial"/>
              </a:rPr>
              <a:t>Kanununun  24 </a:t>
            </a:r>
            <a:r>
              <a:rPr lang="tr-TR" spc="-90" dirty="0">
                <a:latin typeface="Arial"/>
                <a:cs typeface="Arial"/>
              </a:rPr>
              <a:t>ve </a:t>
            </a:r>
            <a:r>
              <a:rPr lang="tr-TR" spc="-95" dirty="0">
                <a:latin typeface="Arial"/>
                <a:cs typeface="Arial"/>
              </a:rPr>
              <a:t>25 </a:t>
            </a:r>
            <a:r>
              <a:rPr lang="tr-TR" spc="-65" dirty="0">
                <a:latin typeface="Arial"/>
                <a:cs typeface="Arial"/>
              </a:rPr>
              <a:t>inci </a:t>
            </a:r>
            <a:r>
              <a:rPr lang="tr-TR" spc="-85" dirty="0">
                <a:latin typeface="Arial"/>
                <a:cs typeface="Arial"/>
              </a:rPr>
              <a:t>maddelerine göre </a:t>
            </a:r>
            <a:r>
              <a:rPr lang="tr-TR" spc="-75" dirty="0">
                <a:latin typeface="Arial"/>
                <a:cs typeface="Arial"/>
              </a:rPr>
              <a:t>zor  </a:t>
            </a:r>
            <a:r>
              <a:rPr lang="tr-TR" spc="-80" dirty="0">
                <a:latin typeface="Arial"/>
                <a:cs typeface="Arial"/>
              </a:rPr>
              <a:t>kullanma.</a:t>
            </a:r>
            <a:endParaRPr dirty="0">
              <a:latin typeface="Arial"/>
              <a:cs typeface="Arial"/>
            </a:endParaRPr>
          </a:p>
        </p:txBody>
      </p:sp>
    </p:spTree>
    <p:extLst>
      <p:ext uri="{BB962C8B-B14F-4D97-AF65-F5344CB8AC3E}">
        <p14:creationId xmlns:p14="http://schemas.microsoft.com/office/powerpoint/2010/main" val="812686171"/>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object 3"/>
          <p:cNvSpPr txBox="1"/>
          <p:nvPr/>
        </p:nvSpPr>
        <p:spPr>
          <a:xfrm>
            <a:off x="657204" y="377810"/>
            <a:ext cx="6357982" cy="4075475"/>
          </a:xfrm>
          <a:prstGeom prst="rect">
            <a:avLst/>
          </a:prstGeom>
        </p:spPr>
        <p:txBody>
          <a:bodyPr vert="horz" wrap="square" lIns="0" tIns="12700" rIns="0" bIns="0" rtlCol="0">
            <a:spAutoFit/>
          </a:bodyPr>
          <a:lstStyle/>
          <a:p>
            <a:pPr algn="ctr"/>
            <a:r>
              <a:rPr lang="tr-TR" sz="2400" b="1" dirty="0"/>
              <a:t>Kanun maddesinden de anlaşılacağı üzeri Özel güvenlik görevlilerinin aşağıdaki yetkileri Bulunmaktadır.</a:t>
            </a:r>
            <a:endParaRPr lang="tr-TR" sz="2400" dirty="0"/>
          </a:p>
          <a:p>
            <a:r>
              <a:rPr lang="tr-TR" sz="2400" dirty="0"/>
              <a:t>1. Kimlik Sorma</a:t>
            </a:r>
          </a:p>
          <a:p>
            <a:r>
              <a:rPr lang="tr-TR" sz="2400" dirty="0"/>
              <a:t>2.Arama-Kontrol</a:t>
            </a:r>
          </a:p>
          <a:p>
            <a:r>
              <a:rPr lang="tr-TR" sz="2400" dirty="0"/>
              <a:t>3.Emanete Alma</a:t>
            </a:r>
          </a:p>
          <a:p>
            <a:r>
              <a:rPr lang="tr-TR" sz="2400" dirty="0"/>
              <a:t>4.Yakalama</a:t>
            </a:r>
          </a:p>
          <a:p>
            <a:r>
              <a:rPr lang="tr-TR" sz="2400" dirty="0"/>
              <a:t>5.İşyeri ve Konutlara Girme</a:t>
            </a:r>
          </a:p>
          <a:p>
            <a:r>
              <a:rPr lang="tr-TR" sz="2400" dirty="0"/>
              <a:t>6.Oay Yeri ve Delilleri Koruma</a:t>
            </a:r>
          </a:p>
          <a:p>
            <a:r>
              <a:rPr lang="tr-TR" sz="2400" dirty="0"/>
              <a:t>7.Zor Kullanma</a:t>
            </a:r>
          </a:p>
          <a:p>
            <a:r>
              <a:rPr lang="tr-TR" sz="2400" dirty="0"/>
              <a:t>8.Silah Bulundurma ve Taşıma Yetkisi</a:t>
            </a:r>
          </a:p>
        </p:txBody>
      </p:sp>
    </p:spTree>
    <p:extLst>
      <p:ext uri="{BB962C8B-B14F-4D97-AF65-F5344CB8AC3E}">
        <p14:creationId xmlns:p14="http://schemas.microsoft.com/office/powerpoint/2010/main" val="403277098"/>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129208" y="94960"/>
            <a:ext cx="7056784" cy="4802254"/>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800" b="1" dirty="0">
                <a:solidFill>
                  <a:srgbClr val="FF0000"/>
                </a:solidFill>
              </a:rPr>
              <a:t>1. KİMLİK SORMA;</a:t>
            </a:r>
            <a:r>
              <a:rPr lang="tr-TR" sz="2800" dirty="0">
                <a:solidFill>
                  <a:srgbClr val="FF0000"/>
                </a:solidFill>
              </a:rPr>
              <a:t> </a:t>
            </a:r>
            <a:r>
              <a:rPr lang="tr-TR" sz="2800" dirty="0"/>
              <a:t>Özel güvenlik görevlileri 5188 sayılı kanunun 7. Maddesi (b) ve (f) fıkralarında belirtilen, Toplantı, konser, spor müsabakası, sahne gösterileri ve benzeri etkinlikler ile cenaze ve düğün törenlerinde,    Hava meydanı, liman, gar, istasyon ve terminal gibi toplu ulaşım tesislerinde kimlik sorma yetkisine haizdir. Özel güvenlik görevlisi bu alanlara girmek isteyenlerin kimlik, bilet, seyahat belgesi, davetiyelerini </a:t>
            </a:r>
            <a:r>
              <a:rPr lang="tr-TR" sz="2800" dirty="0" err="1"/>
              <a:t>eşleşleştirmek</a:t>
            </a:r>
            <a:r>
              <a:rPr lang="tr-TR" sz="2800" dirty="0"/>
              <a:t> sureti ile sadece müsaade edilen veya hak sahibi kişilerin özel alana girmesini sağlar. </a:t>
            </a:r>
          </a:p>
        </p:txBody>
      </p:sp>
    </p:spTree>
    <p:extLst>
      <p:ext uri="{BB962C8B-B14F-4D97-AF65-F5344CB8AC3E}">
        <p14:creationId xmlns:p14="http://schemas.microsoft.com/office/powerpoint/2010/main" val="855187309"/>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156997" y="74862"/>
            <a:ext cx="7056784" cy="4619028"/>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b="1" dirty="0">
                <a:solidFill>
                  <a:srgbClr val="FF0000"/>
                </a:solidFill>
              </a:rPr>
              <a:t>2. ARAMA – KONTROL;</a:t>
            </a:r>
            <a:r>
              <a:rPr lang="tr-TR" sz="2200" dirty="0">
                <a:solidFill>
                  <a:srgbClr val="FF0000"/>
                </a:solidFill>
              </a:rPr>
              <a:t>  </a:t>
            </a:r>
            <a:r>
              <a:rPr lang="tr-TR" sz="2200" dirty="0"/>
              <a:t>Özel güvenlik görevlileri Toplantı, konser, spor müsabakası, sahne gösterileri ve benzeri etkinlikler ile cenaze ve düğün törenlerinde,    Hava meydanı, liman, gar, istasyon ve terminal gibi toplu ulaşım tesislerinde ve koruma ve güvenliğini sağladıkları alanlarda, can ve mal güvenliğinin ve kamu düzeninin sağlanması, suç işlenmesinin önlenmesi, taşınması veya bulundurulması yasaklanmış her türlü silah, patlayıcı madde veya eşyanın tespit edilmesi amacıyla önleyici mahiyette arama kontroller yaparlar. Bu arama ve kontroller</a:t>
            </a:r>
          </a:p>
          <a:p>
            <a:pPr lvl="0"/>
            <a:r>
              <a:rPr lang="tr-TR" sz="2200" dirty="0"/>
              <a:t>Kişileri duyarlı kapıdan geçirme ( Kapı </a:t>
            </a:r>
            <a:r>
              <a:rPr lang="tr-TR" sz="2200" dirty="0" err="1"/>
              <a:t>tipimetal</a:t>
            </a:r>
            <a:r>
              <a:rPr lang="tr-TR" sz="2200" dirty="0"/>
              <a:t> </a:t>
            </a:r>
            <a:r>
              <a:rPr lang="tr-TR" sz="2200" dirty="0" err="1"/>
              <a:t>dedektörü</a:t>
            </a:r>
            <a:r>
              <a:rPr lang="tr-TR" sz="2200" dirty="0"/>
              <a:t>)</a:t>
            </a:r>
          </a:p>
          <a:p>
            <a:pPr lvl="0"/>
            <a:r>
              <a:rPr lang="tr-TR" sz="2200" dirty="0"/>
              <a:t>Kişilerin üstlerini el </a:t>
            </a:r>
            <a:r>
              <a:rPr lang="tr-TR" sz="2200" dirty="0" err="1"/>
              <a:t>dedektörü</a:t>
            </a:r>
            <a:r>
              <a:rPr lang="tr-TR" sz="2200" dirty="0"/>
              <a:t> ile arama,</a:t>
            </a:r>
          </a:p>
          <a:p>
            <a:pPr lvl="0"/>
            <a:r>
              <a:rPr lang="tr-TR" sz="2200" dirty="0"/>
              <a:t>Eşyaların X-ray cihazından veya benzeri güvenlik sistemlerinden geçirilmesi şekline olabilir.</a:t>
            </a:r>
          </a:p>
        </p:txBody>
      </p:sp>
    </p:spTree>
    <p:extLst>
      <p:ext uri="{BB962C8B-B14F-4D97-AF65-F5344CB8AC3E}">
        <p14:creationId xmlns:p14="http://schemas.microsoft.com/office/powerpoint/2010/main" val="1138663712"/>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129208" y="0"/>
            <a:ext cx="7056784"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400" dirty="0" err="1"/>
              <a:t>Ögg</a:t>
            </a:r>
            <a:r>
              <a:rPr lang="tr-TR" sz="2400" dirty="0"/>
              <a:t> aynı zamanda görev alanı ve görev sınırları içerisinde haklarında yakalama ve mahkumiyet </a:t>
            </a:r>
            <a:r>
              <a:rPr lang="tr-TR" sz="2400" dirty="0" err="1"/>
              <a:t>karaı</a:t>
            </a:r>
            <a:r>
              <a:rPr lang="tr-TR" sz="2400" dirty="0"/>
              <a:t> bulunan </a:t>
            </a:r>
            <a:r>
              <a:rPr lang="tr-TR" sz="2400" dirty="0" err="1"/>
              <a:t>kişileride</a:t>
            </a:r>
            <a:r>
              <a:rPr lang="tr-TR" sz="2400" dirty="0"/>
              <a:t> yakalama ve arama yetkisine </a:t>
            </a:r>
            <a:r>
              <a:rPr lang="tr-TR" sz="2400" dirty="0" err="1"/>
              <a:t>sahiptir.Özel</a:t>
            </a:r>
            <a:r>
              <a:rPr lang="tr-TR" sz="2400" dirty="0"/>
              <a:t> güvenlik görevlilerinin umuma açık veya açık olmayan özel </a:t>
            </a:r>
            <a:r>
              <a:rPr lang="tr-TR" sz="2400" dirty="0" err="1"/>
              <a:t>işletmeler,kurumların</a:t>
            </a:r>
            <a:r>
              <a:rPr lang="tr-TR" sz="2400" dirty="0"/>
              <a:t> veya teşebbüslerin girişlerindeki duyarlı kapıdan geçirme, kişilerin üstlerini </a:t>
            </a:r>
            <a:r>
              <a:rPr lang="tr-TR" sz="2400" dirty="0" err="1"/>
              <a:t>dedktörle</a:t>
            </a:r>
            <a:r>
              <a:rPr lang="tr-TR" sz="2400" dirty="0"/>
              <a:t> arama, eşyalarını X-ray cihazından geçirme şeklinde yapmış </a:t>
            </a:r>
            <a:r>
              <a:rPr lang="tr-TR" sz="2400" dirty="0" err="1"/>
              <a:t>oldukaları</a:t>
            </a:r>
            <a:r>
              <a:rPr lang="tr-TR" sz="2400" dirty="0"/>
              <a:t> arama ve kontroller buralara girmek isteyenlerin rızasına bağlıdır, arama ve kontrolleri kabul etmeyenler bu gibi yerlere giremezler</a:t>
            </a:r>
          </a:p>
        </p:txBody>
      </p:sp>
    </p:spTree>
    <p:extLst>
      <p:ext uri="{BB962C8B-B14F-4D97-AF65-F5344CB8AC3E}">
        <p14:creationId xmlns:p14="http://schemas.microsoft.com/office/powerpoint/2010/main" val="1138663712"/>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129208" y="0"/>
            <a:ext cx="7056784"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000" b="1" dirty="0">
                <a:solidFill>
                  <a:srgbClr val="FF0000"/>
                </a:solidFill>
              </a:rPr>
              <a:t>3.EMANETE ALMA;</a:t>
            </a:r>
            <a:r>
              <a:rPr lang="tr-TR" sz="2000" dirty="0">
                <a:solidFill>
                  <a:srgbClr val="FF0000"/>
                </a:solidFill>
              </a:rPr>
              <a:t> </a:t>
            </a:r>
            <a:r>
              <a:rPr lang="tr-TR" sz="2000" dirty="0"/>
              <a:t>Özel güvenlik görevlileri yapmış oldukları arama ve kontrollerde suç teşkil eden veya delil olabilecek veya suç teşkil etmemekle beraber tehlike doğurabilecek şeyleri emanete alarak durumu derhal genel kolluğa bildirerek tutanakla teslim ederler. Özel güvenlik görevlileri ayrıca görev alanlarında terk edilmiş ve bulunmuş eşyayı emanete alırlar. Özel güvenlik görevlilerin el koyma (zapt etme) veya müsadere etme yetkisi yoktur.</a:t>
            </a:r>
          </a:p>
          <a:p>
            <a:endParaRPr lang="tr-TR" sz="2000" b="1" dirty="0"/>
          </a:p>
          <a:p>
            <a:r>
              <a:rPr lang="tr-TR" sz="2000" b="1" dirty="0"/>
              <a:t>El Koyma;</a:t>
            </a:r>
            <a:r>
              <a:rPr lang="tr-TR" sz="2000" dirty="0"/>
              <a:t> Suçun ve tehlikenin önlenmesi amacıyla veya suçun delili olabileceği veya müsadereye tabi olduğu için, bir eşya üzerinde rızası olmamasına rağmen zilyedin tasarruf yetkisinin kaldırılması işlemidir.</a:t>
            </a:r>
          </a:p>
          <a:p>
            <a:endParaRPr lang="tr-TR" sz="2000" b="1" dirty="0"/>
          </a:p>
          <a:p>
            <a:r>
              <a:rPr lang="tr-TR" sz="2000" b="1" dirty="0"/>
              <a:t>Müsadere;</a:t>
            </a:r>
            <a:r>
              <a:rPr lang="tr-TR" sz="2000" dirty="0"/>
              <a:t> Bir suçun işlenmesinde kullanılan veya suçun işlenmesine tahsis edilen yada suçtan meydana gelen eşyanın mülkiyetinin devlete geçirilmesidir. </a:t>
            </a:r>
          </a:p>
        </p:txBody>
      </p:sp>
    </p:spTree>
    <p:extLst>
      <p:ext uri="{BB962C8B-B14F-4D97-AF65-F5344CB8AC3E}">
        <p14:creationId xmlns:p14="http://schemas.microsoft.com/office/powerpoint/2010/main" val="1138663712"/>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129208" y="144686"/>
            <a:ext cx="7056784" cy="4893274"/>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400" b="1" dirty="0">
                <a:solidFill>
                  <a:srgbClr val="FF0000"/>
                </a:solidFill>
              </a:rPr>
              <a:t>4.YAKALAMA;</a:t>
            </a:r>
            <a:r>
              <a:rPr lang="tr-TR" sz="2400" dirty="0">
                <a:solidFill>
                  <a:srgbClr val="FF0000"/>
                </a:solidFill>
              </a:rPr>
              <a:t> </a:t>
            </a:r>
            <a:r>
              <a:rPr lang="tr-TR" sz="2400" dirty="0"/>
              <a:t>Yakalama, kişi özgürlüğünün geçici olarak kısıtlanarak, fiilen denetim altına alınması olup, Özel güvenlik görevlisinin yakalama yetkisi; </a:t>
            </a:r>
            <a:r>
              <a:rPr lang="tr-TR" sz="2400" dirty="0">
                <a:solidFill>
                  <a:srgbClr val="0070C0"/>
                </a:solidFill>
                <a:hlinkClick r:id="rId5" tooltip="yakalama gözaltına alma ifade yönetmeliği">
                  <a:extLst>
                    <a:ext uri="{A12FA001-AC4F-418D-AE19-62706E023703}">
                      <ahyp:hlinkClr xmlns:ahyp="http://schemas.microsoft.com/office/drawing/2018/hyperlinkcolor" val="tx"/>
                    </a:ext>
                  </a:extLst>
                </a:hlinkClick>
              </a:rPr>
              <a:t>Yakalama, Gözaltına Alma ve İfade Yönetmeliği</a:t>
            </a:r>
            <a:r>
              <a:rPr lang="tr-TR" sz="2400" dirty="0">
                <a:solidFill>
                  <a:srgbClr val="0070C0"/>
                </a:solidFill>
              </a:rPr>
              <a:t> </a:t>
            </a:r>
            <a:r>
              <a:rPr lang="tr-TR" sz="2400" dirty="0"/>
              <a:t>Madde 4 e göre şu şekilde tanımlanmıştır; “Kamu güvenliğine ya da kişinin vücut veya hayatına yönelik var olan bir tehlikenin ortadan kaldırılması için denetim altına alınması gereken veya suç işlediği yönünde hakkında kuvvetli iz, eser, emare ve delil bulunan kişinin gözaltına veya muhafaza altına alma işlemlerinden önce özgürlüğünün geçici olarak ve fiilen kısıtlanarak denetim altına alınmasını ifade eder.” </a:t>
            </a:r>
          </a:p>
        </p:txBody>
      </p:sp>
    </p:spTree>
    <p:extLst>
      <p:ext uri="{BB962C8B-B14F-4D97-AF65-F5344CB8AC3E}">
        <p14:creationId xmlns:p14="http://schemas.microsoft.com/office/powerpoint/2010/main" val="1138663712"/>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129208" y="5612"/>
            <a:ext cx="7185991" cy="5036288"/>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pPr fontAlgn="base"/>
            <a:r>
              <a:rPr lang="tr-TR" sz="1900" b="1" dirty="0"/>
              <a:t>YAKALAMA TÜRLERİ</a:t>
            </a:r>
            <a:endParaRPr lang="tr-TR" sz="1900" dirty="0"/>
          </a:p>
          <a:p>
            <a:pPr fontAlgn="base"/>
            <a:r>
              <a:rPr lang="tr-TR" sz="1900" b="1" dirty="0"/>
              <a:t>a- Adli Yakalama :</a:t>
            </a:r>
            <a:r>
              <a:rPr lang="tr-TR" sz="1900" dirty="0"/>
              <a:t> Kişinin suç şüphesi üzerine yakalanmasıdır. Özel güvenlik görevlisinin </a:t>
            </a:r>
            <a:r>
              <a:rPr lang="tr-TR" sz="1900" dirty="0">
                <a:solidFill>
                  <a:srgbClr val="0070C0"/>
                </a:solidFill>
                <a:hlinkClick r:id="rId5" tooltip="5188 sayılı kanun">
                  <a:extLst>
                    <a:ext uri="{A12FA001-AC4F-418D-AE19-62706E023703}">
                      <ahyp:hlinkClr xmlns:ahyp="http://schemas.microsoft.com/office/drawing/2018/hyperlinkcolor" val="tx"/>
                    </a:ext>
                  </a:extLst>
                </a:hlinkClick>
              </a:rPr>
              <a:t>5188 sayılı kanunun </a:t>
            </a:r>
            <a:r>
              <a:rPr lang="tr-TR" sz="1900" dirty="0"/>
              <a:t>7 inci maddesi c, d ve j bentlerine göre yapacağı yakalamalar, adli yakalamadır. </a:t>
            </a:r>
            <a:r>
              <a:rPr lang="tr-TR" sz="1900" dirty="0">
                <a:solidFill>
                  <a:srgbClr val="0070C0"/>
                </a:solidFill>
                <a:hlinkClick r:id="rId6" tooltip="özel güvenlik mevzuatı">
                  <a:extLst>
                    <a:ext uri="{A12FA001-AC4F-418D-AE19-62706E023703}">
                      <ahyp:hlinkClr xmlns:ahyp="http://schemas.microsoft.com/office/drawing/2018/hyperlinkcolor" val="tx"/>
                    </a:ext>
                  </a:extLst>
                </a:hlinkClick>
              </a:rPr>
              <a:t>Mevzuata</a:t>
            </a:r>
            <a:r>
              <a:rPr lang="tr-TR" sz="1900" dirty="0"/>
              <a:t> göre özel güvenlik görevlileri korumak ve güvenliğini sağlamakla görevli olduğu alan içinde suçüstü hallerinde şüphelileri ve haklarında yakalama, tutuklama ya da mahkumiyet kararı bulunan kişileri yakalamakla görevlidir.</a:t>
            </a:r>
            <a:br>
              <a:rPr lang="tr-TR" sz="1900" dirty="0"/>
            </a:br>
            <a:r>
              <a:rPr lang="tr-TR" sz="1900" i="1" dirty="0">
                <a:solidFill>
                  <a:srgbClr val="7030A0"/>
                </a:solidFill>
              </a:rPr>
              <a:t>Özel güvenlik görevlileri; </a:t>
            </a:r>
            <a:r>
              <a:rPr lang="tr-TR" sz="1900" dirty="0"/>
              <a:t>Site, İş yeri, alışveriş merkezi, mağaza gibi alanlarda işlenen yaralama, adam öldürme, yağma ve hırsızlık gibi suçüstü olaylara müdahale ederek şüpheliyi yakalama ve yakalamadan hemen sonra yaptığı arama ve bunun sonucunda elde ettiği suç aleti veya suçun ispatında delil olabilecek eşyaları muhafaza altına alma hak ve yetkisine sahiptir. Yakalanan şüpheliler ve elde edilen bulgular </a:t>
            </a:r>
            <a:r>
              <a:rPr lang="tr-TR" sz="1900" dirty="0">
                <a:solidFill>
                  <a:srgbClr val="7030A0"/>
                </a:solidFill>
              </a:rPr>
              <a:t>en kısa zamanda</a:t>
            </a:r>
            <a:r>
              <a:rPr lang="tr-TR" sz="1900" dirty="0"/>
              <a:t> bir tutanakla (yakalama tutanağı) </a:t>
            </a:r>
            <a:r>
              <a:rPr lang="tr-TR" sz="1900" dirty="0">
                <a:solidFill>
                  <a:srgbClr val="7030A0"/>
                </a:solidFill>
              </a:rPr>
              <a:t>genel kolluğa teslim edilmelidir</a:t>
            </a:r>
            <a:r>
              <a:rPr lang="tr-TR" sz="1900" dirty="0"/>
              <a:t>. Yakalanan kişiye kelepçe takma yetkisi bulunmaktadır.</a:t>
            </a:r>
          </a:p>
        </p:txBody>
      </p:sp>
    </p:spTree>
    <p:extLst>
      <p:ext uri="{BB962C8B-B14F-4D97-AF65-F5344CB8AC3E}">
        <p14:creationId xmlns:p14="http://schemas.microsoft.com/office/powerpoint/2010/main" val="113866371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5E7501B-C484-8848-638E-0FA20E549B3C}"/>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0C52207F-255B-5B3E-55C6-B55B5309BFF7}"/>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96ACBA17-64A7-25E7-E547-8D33F69EA640}"/>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E1813E00-D932-6277-4A55-4FE05FF6FFF4}"/>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449DFF2F-D2AC-FEFF-EBD0-9917175A730F}"/>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D25B8B31-7225-2B0E-10E4-1A404AB9DA36}"/>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778E8954-69F7-B417-DA2C-B77CC545DFB5}"/>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EF97214C-8410-912F-836F-7047CF2C8E5B}"/>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C48B7ED0-1AE6-8785-97CE-8E3B5266ABB2}"/>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D32627F5-D2A6-B56B-8639-315249C4FC56}"/>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pPr algn="ctr"/>
            <a:r>
              <a:rPr lang="tr-TR" sz="2400" b="1" dirty="0">
                <a:solidFill>
                  <a:srgbClr val="002060"/>
                </a:solidFill>
                <a:effectLst/>
                <a:latin typeface="Arial Narrow" panose="020B0606020202030204" pitchFamily="34" charset="0"/>
                <a:ea typeface="Times New Roman" panose="02020603050405020304" pitchFamily="18" charset="0"/>
              </a:rPr>
              <a:t>3. Özel güvenlik hizmetlerinin görev, yetki ve sorumlulukları, yasal çerçeve içerisinde belirlenmiştir, bu alanlara dair </a:t>
            </a:r>
          </a:p>
          <a:p>
            <a:pPr algn="ctr"/>
            <a:r>
              <a:rPr lang="tr-TR" sz="2400" b="1" dirty="0">
                <a:solidFill>
                  <a:srgbClr val="002060"/>
                </a:solidFill>
                <a:effectLst/>
                <a:latin typeface="Arial Narrow" panose="020B0606020202030204" pitchFamily="34" charset="0"/>
                <a:ea typeface="Times New Roman" panose="02020603050405020304" pitchFamily="18" charset="0"/>
              </a:rPr>
              <a:t>örnekler:</a:t>
            </a:r>
            <a:endParaRPr lang="tr-TR" sz="2400" dirty="0">
              <a:effectLst/>
              <a:latin typeface="Times New Roman" panose="02020603050405020304" pitchFamily="18" charset="0"/>
              <a:ea typeface="Times New Roman" panose="02020603050405020304" pitchFamily="18" charset="0"/>
            </a:endParaRPr>
          </a:p>
          <a:p>
            <a:r>
              <a:rPr lang="tr-TR" sz="2400" b="1" dirty="0">
                <a:effectLst/>
                <a:latin typeface="Arial Narrow" panose="020B0606020202030204" pitchFamily="34" charset="0"/>
                <a:ea typeface="Times New Roman" panose="02020603050405020304" pitchFamily="18" charset="0"/>
              </a:rPr>
              <a:t>Görevler:</a:t>
            </a:r>
            <a:endParaRPr lang="tr-TR" sz="2400" dirty="0">
              <a:effectLst/>
              <a:latin typeface="Times New Roman" panose="02020603050405020304" pitchFamily="18" charset="0"/>
              <a:ea typeface="Times New Roman" panose="02020603050405020304" pitchFamily="18" charset="0"/>
            </a:endParaRPr>
          </a:p>
          <a:p>
            <a:pPr marL="342900" lvl="0" indent="-342900">
              <a:buSzPts val="1000"/>
              <a:buFont typeface="Symbol" panose="05050102010706020507" pitchFamily="18" charset="2"/>
              <a:buChar char=""/>
              <a:tabLst>
                <a:tab pos="457200" algn="l"/>
              </a:tabLst>
            </a:pPr>
            <a:r>
              <a:rPr lang="tr-TR" sz="2400" b="1" dirty="0">
                <a:effectLst/>
                <a:latin typeface="Arial Narrow" panose="020B0606020202030204" pitchFamily="34" charset="0"/>
                <a:ea typeface="Times New Roman" panose="02020603050405020304" pitchFamily="18" charset="0"/>
              </a:rPr>
              <a:t>Personel ve Alan Koruma:</a:t>
            </a:r>
            <a:r>
              <a:rPr lang="tr-TR" sz="2400" dirty="0">
                <a:effectLst/>
                <a:latin typeface="Arial Narrow" panose="020B0606020202030204" pitchFamily="34" charset="0"/>
                <a:ea typeface="Times New Roman" panose="02020603050405020304" pitchFamily="18" charset="0"/>
              </a:rPr>
              <a:t> İş yerlerinde çalışan personelin ve binanın güvenliğini sağlamak. Örneğin, bir bankada güvenlik görevlisinin giriş-çıkışları kontrol etmesi.</a:t>
            </a:r>
            <a:endParaRPr lang="tr-TR" sz="2400" dirty="0">
              <a:effectLst/>
              <a:latin typeface="Times New Roman" panose="02020603050405020304" pitchFamily="18" charset="0"/>
              <a:ea typeface="Times New Roman" panose="02020603050405020304" pitchFamily="18" charset="0"/>
            </a:endParaRPr>
          </a:p>
          <a:p>
            <a:pPr marL="342900" lvl="0" indent="-342900">
              <a:buSzPts val="1000"/>
              <a:buFont typeface="Symbol" panose="05050102010706020507" pitchFamily="18" charset="2"/>
              <a:buChar char=""/>
              <a:tabLst>
                <a:tab pos="457200" algn="l"/>
              </a:tabLst>
            </a:pPr>
            <a:r>
              <a:rPr lang="tr-TR" sz="2400" b="1" dirty="0">
                <a:effectLst/>
                <a:latin typeface="Arial Narrow" panose="020B0606020202030204" pitchFamily="34" charset="0"/>
                <a:ea typeface="Times New Roman" panose="02020603050405020304" pitchFamily="18" charset="0"/>
              </a:rPr>
              <a:t>Etkinlik Güvenliği:</a:t>
            </a:r>
            <a:r>
              <a:rPr lang="tr-TR" sz="2400" dirty="0">
                <a:effectLst/>
                <a:latin typeface="Arial Narrow" panose="020B0606020202030204" pitchFamily="34" charset="0"/>
                <a:ea typeface="Times New Roman" panose="02020603050405020304" pitchFamily="18" charset="0"/>
              </a:rPr>
              <a:t> Konser, spor müsabakası gibi kalabalık etkinliklerde düzeni sağlamak ve olası riskleri önlemek.</a:t>
            </a:r>
            <a:endParaRPr lang="tr-TR" sz="2400" dirty="0">
              <a:effectLst/>
              <a:latin typeface="Times New Roman" panose="02020603050405020304" pitchFamily="18" charset="0"/>
              <a:ea typeface="Times New Roman" panose="02020603050405020304" pitchFamily="18" charset="0"/>
            </a:endParaRPr>
          </a:p>
          <a:p>
            <a:pPr marL="342900" lvl="0" indent="-342900">
              <a:buSzPts val="1000"/>
              <a:buFont typeface="Symbol" panose="05050102010706020507" pitchFamily="18" charset="2"/>
              <a:buChar char=""/>
              <a:tabLst>
                <a:tab pos="457200" algn="l"/>
              </a:tabLst>
            </a:pPr>
            <a:r>
              <a:rPr lang="tr-TR" sz="2400" b="1" dirty="0">
                <a:effectLst/>
                <a:latin typeface="Arial Narrow" panose="020B0606020202030204" pitchFamily="34" charset="0"/>
                <a:ea typeface="Times New Roman" panose="02020603050405020304" pitchFamily="18" charset="0"/>
              </a:rPr>
              <a:t>Devriye Görevi:</a:t>
            </a:r>
            <a:r>
              <a:rPr lang="tr-TR" sz="2400" dirty="0">
                <a:effectLst/>
                <a:latin typeface="Arial Narrow" panose="020B0606020202030204" pitchFamily="34" charset="0"/>
                <a:ea typeface="Times New Roman" panose="02020603050405020304" pitchFamily="18" charset="0"/>
              </a:rPr>
              <a:t> Belirli bölgelerde düzenli devriye gezerek güvenliği gözetmek. Örneğin, bir alışveriş merkezinde devriye atan özel güvenlik personeli.</a:t>
            </a:r>
            <a:endParaRPr lang="tr-TR"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814364371"/>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129208" y="0"/>
            <a:ext cx="7056784"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400" b="1" dirty="0"/>
              <a:t>b- Önleme Yakalaması :</a:t>
            </a:r>
            <a:r>
              <a:rPr lang="tr-TR" sz="2400" dirty="0"/>
              <a:t> Suç şüphesi olmaksızın, çocuk, yaşlı, sarhoş veya kendisini idareden aciz kişileri kendilerinin veya çevresindekilerin zarar görmemesi için yakalanmasıdır. Özel güvenlik görevlilerinin önleme yakalaması yetkisi 5188 kanunun 7/1 maddesi “Kişinin vücudu veya sağlığı bakımından mevcut bir tehlikeden korunması amacıyla yakalama” hükmüne dayanmaktadır. </a:t>
            </a:r>
          </a:p>
        </p:txBody>
      </p:sp>
    </p:spTree>
    <p:extLst>
      <p:ext uri="{BB962C8B-B14F-4D97-AF65-F5344CB8AC3E}">
        <p14:creationId xmlns:p14="http://schemas.microsoft.com/office/powerpoint/2010/main" val="1138663712"/>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86816" y="144686"/>
            <a:ext cx="7272808" cy="4893274"/>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400" b="1" dirty="0">
                <a:solidFill>
                  <a:srgbClr val="7030A0"/>
                </a:solidFill>
              </a:rPr>
              <a:t>İŞYERİ ve KONUTLARA GİRME</a:t>
            </a:r>
            <a:r>
              <a:rPr lang="tr-TR" sz="2400" dirty="0">
                <a:solidFill>
                  <a:srgbClr val="7030A0"/>
                </a:solidFill>
              </a:rPr>
              <a:t>; </a:t>
            </a:r>
            <a:r>
              <a:rPr lang="tr-TR" sz="2400" dirty="0"/>
              <a:t>Özel Güvenlik Hizmetlerine Dair Kanunun Uygulanmasına ilişkin Yönetmeliğinin 15.nci maddesi, Tabii Afet Hallerinde Yardım Yükümlülüğüne göre</a:t>
            </a:r>
            <a:r>
              <a:rPr lang="tr-TR" sz="2400" b="1" dirty="0"/>
              <a:t> </a:t>
            </a:r>
            <a:r>
              <a:rPr lang="tr-TR" sz="2400" dirty="0"/>
              <a:t>Özel güvenlik görevlileri, görev alanı içerisinde meydana gelebilecek </a:t>
            </a:r>
            <a:r>
              <a:rPr lang="tr-TR" sz="2400" b="1" i="1" dirty="0"/>
              <a:t>yangın, deprem </a:t>
            </a:r>
            <a:r>
              <a:rPr lang="tr-TR" sz="2400" i="1" dirty="0"/>
              <a:t>ve </a:t>
            </a:r>
            <a:r>
              <a:rPr lang="tr-TR" sz="2400" b="1" i="1" dirty="0"/>
              <a:t>sel </a:t>
            </a:r>
            <a:r>
              <a:rPr lang="tr-TR" sz="2400" i="1" dirty="0"/>
              <a:t>gibi </a:t>
            </a:r>
            <a:r>
              <a:rPr lang="tr-TR" sz="2400" b="1" i="1" dirty="0"/>
              <a:t>tabii afetlerde</a:t>
            </a:r>
            <a:r>
              <a:rPr lang="tr-TR" sz="2400" b="1" dirty="0"/>
              <a:t> </a:t>
            </a:r>
            <a:r>
              <a:rPr lang="tr-TR" sz="2400" dirty="0"/>
              <a:t>arama ve kurtarma </a:t>
            </a:r>
            <a:r>
              <a:rPr lang="tr-TR" sz="2400" i="1" dirty="0"/>
              <a:t>görevlilerine yardımcı</a:t>
            </a:r>
            <a:r>
              <a:rPr lang="tr-TR" sz="2400" dirty="0"/>
              <a:t> olmakla yükümlüdür. Özel güvenlik görevlileri bu yetkiyi kullanırken </a:t>
            </a:r>
            <a:r>
              <a:rPr lang="tr-TR" sz="2400" dirty="0">
                <a:solidFill>
                  <a:srgbClr val="FF0000"/>
                </a:solidFill>
              </a:rPr>
              <a:t>Yangın, deprem gibi  ve tabii afet durumları ve imdat istenmesi görev alanındaki işyeri ve konutlarda meydana gelmiş olmalıdır</a:t>
            </a:r>
            <a:r>
              <a:rPr lang="tr-TR" sz="2400" dirty="0"/>
              <a:t>.</a:t>
            </a:r>
          </a:p>
        </p:txBody>
      </p:sp>
    </p:spTree>
    <p:extLst>
      <p:ext uri="{BB962C8B-B14F-4D97-AF65-F5344CB8AC3E}">
        <p14:creationId xmlns:p14="http://schemas.microsoft.com/office/powerpoint/2010/main" val="1138663712"/>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dirty="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dirty="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dirty="0">
              <a:latin typeface="Arial"/>
              <a:cs typeface="Arial"/>
            </a:endParaRPr>
          </a:p>
          <a:p>
            <a:pPr>
              <a:lnSpc>
                <a:spcPct val="100000"/>
              </a:lnSpc>
              <a:spcBef>
                <a:spcPts val="25"/>
              </a:spcBef>
            </a:pPr>
            <a:endParaRPr sz="900" dirty="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dirty="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dirty="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dirty="0">
              <a:latin typeface="Arial"/>
              <a:cs typeface="Arial"/>
            </a:endParaRPr>
          </a:p>
          <a:p>
            <a:pPr>
              <a:lnSpc>
                <a:spcPct val="100000"/>
              </a:lnSpc>
              <a:spcBef>
                <a:spcPts val="25"/>
              </a:spcBef>
            </a:pPr>
            <a:endParaRPr sz="900" dirty="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dirty="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dirty="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131953" y="74862"/>
            <a:ext cx="7056784" cy="4967038"/>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400" b="1" dirty="0">
                <a:solidFill>
                  <a:srgbClr val="7030A0"/>
                </a:solidFill>
              </a:rPr>
              <a:t>OLAY YERİ ve DELİLLERİNİ KORUMA;</a:t>
            </a:r>
            <a:r>
              <a:rPr lang="tr-TR" sz="2400" dirty="0">
                <a:solidFill>
                  <a:srgbClr val="7030A0"/>
                </a:solidFill>
              </a:rPr>
              <a:t> </a:t>
            </a:r>
            <a:r>
              <a:rPr lang="tr-TR" sz="2400" dirty="0"/>
              <a:t>5188 s.K.’</a:t>
            </a:r>
            <a:r>
              <a:rPr lang="tr-TR" sz="2400" dirty="0" err="1"/>
              <a:t>nun</a:t>
            </a:r>
            <a:r>
              <a:rPr lang="tr-TR" sz="2400" dirty="0"/>
              <a:t> 7 ve 9.’ncu maddeleri, ÖGHDK uygulama  Yönetmeliğinin Md.16.’ncı maddesi birlikte değerlendirildiğinde, özel güvenlik görevlilerinin görev alanında bir suçla karşılaştığında; </a:t>
            </a:r>
          </a:p>
          <a:p>
            <a:pPr marL="342900" lvl="0" indent="-342900">
              <a:buFont typeface="Wingdings" panose="05000000000000000000" pitchFamily="2" charset="2"/>
              <a:buChar char="Ø"/>
            </a:pPr>
            <a:r>
              <a:rPr lang="tr-TR" sz="2400" dirty="0"/>
              <a:t>Suça el koyma, </a:t>
            </a:r>
          </a:p>
          <a:p>
            <a:pPr marL="342900" lvl="0" indent="-342900">
              <a:buFont typeface="Wingdings" panose="05000000000000000000" pitchFamily="2" charset="2"/>
              <a:buChar char="Ø"/>
            </a:pPr>
            <a:r>
              <a:rPr lang="tr-TR" sz="2400" dirty="0"/>
              <a:t>Suçun devamını önleme, </a:t>
            </a:r>
          </a:p>
          <a:p>
            <a:pPr marL="342900" lvl="0" indent="-342900">
              <a:buFont typeface="Wingdings" panose="05000000000000000000" pitchFamily="2" charset="2"/>
              <a:buChar char="Ø"/>
            </a:pPr>
            <a:r>
              <a:rPr lang="tr-TR" sz="2400" dirty="0"/>
              <a:t>Suç şüphelisini Yakalama ve gözaltına alma,</a:t>
            </a:r>
          </a:p>
          <a:p>
            <a:pPr marL="342900" lvl="0" indent="-342900">
              <a:buFont typeface="Wingdings" panose="05000000000000000000" pitchFamily="2" charset="2"/>
              <a:buChar char="Ø"/>
            </a:pPr>
            <a:r>
              <a:rPr lang="tr-TR" sz="2400" dirty="0"/>
              <a:t>Olay yerini ve suç delillerini muhafaza etme ve yetkili genel kolluğa teslim etme, </a:t>
            </a:r>
          </a:p>
          <a:p>
            <a:pPr marL="342900" lvl="0" indent="-342900">
              <a:buFont typeface="Wingdings" panose="05000000000000000000" pitchFamily="2" charset="2"/>
              <a:buChar char="Ø"/>
            </a:pPr>
            <a:r>
              <a:rPr lang="tr-TR" sz="2400" dirty="0"/>
              <a:t>Genel kolluğun olaya el koymasından itibaren araştırma ve delil toplama faaliyetine genel kolluğun talebi halinde yardımcı olmakla görevli ve yetkilidir.</a:t>
            </a:r>
          </a:p>
        </p:txBody>
      </p:sp>
    </p:spTree>
    <p:extLst>
      <p:ext uri="{BB962C8B-B14F-4D97-AF65-F5344CB8AC3E}">
        <p14:creationId xmlns:p14="http://schemas.microsoft.com/office/powerpoint/2010/main" val="1138663712"/>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object 2"/>
          <p:cNvSpPr txBox="1"/>
          <p:nvPr/>
        </p:nvSpPr>
        <p:spPr>
          <a:xfrm>
            <a:off x="129208" y="234934"/>
            <a:ext cx="7056784" cy="4937249"/>
          </a:xfrm>
          <a:prstGeom prst="rect">
            <a:avLst/>
          </a:prstGeom>
        </p:spPr>
        <p:txBody>
          <a:bodyPr vert="horz" wrap="square" lIns="0" tIns="12700" rIns="0" bIns="0" rtlCol="0">
            <a:spAutoFit/>
          </a:bodyPr>
          <a:lstStyle/>
          <a:p>
            <a:pPr marL="12700" marR="5715" indent="154940" algn="just"/>
            <a:r>
              <a:rPr lang="tr-TR" sz="2000" b="1" spc="-120" dirty="0">
                <a:solidFill>
                  <a:srgbClr val="FF0000"/>
                </a:solidFill>
                <a:latin typeface="Arial"/>
                <a:cs typeface="Arial"/>
              </a:rPr>
              <a:t>ZOR KULLANMA </a:t>
            </a:r>
            <a:r>
              <a:rPr lang="tr-TR" sz="2000" spc="-45" dirty="0">
                <a:solidFill>
                  <a:srgbClr val="FF0000"/>
                </a:solidFill>
                <a:latin typeface="Arial"/>
                <a:cs typeface="Arial"/>
              </a:rPr>
              <a:t>; </a:t>
            </a:r>
            <a:r>
              <a:rPr lang="tr-TR" sz="2000" spc="-90" dirty="0">
                <a:latin typeface="Arial"/>
                <a:cs typeface="Arial"/>
              </a:rPr>
              <a:t>Yakalanması </a:t>
            </a:r>
            <a:r>
              <a:rPr lang="tr-TR" sz="2000" spc="-75" dirty="0">
                <a:latin typeface="Arial"/>
                <a:cs typeface="Arial"/>
              </a:rPr>
              <a:t>gerekli </a:t>
            </a:r>
            <a:r>
              <a:rPr lang="tr-TR" sz="2000" spc="-65" dirty="0">
                <a:latin typeface="Arial"/>
                <a:cs typeface="Arial"/>
              </a:rPr>
              <a:t>kişi </a:t>
            </a:r>
            <a:r>
              <a:rPr lang="tr-TR" sz="2000" spc="-90" dirty="0">
                <a:latin typeface="Arial"/>
                <a:cs typeface="Arial"/>
              </a:rPr>
              <a:t>veya </a:t>
            </a:r>
            <a:r>
              <a:rPr lang="tr-TR" sz="2000" spc="-75" dirty="0">
                <a:latin typeface="Arial"/>
                <a:cs typeface="Arial"/>
              </a:rPr>
              <a:t>dağıtılması </a:t>
            </a:r>
            <a:r>
              <a:rPr lang="tr-TR" sz="2000" spc="-90" dirty="0">
                <a:latin typeface="Arial"/>
                <a:cs typeface="Arial"/>
              </a:rPr>
              <a:t>gereken </a:t>
            </a:r>
            <a:r>
              <a:rPr lang="tr-TR" sz="2000" spc="-80" dirty="0">
                <a:latin typeface="Arial"/>
                <a:cs typeface="Arial"/>
              </a:rPr>
              <a:t>topluluğun  direnmesi, </a:t>
            </a:r>
            <a:r>
              <a:rPr lang="tr-TR" sz="2000" spc="-70" dirty="0">
                <a:latin typeface="Arial"/>
                <a:cs typeface="Arial"/>
              </a:rPr>
              <a:t>saldırıya </a:t>
            </a:r>
            <a:r>
              <a:rPr lang="tr-TR" sz="2000" spc="-80" dirty="0">
                <a:latin typeface="Arial"/>
                <a:cs typeface="Arial"/>
              </a:rPr>
              <a:t>yeltenmesi </a:t>
            </a:r>
            <a:r>
              <a:rPr lang="tr-TR" sz="2000" spc="-85" dirty="0">
                <a:latin typeface="Arial"/>
                <a:cs typeface="Arial"/>
              </a:rPr>
              <a:t>veya</a:t>
            </a:r>
            <a:r>
              <a:rPr lang="tr-TR" sz="2000" spc="80" dirty="0">
                <a:latin typeface="Arial"/>
                <a:cs typeface="Arial"/>
              </a:rPr>
              <a:t> </a:t>
            </a:r>
            <a:r>
              <a:rPr lang="tr-TR" sz="2000" spc="-75" dirty="0">
                <a:latin typeface="Arial"/>
                <a:cs typeface="Arial"/>
              </a:rPr>
              <a:t>saldırıda </a:t>
            </a:r>
            <a:r>
              <a:rPr lang="tr-TR" sz="2000" spc="-85" dirty="0">
                <a:latin typeface="Arial"/>
                <a:cs typeface="Arial"/>
              </a:rPr>
              <a:t>bulunması  </a:t>
            </a:r>
            <a:r>
              <a:rPr lang="tr-TR" sz="2000" spc="-70" dirty="0">
                <a:latin typeface="Arial"/>
                <a:cs typeface="Arial"/>
              </a:rPr>
              <a:t>hallerinde, </a:t>
            </a:r>
            <a:r>
              <a:rPr lang="tr-TR" sz="2000" spc="-90" dirty="0">
                <a:latin typeface="Arial"/>
                <a:cs typeface="Arial"/>
              </a:rPr>
              <a:t>bu </a:t>
            </a:r>
            <a:r>
              <a:rPr lang="tr-TR" sz="2000" spc="-50" dirty="0">
                <a:latin typeface="Arial"/>
                <a:cs typeface="Arial"/>
              </a:rPr>
              <a:t>filleri </a:t>
            </a:r>
            <a:r>
              <a:rPr lang="tr-TR" sz="2000" spc="-65" dirty="0">
                <a:latin typeface="Arial"/>
                <a:cs typeface="Arial"/>
              </a:rPr>
              <a:t>etkisiz </a:t>
            </a:r>
            <a:r>
              <a:rPr lang="tr-TR" sz="2000" spc="-80" dirty="0">
                <a:latin typeface="Arial"/>
                <a:cs typeface="Arial"/>
              </a:rPr>
              <a:t>hale  </a:t>
            </a:r>
            <a:r>
              <a:rPr lang="tr-TR" sz="2000" spc="-85" dirty="0">
                <a:latin typeface="Arial"/>
                <a:cs typeface="Arial"/>
              </a:rPr>
              <a:t>getirmek</a:t>
            </a:r>
            <a:r>
              <a:rPr lang="tr-TR" sz="2000" spc="80" dirty="0">
                <a:latin typeface="Arial"/>
                <a:cs typeface="Arial"/>
              </a:rPr>
              <a:t> </a:t>
            </a:r>
            <a:r>
              <a:rPr lang="tr-TR" sz="2000" spc="-60" dirty="0">
                <a:latin typeface="Arial"/>
                <a:cs typeface="Arial"/>
              </a:rPr>
              <a:t>için, </a:t>
            </a:r>
            <a:r>
              <a:rPr lang="tr-TR" sz="2000" spc="-90" dirty="0">
                <a:latin typeface="Arial"/>
                <a:cs typeface="Arial"/>
              </a:rPr>
              <a:t>direnme ve </a:t>
            </a:r>
            <a:r>
              <a:rPr lang="tr-TR" sz="2000" spc="-70" dirty="0">
                <a:latin typeface="Arial"/>
                <a:cs typeface="Arial"/>
              </a:rPr>
              <a:t>saldırının </a:t>
            </a:r>
            <a:r>
              <a:rPr lang="tr-TR" sz="2000" spc="-80" dirty="0">
                <a:latin typeface="Arial"/>
                <a:cs typeface="Arial"/>
              </a:rPr>
              <a:t>mahiyetine </a:t>
            </a:r>
            <a:r>
              <a:rPr lang="tr-TR" sz="2000" spc="-90" dirty="0">
                <a:latin typeface="Arial"/>
                <a:cs typeface="Arial"/>
              </a:rPr>
              <a:t>ve </a:t>
            </a:r>
            <a:r>
              <a:rPr lang="tr-TR" sz="2000" spc="-85" dirty="0">
                <a:latin typeface="Arial"/>
                <a:cs typeface="Arial"/>
              </a:rPr>
              <a:t>derecesine göre </a:t>
            </a:r>
            <a:r>
              <a:rPr lang="tr-TR" sz="2000" spc="-65" dirty="0">
                <a:latin typeface="Arial"/>
                <a:cs typeface="Arial"/>
              </a:rPr>
              <a:t>etkisiz </a:t>
            </a:r>
            <a:r>
              <a:rPr lang="tr-TR" sz="2000" spc="-80" dirty="0">
                <a:latin typeface="Arial"/>
                <a:cs typeface="Arial"/>
              </a:rPr>
              <a:t>hale </a:t>
            </a:r>
            <a:r>
              <a:rPr lang="tr-TR" sz="2000" spc="-70" dirty="0">
                <a:latin typeface="Arial"/>
                <a:cs typeface="Arial"/>
              </a:rPr>
              <a:t>getirilecek  </a:t>
            </a:r>
            <a:r>
              <a:rPr lang="tr-TR" sz="2000" spc="-75" dirty="0">
                <a:latin typeface="Arial"/>
                <a:cs typeface="Arial"/>
              </a:rPr>
              <a:t>şekilde </a:t>
            </a:r>
            <a:r>
              <a:rPr lang="tr-TR" sz="2000" b="1" u="sng" spc="-90" dirty="0">
                <a:uFill>
                  <a:solidFill>
                    <a:srgbClr val="000000"/>
                  </a:solidFill>
                </a:uFill>
                <a:latin typeface="Arial"/>
                <a:cs typeface="Arial"/>
              </a:rPr>
              <a:t>kademeli </a:t>
            </a:r>
            <a:r>
              <a:rPr lang="tr-TR" sz="2000" b="1" u="sng" spc="-85" dirty="0">
                <a:uFill>
                  <a:solidFill>
                    <a:srgbClr val="000000"/>
                  </a:solidFill>
                </a:uFill>
                <a:latin typeface="Arial"/>
                <a:cs typeface="Arial"/>
              </a:rPr>
              <a:t>olarak  </a:t>
            </a:r>
            <a:r>
              <a:rPr lang="tr-TR" sz="2000" spc="-75" dirty="0">
                <a:latin typeface="Arial"/>
                <a:cs typeface="Arial"/>
              </a:rPr>
              <a:t>artan nispette </a:t>
            </a:r>
            <a:r>
              <a:rPr lang="tr-TR" sz="2000" b="1" i="1" u="sng" spc="-90" dirty="0">
                <a:uFill>
                  <a:solidFill>
                    <a:srgbClr val="000000"/>
                  </a:solidFill>
                </a:uFill>
                <a:latin typeface="Arial"/>
                <a:cs typeface="Arial"/>
              </a:rPr>
              <a:t>bedeni </a:t>
            </a:r>
            <a:r>
              <a:rPr lang="tr-TR" sz="2000" b="1" i="1" u="sng" spc="-85" dirty="0">
                <a:uFill>
                  <a:solidFill>
                    <a:srgbClr val="000000"/>
                  </a:solidFill>
                </a:uFill>
                <a:latin typeface="Arial"/>
                <a:cs typeface="Arial"/>
              </a:rPr>
              <a:t>kuvvet</a:t>
            </a:r>
            <a:r>
              <a:rPr lang="tr-TR" sz="2000" i="1" spc="-85" dirty="0">
                <a:latin typeface="Arial"/>
                <a:cs typeface="Arial"/>
              </a:rPr>
              <a:t>, </a:t>
            </a:r>
            <a:r>
              <a:rPr lang="tr-TR" sz="2000" i="1" u="sng" spc="-85" dirty="0">
                <a:uFill>
                  <a:solidFill>
                    <a:srgbClr val="000000"/>
                  </a:solidFill>
                </a:uFill>
                <a:latin typeface="Arial"/>
                <a:cs typeface="Arial"/>
              </a:rPr>
              <a:t> </a:t>
            </a:r>
            <a:r>
              <a:rPr lang="tr-TR" sz="2000" b="1" i="1" u="sng" spc="-95" dirty="0">
                <a:uFill>
                  <a:solidFill>
                    <a:srgbClr val="000000"/>
                  </a:solidFill>
                </a:uFill>
                <a:latin typeface="Arial"/>
                <a:cs typeface="Arial"/>
              </a:rPr>
              <a:t>maddi </a:t>
            </a:r>
            <a:r>
              <a:rPr lang="tr-TR" sz="2000" b="1" i="1" u="sng" spc="-100" dirty="0">
                <a:uFill>
                  <a:solidFill>
                    <a:srgbClr val="000000"/>
                  </a:solidFill>
                </a:uFill>
                <a:latin typeface="Arial"/>
                <a:cs typeface="Arial"/>
              </a:rPr>
              <a:t>güç</a:t>
            </a:r>
            <a:r>
              <a:rPr lang="tr-TR" sz="2000" b="1" i="1" spc="-100" dirty="0">
                <a:latin typeface="Arial"/>
                <a:cs typeface="Arial"/>
              </a:rPr>
              <a:t> </a:t>
            </a:r>
            <a:r>
              <a:rPr lang="tr-TR" sz="2000" i="1" spc="-90" dirty="0">
                <a:latin typeface="Arial"/>
                <a:cs typeface="Arial"/>
              </a:rPr>
              <a:t>ve</a:t>
            </a:r>
            <a:r>
              <a:rPr lang="tr-TR" sz="2000" i="1" u="sng" spc="-90" dirty="0">
                <a:uFill>
                  <a:solidFill>
                    <a:srgbClr val="000000"/>
                  </a:solidFill>
                </a:uFill>
                <a:latin typeface="Arial"/>
                <a:cs typeface="Arial"/>
              </a:rPr>
              <a:t> </a:t>
            </a:r>
            <a:r>
              <a:rPr lang="tr-TR" sz="2000" b="1" i="1" u="sng" spc="-90" dirty="0">
                <a:uFill>
                  <a:solidFill>
                    <a:srgbClr val="000000"/>
                  </a:solidFill>
                </a:uFill>
                <a:latin typeface="Arial"/>
                <a:cs typeface="Arial"/>
              </a:rPr>
              <a:t>kanuni </a:t>
            </a:r>
            <a:r>
              <a:rPr lang="tr-TR" sz="2000" b="1" i="1" u="sng" spc="-80" dirty="0">
                <a:uFill>
                  <a:solidFill>
                    <a:srgbClr val="000000"/>
                  </a:solidFill>
                </a:uFill>
                <a:latin typeface="Arial"/>
                <a:cs typeface="Arial"/>
              </a:rPr>
              <a:t>şartlan </a:t>
            </a:r>
            <a:r>
              <a:rPr lang="tr-TR" sz="2000" b="1" i="1" spc="-80" dirty="0">
                <a:latin typeface="Arial"/>
                <a:cs typeface="Arial"/>
              </a:rPr>
              <a:t> </a:t>
            </a:r>
            <a:r>
              <a:rPr lang="tr-TR" sz="2000" i="1" spc="-75" dirty="0">
                <a:latin typeface="Arial"/>
                <a:cs typeface="Arial"/>
              </a:rPr>
              <a:t>gerçekleştiğinde</a:t>
            </a:r>
            <a:r>
              <a:rPr lang="tr-TR" sz="2000" i="1" u="sng" spc="-75" dirty="0">
                <a:uFill>
                  <a:solidFill>
                    <a:srgbClr val="000000"/>
                  </a:solidFill>
                </a:uFill>
                <a:latin typeface="Arial"/>
                <a:cs typeface="Arial"/>
              </a:rPr>
              <a:t> </a:t>
            </a:r>
            <a:r>
              <a:rPr lang="tr-TR" sz="2000" b="1" i="1" u="sng" spc="-90" dirty="0">
                <a:uFill>
                  <a:solidFill>
                    <a:srgbClr val="000000"/>
                  </a:solidFill>
                </a:uFill>
                <a:latin typeface="Arial"/>
                <a:cs typeface="Arial"/>
              </a:rPr>
              <a:t>her </a:t>
            </a:r>
            <a:r>
              <a:rPr lang="tr-TR" sz="2000" b="1" i="1" u="sng" spc="-75" dirty="0">
                <a:uFill>
                  <a:solidFill>
                    <a:srgbClr val="000000"/>
                  </a:solidFill>
                </a:uFill>
                <a:latin typeface="Arial"/>
                <a:cs typeface="Arial"/>
              </a:rPr>
              <a:t>çeşit </a:t>
            </a:r>
            <a:r>
              <a:rPr lang="tr-TR" sz="2000" b="1" i="1" u="sng" spc="-80" dirty="0">
                <a:uFill>
                  <a:solidFill>
                    <a:srgbClr val="000000"/>
                  </a:solidFill>
                </a:uFill>
                <a:latin typeface="Arial"/>
                <a:cs typeface="Arial"/>
              </a:rPr>
              <a:t>silah </a:t>
            </a:r>
            <a:r>
              <a:rPr lang="tr-TR" sz="2000" i="1" spc="-85" dirty="0">
                <a:latin typeface="Arial"/>
                <a:cs typeface="Arial"/>
              </a:rPr>
              <a:t>kullanma </a:t>
            </a:r>
            <a:r>
              <a:rPr lang="tr-TR" sz="2000" spc="-65" dirty="0">
                <a:latin typeface="Arial"/>
                <a:cs typeface="Arial"/>
              </a:rPr>
              <a:t>yetkilerini </a:t>
            </a:r>
            <a:r>
              <a:rPr lang="tr-TR" sz="2000" spc="-75" dirty="0">
                <a:latin typeface="Arial"/>
                <a:cs typeface="Arial"/>
              </a:rPr>
              <a:t>ifade</a:t>
            </a:r>
            <a:r>
              <a:rPr lang="tr-TR" sz="2000" spc="-40" dirty="0">
                <a:latin typeface="Arial"/>
                <a:cs typeface="Arial"/>
              </a:rPr>
              <a:t> </a:t>
            </a:r>
            <a:r>
              <a:rPr lang="tr-TR" sz="2000" spc="-80" dirty="0">
                <a:latin typeface="Arial"/>
                <a:cs typeface="Arial"/>
              </a:rPr>
              <a:t>eder.</a:t>
            </a:r>
            <a:endParaRPr lang="tr-TR" sz="2000" dirty="0">
              <a:latin typeface="Arial"/>
              <a:cs typeface="Arial"/>
            </a:endParaRPr>
          </a:p>
          <a:p>
            <a:pPr>
              <a:spcBef>
                <a:spcPts val="30"/>
              </a:spcBef>
            </a:pPr>
            <a:endParaRPr lang="tr-TR" sz="2000" dirty="0">
              <a:latin typeface="Arial"/>
              <a:cs typeface="Arial"/>
            </a:endParaRPr>
          </a:p>
          <a:p>
            <a:pPr marL="12700" marR="5715" algn="just"/>
            <a:r>
              <a:rPr lang="tr-TR" sz="2000" b="1" spc="-90" dirty="0">
                <a:latin typeface="Arial"/>
                <a:cs typeface="Arial"/>
              </a:rPr>
              <a:t>Zor Kullanmanın </a:t>
            </a:r>
            <a:r>
              <a:rPr lang="tr-TR" sz="2000" b="1" spc="-95" dirty="0">
                <a:latin typeface="Arial"/>
                <a:cs typeface="Arial"/>
              </a:rPr>
              <a:t>Hukuki </a:t>
            </a:r>
            <a:r>
              <a:rPr lang="tr-TR" sz="2000" b="1" spc="-70" dirty="0">
                <a:latin typeface="Arial"/>
                <a:cs typeface="Arial"/>
              </a:rPr>
              <a:t>Sınırı </a:t>
            </a:r>
            <a:r>
              <a:rPr lang="tr-TR" sz="2000" b="1" spc="-100" dirty="0">
                <a:latin typeface="Arial"/>
                <a:cs typeface="Arial"/>
              </a:rPr>
              <a:t>Ve </a:t>
            </a:r>
            <a:r>
              <a:rPr lang="tr-TR" sz="2000" b="1" spc="-105" dirty="0">
                <a:latin typeface="Arial"/>
                <a:cs typeface="Arial"/>
              </a:rPr>
              <a:t>Hukuka </a:t>
            </a:r>
            <a:r>
              <a:rPr lang="tr-TR" sz="2000" b="1" spc="-95" dirty="0">
                <a:latin typeface="Arial"/>
                <a:cs typeface="Arial"/>
              </a:rPr>
              <a:t>Uygunluk </a:t>
            </a:r>
            <a:r>
              <a:rPr lang="tr-TR" sz="2000" b="1" spc="-75" dirty="0">
                <a:latin typeface="Arial"/>
                <a:cs typeface="Arial"/>
              </a:rPr>
              <a:t>Halleri </a:t>
            </a:r>
            <a:r>
              <a:rPr lang="tr-TR" sz="2000" b="1" spc="-80" dirty="0">
                <a:latin typeface="Arial"/>
                <a:cs typeface="Arial"/>
              </a:rPr>
              <a:t>;</a:t>
            </a:r>
          </a:p>
          <a:p>
            <a:pPr marL="12700" marR="5715" algn="just"/>
            <a:r>
              <a:rPr lang="tr-TR" sz="2000" spc="-80" dirty="0">
                <a:latin typeface="Arial"/>
                <a:cs typeface="Arial"/>
              </a:rPr>
              <a:t>5188 </a:t>
            </a:r>
            <a:r>
              <a:rPr lang="tr-TR" sz="2000" spc="-65" dirty="0">
                <a:latin typeface="Arial"/>
                <a:cs typeface="Arial"/>
              </a:rPr>
              <a:t>sayılı </a:t>
            </a:r>
            <a:r>
              <a:rPr lang="tr-TR" sz="2000" spc="-90" dirty="0">
                <a:latin typeface="Arial"/>
                <a:cs typeface="Arial"/>
              </a:rPr>
              <a:t>kanun </a:t>
            </a:r>
            <a:r>
              <a:rPr lang="tr-TR" sz="2000" spc="-75" dirty="0">
                <a:latin typeface="Arial"/>
                <a:cs typeface="Arial"/>
              </a:rPr>
              <a:t>güvenlik  </a:t>
            </a:r>
            <a:r>
              <a:rPr lang="tr-TR" sz="2000" spc="-70" dirty="0">
                <a:latin typeface="Arial"/>
                <a:cs typeface="Arial"/>
              </a:rPr>
              <a:t>görevlilerinin </a:t>
            </a:r>
            <a:r>
              <a:rPr lang="tr-TR" sz="2000" spc="-75" dirty="0">
                <a:latin typeface="Arial"/>
                <a:cs typeface="Arial"/>
              </a:rPr>
              <a:t>zor </a:t>
            </a:r>
            <a:r>
              <a:rPr lang="tr-TR" sz="2000" spc="-85" dirty="0">
                <a:latin typeface="Arial"/>
                <a:cs typeface="Arial"/>
              </a:rPr>
              <a:t>kullanma </a:t>
            </a:r>
            <a:r>
              <a:rPr lang="tr-TR" sz="2000" spc="-65" dirty="0">
                <a:latin typeface="Arial"/>
                <a:cs typeface="Arial"/>
              </a:rPr>
              <a:t>yetkilerini </a:t>
            </a:r>
            <a:r>
              <a:rPr lang="tr-TR" sz="2000" spc="-55" dirty="0">
                <a:latin typeface="Arial"/>
                <a:cs typeface="Arial"/>
              </a:rPr>
              <a:t>belirli </a:t>
            </a:r>
            <a:r>
              <a:rPr lang="tr-TR" sz="2000" spc="-70" dirty="0">
                <a:latin typeface="Arial"/>
                <a:cs typeface="Arial"/>
              </a:rPr>
              <a:t>şartlara </a:t>
            </a:r>
            <a:r>
              <a:rPr lang="tr-TR" sz="2000" spc="-85" dirty="0">
                <a:latin typeface="Arial"/>
                <a:cs typeface="Arial"/>
              </a:rPr>
              <a:t>bağlamış </a:t>
            </a:r>
            <a:r>
              <a:rPr lang="tr-TR" sz="2000" spc="-90" dirty="0">
                <a:latin typeface="Arial"/>
                <a:cs typeface="Arial"/>
              </a:rPr>
              <a:t>ve </a:t>
            </a:r>
            <a:r>
              <a:rPr lang="tr-TR" sz="2000" spc="-70" dirty="0">
                <a:latin typeface="Arial"/>
                <a:cs typeface="Arial"/>
              </a:rPr>
              <a:t>7’nci </a:t>
            </a:r>
            <a:r>
              <a:rPr lang="tr-TR" sz="2000" spc="-90" dirty="0">
                <a:latin typeface="Arial"/>
                <a:cs typeface="Arial"/>
              </a:rPr>
              <a:t>md. </a:t>
            </a:r>
            <a:r>
              <a:rPr lang="tr-TR" sz="2000" spc="-70" dirty="0">
                <a:latin typeface="Arial"/>
                <a:cs typeface="Arial"/>
              </a:rPr>
              <a:t>(k) </a:t>
            </a:r>
            <a:r>
              <a:rPr lang="tr-TR" sz="2000" spc="-85" dirty="0">
                <a:latin typeface="Arial"/>
                <a:cs typeface="Arial"/>
              </a:rPr>
              <a:t>bendinde Türk  </a:t>
            </a:r>
            <a:r>
              <a:rPr lang="tr-TR" sz="2000" spc="-95" dirty="0">
                <a:latin typeface="Arial"/>
                <a:cs typeface="Arial"/>
              </a:rPr>
              <a:t>Medeni Kanunun </a:t>
            </a:r>
            <a:r>
              <a:rPr lang="tr-TR" sz="2000" spc="-85" dirty="0">
                <a:latin typeface="Arial"/>
                <a:cs typeface="Arial"/>
              </a:rPr>
              <a:t>981.maddesine, </a:t>
            </a:r>
            <a:r>
              <a:rPr lang="tr-TR" sz="2000" spc="-75" dirty="0">
                <a:latin typeface="Arial"/>
                <a:cs typeface="Arial"/>
              </a:rPr>
              <a:t>Borçlar </a:t>
            </a:r>
            <a:r>
              <a:rPr lang="tr-TR" sz="2000" spc="-95" dirty="0">
                <a:latin typeface="Arial"/>
                <a:cs typeface="Arial"/>
              </a:rPr>
              <a:t>Kanunun </a:t>
            </a:r>
            <a:r>
              <a:rPr lang="tr-TR" sz="2000" spc="-75" dirty="0">
                <a:latin typeface="Arial"/>
                <a:cs typeface="Arial"/>
              </a:rPr>
              <a:t>52. </a:t>
            </a:r>
            <a:r>
              <a:rPr lang="tr-TR" sz="2000" spc="-85" dirty="0">
                <a:latin typeface="Arial"/>
                <a:cs typeface="Arial"/>
              </a:rPr>
              <a:t>maddesine, Türk </a:t>
            </a:r>
            <a:r>
              <a:rPr lang="tr-TR" sz="2000" spc="-100" dirty="0">
                <a:latin typeface="Arial"/>
                <a:cs typeface="Arial"/>
              </a:rPr>
              <a:t>Ceza </a:t>
            </a:r>
            <a:r>
              <a:rPr lang="tr-TR" sz="2000" spc="-95" dirty="0">
                <a:latin typeface="Arial"/>
                <a:cs typeface="Arial"/>
              </a:rPr>
              <a:t>Kanunun </a:t>
            </a:r>
            <a:r>
              <a:rPr lang="tr-TR" sz="2000" spc="-90" dirty="0">
                <a:latin typeface="Arial"/>
                <a:cs typeface="Arial"/>
              </a:rPr>
              <a:t>24 ve  </a:t>
            </a:r>
            <a:r>
              <a:rPr lang="tr-TR" sz="2000" spc="-95" dirty="0">
                <a:latin typeface="Arial"/>
                <a:cs typeface="Arial"/>
              </a:rPr>
              <a:t>25 </a:t>
            </a:r>
            <a:r>
              <a:rPr lang="tr-TR" sz="2000" spc="-75" dirty="0" err="1">
                <a:latin typeface="Arial"/>
                <a:cs typeface="Arial"/>
              </a:rPr>
              <a:t>nci</a:t>
            </a:r>
            <a:r>
              <a:rPr lang="tr-TR" sz="2000" spc="-75" dirty="0">
                <a:latin typeface="Arial"/>
                <a:cs typeface="Arial"/>
              </a:rPr>
              <a:t> </a:t>
            </a:r>
            <a:r>
              <a:rPr lang="tr-TR" sz="2000" spc="-85" dirty="0">
                <a:latin typeface="Arial"/>
                <a:cs typeface="Arial"/>
              </a:rPr>
              <a:t>maddelerine </a:t>
            </a:r>
            <a:r>
              <a:rPr lang="tr-TR" sz="2000" spc="-60" dirty="0">
                <a:latin typeface="Arial"/>
                <a:cs typeface="Arial"/>
              </a:rPr>
              <a:t>atıf </a:t>
            </a:r>
            <a:r>
              <a:rPr lang="tr-TR" sz="2000" spc="-75" dirty="0">
                <a:latin typeface="Arial"/>
                <a:cs typeface="Arial"/>
              </a:rPr>
              <a:t>yapılarak </a:t>
            </a:r>
            <a:r>
              <a:rPr lang="tr-TR" sz="2000" spc="-80" dirty="0">
                <a:latin typeface="Arial"/>
                <a:cs typeface="Arial"/>
              </a:rPr>
              <a:t>genel </a:t>
            </a:r>
            <a:r>
              <a:rPr lang="tr-TR" sz="2000" spc="-70" dirty="0">
                <a:latin typeface="Arial"/>
                <a:cs typeface="Arial"/>
              </a:rPr>
              <a:t>kurallar </a:t>
            </a:r>
            <a:r>
              <a:rPr lang="tr-TR" sz="2000" spc="-85" dirty="0">
                <a:latin typeface="Arial"/>
                <a:cs typeface="Arial"/>
              </a:rPr>
              <a:t>çerçevesinde </a:t>
            </a:r>
            <a:r>
              <a:rPr lang="tr-TR" sz="2000" spc="-75" dirty="0">
                <a:latin typeface="Arial"/>
                <a:cs typeface="Arial"/>
              </a:rPr>
              <a:t>zor </a:t>
            </a:r>
            <a:r>
              <a:rPr lang="tr-TR" sz="2000" spc="-85" dirty="0">
                <a:latin typeface="Arial"/>
                <a:cs typeface="Arial"/>
              </a:rPr>
              <a:t>kullanma </a:t>
            </a:r>
            <a:r>
              <a:rPr lang="tr-TR" sz="2000" spc="-70" dirty="0">
                <a:latin typeface="Arial"/>
                <a:cs typeface="Arial"/>
              </a:rPr>
              <a:t>yetkisi</a:t>
            </a:r>
            <a:r>
              <a:rPr lang="tr-TR" sz="2000" spc="-40" dirty="0">
                <a:latin typeface="Arial"/>
                <a:cs typeface="Arial"/>
              </a:rPr>
              <a:t> </a:t>
            </a:r>
            <a:r>
              <a:rPr lang="tr-TR" sz="2000" spc="-70" dirty="0">
                <a:latin typeface="Arial"/>
                <a:cs typeface="Arial"/>
              </a:rPr>
              <a:t>tanınmıştır.</a:t>
            </a:r>
            <a:endParaRPr lang="tr-TR" sz="2000" dirty="0">
              <a:latin typeface="Arial"/>
              <a:cs typeface="Arial"/>
            </a:endParaRPr>
          </a:p>
          <a:p>
            <a:pPr>
              <a:spcBef>
                <a:spcPts val="10"/>
              </a:spcBef>
            </a:pPr>
            <a:endParaRPr lang="tr-TR" sz="2000" dirty="0">
              <a:latin typeface="Arial"/>
              <a:cs typeface="Arial"/>
            </a:endParaRPr>
          </a:p>
          <a:p>
            <a:pPr marL="342900" indent="-342900">
              <a:buAutoNum type="alphaLcParenR"/>
            </a:pPr>
            <a:endParaRPr lang="tr-TR" sz="2000" spc="-95" dirty="0">
              <a:latin typeface="Arial"/>
              <a:cs typeface="Arial"/>
            </a:endParaRPr>
          </a:p>
        </p:txBody>
      </p:sp>
    </p:spTree>
    <p:extLst>
      <p:ext uri="{BB962C8B-B14F-4D97-AF65-F5344CB8AC3E}">
        <p14:creationId xmlns:p14="http://schemas.microsoft.com/office/powerpoint/2010/main" val="1215411396"/>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8F47B5B-9C9B-18D4-C2AF-61F9295199EA}"/>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F7847399-1284-0C79-804A-38338A444AE7}"/>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CD4B11DA-E414-53EB-2D01-E8689990EA6A}"/>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6E62B43A-F02A-3D89-6E3A-72BFE5CEC323}"/>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7C3B78B0-3747-A8BC-4351-623619875190}"/>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01ED17D8-F7AD-2017-73F3-2FACE233D2EA}"/>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71586C24-76E3-E6F3-F0F7-7C57565C82CF}"/>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583CF84F-EF5A-6E90-3669-71F5A9348C7A}"/>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E2E88F20-A835-3CCA-4F6F-F9E9547456CE}"/>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EAF0543F-2798-CA06-1E88-0B91E3C618BB}"/>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object 2">
            <a:extLst>
              <a:ext uri="{FF2B5EF4-FFF2-40B4-BE49-F238E27FC236}">
                <a16:creationId xmlns:a16="http://schemas.microsoft.com/office/drawing/2014/main" id="{A8B08403-6300-6EDC-B6AC-FAF0643E35B0}"/>
              </a:ext>
            </a:extLst>
          </p:cNvPr>
          <p:cNvSpPr txBox="1"/>
          <p:nvPr/>
        </p:nvSpPr>
        <p:spPr>
          <a:xfrm>
            <a:off x="129208" y="234934"/>
            <a:ext cx="7056784" cy="4506362"/>
          </a:xfrm>
          <a:prstGeom prst="rect">
            <a:avLst/>
          </a:prstGeom>
        </p:spPr>
        <p:txBody>
          <a:bodyPr vert="horz" wrap="square" lIns="0" tIns="12700" rIns="0" bIns="0" rtlCol="0">
            <a:spAutoFit/>
          </a:bodyPr>
          <a:lstStyle/>
          <a:p>
            <a:pPr algn="just"/>
            <a:r>
              <a:rPr lang="tr-TR" sz="1800" dirty="0">
                <a:effectLst/>
                <a:latin typeface="Arial Narrow" panose="020B0606020202030204" pitchFamily="34" charset="0"/>
                <a:ea typeface="Times New Roman" panose="02020603050405020304" pitchFamily="18" charset="0"/>
              </a:rPr>
              <a:t>İkinci fıkrada yer alan;</a:t>
            </a:r>
            <a:endParaRPr lang="tr-TR" sz="1800" dirty="0">
              <a:effectLst/>
              <a:latin typeface="Times New Roman" panose="02020603050405020304" pitchFamily="18" charset="0"/>
              <a:ea typeface="Times New Roman" panose="02020603050405020304" pitchFamily="18" charset="0"/>
            </a:endParaRPr>
          </a:p>
          <a:p>
            <a:pPr algn="just"/>
            <a:r>
              <a:rPr lang="tr-TR" sz="1800" b="1" dirty="0">
                <a:effectLst/>
                <a:latin typeface="Arial Narrow" panose="020B0606020202030204" pitchFamily="34" charset="0"/>
                <a:ea typeface="Times New Roman" panose="02020603050405020304" pitchFamily="18" charset="0"/>
              </a:rPr>
              <a:t> a) Bedenî kuvvet;</a:t>
            </a:r>
            <a:r>
              <a:rPr lang="tr-TR" sz="1800" dirty="0">
                <a:effectLst/>
                <a:latin typeface="Arial Narrow" panose="020B0606020202030204" pitchFamily="34" charset="0"/>
                <a:ea typeface="Times New Roman" panose="02020603050405020304" pitchFamily="18" charset="0"/>
              </a:rPr>
              <a:t> direnen kişilere karşı veya eşya üzerinde doğrudan doğruya kullandığı bedenî gücü, </a:t>
            </a:r>
            <a:endParaRPr lang="tr-TR" sz="1800" dirty="0">
              <a:effectLst/>
              <a:latin typeface="Times New Roman" panose="02020603050405020304" pitchFamily="18" charset="0"/>
              <a:ea typeface="Times New Roman" panose="02020603050405020304" pitchFamily="18" charset="0"/>
            </a:endParaRPr>
          </a:p>
          <a:p>
            <a:pPr algn="just"/>
            <a:r>
              <a:rPr lang="tr-TR" sz="1800" b="1" dirty="0">
                <a:effectLst/>
                <a:latin typeface="Arial Narrow" panose="020B0606020202030204" pitchFamily="34" charset="0"/>
                <a:ea typeface="Times New Roman" panose="02020603050405020304" pitchFamily="18" charset="0"/>
              </a:rPr>
              <a:t>b) Maddî güç;</a:t>
            </a:r>
            <a:r>
              <a:rPr lang="tr-TR" sz="1800" dirty="0">
                <a:effectLst/>
                <a:latin typeface="Arial Narrow" panose="020B0606020202030204" pitchFamily="34" charset="0"/>
                <a:ea typeface="Times New Roman" panose="02020603050405020304" pitchFamily="18" charset="0"/>
              </a:rPr>
              <a:t> direnen kişilere karşı veya eşya üzerinde bedenî kuvvetin dışında kullandığı kelepçe, cop, basınçlı ve/veya boyalı su, göz yaşartıcı gazlar veya tozlar, fizikî engeller, köpekleri ve atları ile sair hizmet araçlarını, ifade eder. </a:t>
            </a:r>
            <a:endParaRPr lang="tr-TR" sz="1800" dirty="0">
              <a:effectLst/>
              <a:latin typeface="Times New Roman" panose="02020603050405020304" pitchFamily="18" charset="0"/>
              <a:ea typeface="Times New Roman" panose="02020603050405020304" pitchFamily="18" charset="0"/>
            </a:endParaRPr>
          </a:p>
          <a:p>
            <a:pPr algn="just"/>
            <a:r>
              <a:rPr lang="tr-TR" sz="1800" dirty="0">
                <a:effectLst/>
                <a:latin typeface="Arial Narrow" panose="020B0606020202030204" pitchFamily="34" charset="0"/>
                <a:ea typeface="Times New Roman" panose="02020603050405020304" pitchFamily="18" charset="0"/>
              </a:rPr>
              <a:t>Zor kullanmadan önce, ilgililere direnmeye devam etmeleri halinde doğrudan doğruya zor kullanılacağı ihtarı yapılır. Ancak, direnmenin mahiyeti ve derecesi göz önünde bulundurularak, ihtar yapılmadan da zor kullanılabilir</a:t>
            </a:r>
            <a:endParaRPr lang="tr-TR" sz="1800" dirty="0">
              <a:effectLst/>
              <a:latin typeface="Times New Roman" panose="02020603050405020304" pitchFamily="18" charset="0"/>
              <a:ea typeface="Times New Roman" panose="02020603050405020304" pitchFamily="18" charset="0"/>
            </a:endParaRPr>
          </a:p>
          <a:p>
            <a:pPr algn="just"/>
            <a:r>
              <a:rPr lang="tr-TR" sz="1800" dirty="0">
                <a:effectLst/>
                <a:latin typeface="Arial Narrow" panose="020B0606020202030204" pitchFamily="34" charset="0"/>
                <a:ea typeface="Times New Roman" panose="02020603050405020304" pitchFamily="18" charset="0"/>
              </a:rPr>
              <a:t>Zor kullanmada; Zor kullanma </a:t>
            </a:r>
            <a:r>
              <a:rPr lang="tr-TR" sz="1800" b="1" u="sng" dirty="0">
                <a:effectLst/>
                <a:latin typeface="Arial Narrow" panose="020B0606020202030204" pitchFamily="34" charset="0"/>
                <a:ea typeface="Times New Roman" panose="02020603050405020304" pitchFamily="18" charset="0"/>
              </a:rPr>
              <a:t>zorunlu</a:t>
            </a:r>
            <a:r>
              <a:rPr lang="tr-TR" sz="1800" dirty="0">
                <a:effectLst/>
                <a:latin typeface="Arial Narrow" panose="020B0606020202030204" pitchFamily="34" charset="0"/>
                <a:ea typeface="Times New Roman" panose="02020603050405020304" pitchFamily="18" charset="0"/>
              </a:rPr>
              <a:t> olmalı, Yasal olmalı ve zor kullanmanın derecesi </a:t>
            </a:r>
            <a:r>
              <a:rPr lang="tr-TR" sz="1800" b="1" u="sng" dirty="0">
                <a:effectLst/>
                <a:latin typeface="Arial Narrow" panose="020B0606020202030204" pitchFamily="34" charset="0"/>
                <a:ea typeface="Times New Roman" panose="02020603050405020304" pitchFamily="18" charset="0"/>
              </a:rPr>
              <a:t>Amaçla</a:t>
            </a:r>
            <a:r>
              <a:rPr lang="tr-TR" sz="1800" u="sng" dirty="0">
                <a:effectLst/>
                <a:latin typeface="Arial Narrow" panose="020B0606020202030204" pitchFamily="34" charset="0"/>
                <a:ea typeface="Times New Roman" panose="02020603050405020304" pitchFamily="18" charset="0"/>
              </a:rPr>
              <a:t> </a:t>
            </a:r>
            <a:r>
              <a:rPr lang="tr-TR" sz="1800" dirty="0">
                <a:effectLst/>
                <a:latin typeface="Arial Narrow" panose="020B0606020202030204" pitchFamily="34" charset="0"/>
                <a:ea typeface="Times New Roman" panose="02020603050405020304" pitchFamily="18" charset="0"/>
              </a:rPr>
              <a:t>orantılı olmalıdır, Amaca</a:t>
            </a:r>
            <a:r>
              <a:rPr lang="tr-TR" sz="1800" b="1" dirty="0">
                <a:effectLst/>
                <a:latin typeface="Arial Narrow" panose="020B0606020202030204" pitchFamily="34" charset="0"/>
                <a:ea typeface="Times New Roman" panose="02020603050405020304" pitchFamily="18" charset="0"/>
              </a:rPr>
              <a:t> ulaşıldığında</a:t>
            </a:r>
            <a:r>
              <a:rPr lang="tr-TR" sz="1800" b="1" i="1" dirty="0">
                <a:effectLst/>
                <a:latin typeface="Arial Narrow" panose="020B0606020202030204" pitchFamily="34" charset="0"/>
                <a:ea typeface="Times New Roman" panose="02020603050405020304" pitchFamily="18" charset="0"/>
              </a:rPr>
              <a:t> zor kullanmaya son   </a:t>
            </a:r>
            <a:r>
              <a:rPr lang="tr-TR" sz="1800" i="1" dirty="0">
                <a:effectLst/>
                <a:latin typeface="Arial Narrow" panose="020B0606020202030204" pitchFamily="34" charset="0"/>
                <a:ea typeface="Times New Roman" panose="02020603050405020304" pitchFamily="18" charset="0"/>
              </a:rPr>
              <a:t>verilmelidir, </a:t>
            </a:r>
            <a:endParaRPr lang="tr-TR" sz="1800" dirty="0">
              <a:effectLst/>
              <a:latin typeface="Times New Roman" panose="02020603050405020304" pitchFamily="18" charset="0"/>
              <a:ea typeface="Times New Roman" panose="02020603050405020304" pitchFamily="18" charset="0"/>
            </a:endParaRPr>
          </a:p>
          <a:p>
            <a:pPr>
              <a:tabLst>
                <a:tab pos="628650" algn="l"/>
              </a:tabLst>
            </a:pPr>
            <a:r>
              <a:rPr lang="tr-TR" sz="1800" dirty="0">
                <a:effectLst/>
                <a:latin typeface="Arial Narrow" panose="020B0606020202030204" pitchFamily="34" charset="0"/>
                <a:ea typeface="Times New Roman" panose="02020603050405020304" pitchFamily="18" charset="0"/>
              </a:rPr>
              <a:t>     Zor kullanma yetkisinin kullanılmasını gerektiren olaylar en seri vasıtayla yetkili genel kolluğa bildirilir.</a:t>
            </a:r>
            <a:endParaRPr lang="tr-TR" sz="1800" dirty="0">
              <a:effectLst/>
              <a:latin typeface="Times New Roman" panose="02020603050405020304" pitchFamily="18" charset="0"/>
              <a:ea typeface="Times New Roman" panose="02020603050405020304" pitchFamily="18" charset="0"/>
            </a:endParaRPr>
          </a:p>
          <a:p>
            <a:pPr>
              <a:spcBef>
                <a:spcPts val="10"/>
              </a:spcBef>
            </a:pPr>
            <a:endParaRPr lang="tr-TR" sz="2000" dirty="0">
              <a:latin typeface="Arial"/>
              <a:cs typeface="Arial"/>
            </a:endParaRPr>
          </a:p>
          <a:p>
            <a:pPr marL="342900" indent="-342900">
              <a:buAutoNum type="alphaLcParenR"/>
            </a:pPr>
            <a:endParaRPr lang="tr-TR" sz="2000" spc="-95" dirty="0">
              <a:latin typeface="Arial"/>
              <a:cs typeface="Arial"/>
            </a:endParaRPr>
          </a:p>
        </p:txBody>
      </p:sp>
    </p:spTree>
    <p:extLst>
      <p:ext uri="{BB962C8B-B14F-4D97-AF65-F5344CB8AC3E}">
        <p14:creationId xmlns:p14="http://schemas.microsoft.com/office/powerpoint/2010/main" val="1875170963"/>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object 2"/>
          <p:cNvSpPr txBox="1"/>
          <p:nvPr/>
        </p:nvSpPr>
        <p:spPr>
          <a:xfrm>
            <a:off x="201216" y="424184"/>
            <a:ext cx="6840760" cy="3714478"/>
          </a:xfrm>
          <a:prstGeom prst="rect">
            <a:avLst/>
          </a:prstGeom>
        </p:spPr>
        <p:txBody>
          <a:bodyPr vert="horz" wrap="square" lIns="0" tIns="20955" rIns="0" bIns="0" rtlCol="0">
            <a:spAutoFit/>
          </a:bodyPr>
          <a:lstStyle/>
          <a:p>
            <a:r>
              <a:rPr lang="tr-TR" sz="2000" b="1" dirty="0"/>
              <a:t>SİLAH BULUNDURMA VE TAŞIMA YETKİSİ; </a:t>
            </a:r>
            <a:r>
              <a:rPr lang="tr-TR" sz="2000" dirty="0"/>
              <a:t>5188 Sayılı Özel Güvenlik Hizmetlerine Dair Kanunun 8.nci Maddesi aşağıdadır.</a:t>
            </a:r>
          </a:p>
          <a:p>
            <a:r>
              <a:rPr lang="tr-TR" sz="2000" dirty="0"/>
              <a:t>Madde 8- Hangi koruma ve güvenlik hizmeti için ne miktar ve özellikte ateşli silah bulundurulabileceği komisyon tarafından belirlenir.</a:t>
            </a:r>
          </a:p>
          <a:p>
            <a:r>
              <a:rPr lang="tr-TR" sz="2000" b="1" dirty="0"/>
              <a:t>Ancak eğitim ve öğretim kurumlarında, sağlık tesislerinde, talih oyunları işletmelerinde, içkili yerlerde silahlı özel güvenlik görevlisi çalıştırılmasına izin verilmez. Özel güvenlik görevlileri, özel toplantılarda, spor müsabakalarında, sahne gösterileri ve benzeri etkinliklerde silahlı olarak görev yapamazlar.</a:t>
            </a:r>
            <a:endParaRPr lang="tr-TR" sz="2000" dirty="0"/>
          </a:p>
          <a:p>
            <a:pPr algn="just"/>
            <a:endParaRPr lang="tr-TR" sz="2000" dirty="0"/>
          </a:p>
          <a:p>
            <a:pPr algn="just"/>
            <a:endParaRPr sz="2000" dirty="0">
              <a:latin typeface="Arial"/>
              <a:cs typeface="Arial"/>
            </a:endParaRPr>
          </a:p>
        </p:txBody>
      </p:sp>
    </p:spTree>
    <p:extLst>
      <p:ext uri="{BB962C8B-B14F-4D97-AF65-F5344CB8AC3E}">
        <p14:creationId xmlns:p14="http://schemas.microsoft.com/office/powerpoint/2010/main" val="2339129315"/>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dirty="0"/>
          </a:p>
        </p:txBody>
      </p:sp>
      <p:sp>
        <p:nvSpPr>
          <p:cNvPr id="11" name="object 2"/>
          <p:cNvSpPr txBox="1"/>
          <p:nvPr/>
        </p:nvSpPr>
        <p:spPr>
          <a:xfrm>
            <a:off x="201216" y="424184"/>
            <a:ext cx="6840760" cy="4330032"/>
          </a:xfrm>
          <a:prstGeom prst="rect">
            <a:avLst/>
          </a:prstGeom>
        </p:spPr>
        <p:txBody>
          <a:bodyPr vert="horz" wrap="square" lIns="0" tIns="20955" rIns="0" bIns="0" rtlCol="0">
            <a:spAutoFit/>
          </a:bodyPr>
          <a:lstStyle/>
          <a:p>
            <a:r>
              <a:rPr lang="tr-TR" sz="2000" dirty="0"/>
              <a:t>Koruma ve güvenlik hizmetinde kullanılacak silah ve teçhizat, ilgili kişi veya kuruluş tarafından temin edilir. Özel güvenlik şirketleri ateşli silah alamaz ve bulunduramazlar. Ancak özel güvenlik şirketlerine, para ve değerli eşya nakli, geçici süreli koruma ve güvenlik hizmetlerinde kullanılmak üzere, özel güvenlik eğitimi veren kurumlara, silah eğitiminden kullanılmak üzere, komisyonun kararı ve valinin onayı ile silah alma, kullanma ve taşıma izni verilebilir.</a:t>
            </a:r>
          </a:p>
          <a:p>
            <a:r>
              <a:rPr lang="tr-TR" sz="2000" dirty="0"/>
              <a:t>Görev alanında ateşli silah taşıyacak özel güvenlik görevlilerinde, 6136 sayılı Kanun ve bu Kanunun uygulanmasına ilişkin yönetmelikte belirtilen şartlar aranır.</a:t>
            </a:r>
          </a:p>
          <a:p>
            <a:r>
              <a:rPr lang="tr-TR" sz="2000" dirty="0"/>
              <a:t>Özel güvenlik görevlileri Silah Bulundurma Ve Taşıma Yetkisini görev alanı ve görev süresi içerisinde kullanır.</a:t>
            </a:r>
            <a:r>
              <a:rPr lang="tr-TR" sz="2000" b="1" dirty="0"/>
              <a:t> </a:t>
            </a:r>
            <a:endParaRPr lang="tr-TR" sz="2000" dirty="0"/>
          </a:p>
          <a:p>
            <a:pPr algn="just"/>
            <a:endParaRPr lang="tr-TR" sz="2000" dirty="0"/>
          </a:p>
          <a:p>
            <a:pPr algn="just"/>
            <a:endParaRPr sz="2000" dirty="0">
              <a:latin typeface="Arial"/>
              <a:cs typeface="Arial"/>
            </a:endParaRPr>
          </a:p>
        </p:txBody>
      </p:sp>
    </p:spTree>
    <p:extLst>
      <p:ext uri="{BB962C8B-B14F-4D97-AF65-F5344CB8AC3E}">
        <p14:creationId xmlns:p14="http://schemas.microsoft.com/office/powerpoint/2010/main" val="2743995695"/>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E87E648-9956-E457-741A-F2B9342B8052}"/>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72AD6EB6-7531-93F6-4DDE-DBA26E2CFE10}"/>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0C4E3216-1F5F-2CCD-6E1C-8750F2176316}"/>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6CEAADD0-70F8-9504-F3BC-AFFDDCD3FE63}"/>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0DD7041E-4511-1BC4-FA19-1E83D0BDEC0A}"/>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DCE293F0-47E9-504A-7360-BC2DC8DE1E43}"/>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199A4B6E-7F18-49B9-B9C0-17C0C716089D}"/>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67E53496-E070-4925-99C5-3CD4AC404FE7}"/>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4E2693B3-3F54-BC01-81D1-FFBF094281DB}"/>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43034C56-1047-087C-ECC9-1031D1199C1B}"/>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pPr algn="ctr"/>
            <a:endParaRPr lang="tr-TR" sz="4000" b="1" dirty="0"/>
          </a:p>
          <a:p>
            <a:pPr algn="ctr"/>
            <a:r>
              <a:rPr lang="tr-TR" sz="4000" b="1" dirty="0">
                <a:solidFill>
                  <a:srgbClr val="002060"/>
                </a:solidFill>
              </a:rPr>
              <a:t>YAKALAMA, ARAMA, EMANETE ALMA, KİMLİK SORMA, ZOR KULLANMA ve SİLAH KULLANMA’NIN TANIMI</a:t>
            </a:r>
          </a:p>
          <a:p>
            <a:pPr algn="ctr"/>
            <a:r>
              <a:rPr lang="tr-TR" sz="4000" b="1" dirty="0">
                <a:solidFill>
                  <a:srgbClr val="002060"/>
                </a:solidFill>
              </a:rPr>
              <a:t>HUKUKİ DAYANAK VE YÖNTEMLERİ</a:t>
            </a:r>
          </a:p>
        </p:txBody>
      </p:sp>
    </p:spTree>
    <p:extLst>
      <p:ext uri="{BB962C8B-B14F-4D97-AF65-F5344CB8AC3E}">
        <p14:creationId xmlns:p14="http://schemas.microsoft.com/office/powerpoint/2010/main" val="460344877"/>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E31CE10-28E6-7A93-6D8B-547FCB53DED6}"/>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9DAEDB47-5066-CE4D-BF92-82EBA4634E7A}"/>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8DE49278-6906-DC86-B240-639920DC0F24}"/>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41442025-832F-78D4-CB11-092E359EB148}"/>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849E8C45-6945-8DDB-AA78-217D2FB3D846}"/>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85FB1507-82AF-5EA7-80C0-034542F2D7CC}"/>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3B05F8D1-1247-5085-E82A-CCDB03CABB91}"/>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C066F965-06C0-4048-17E1-3BA342BFC7EA}"/>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D1AE6905-CDC4-6B29-3617-AAD27C7D30FE}"/>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B0645E28-1242-233A-8330-C33BF94AFB05}"/>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pPr algn="ctr"/>
            <a:endParaRPr lang="tr-TR" sz="4000" b="1" dirty="0"/>
          </a:p>
          <a:p>
            <a:endParaRPr lang="tr-TR" sz="1800" b="1" dirty="0">
              <a:solidFill>
                <a:srgbClr val="0F243E"/>
              </a:solidFill>
              <a:effectLst/>
              <a:latin typeface="Arial Narrow" panose="020B0606020202030204" pitchFamily="34" charset="0"/>
              <a:ea typeface="Times New Roman" panose="02020603050405020304" pitchFamily="18" charset="0"/>
              <a:cs typeface="Times New Roman" panose="02020603050405020304" pitchFamily="18" charset="0"/>
            </a:endParaRPr>
          </a:p>
          <a:p>
            <a:endParaRPr lang="tr-TR" b="1" dirty="0">
              <a:solidFill>
                <a:srgbClr val="0F243E"/>
              </a:solidFill>
              <a:latin typeface="Arial Narrow" panose="020B0606020202030204" pitchFamily="34" charset="0"/>
              <a:ea typeface="Times New Roman" panose="02020603050405020304" pitchFamily="18" charset="0"/>
              <a:cs typeface="Times New Roman" panose="02020603050405020304" pitchFamily="18" charset="0"/>
            </a:endParaRPr>
          </a:p>
          <a:p>
            <a:endParaRPr lang="tr-TR" sz="1800" b="1" dirty="0">
              <a:solidFill>
                <a:srgbClr val="0F243E"/>
              </a:solidFill>
              <a:effectLst/>
              <a:latin typeface="Arial Narrow" panose="020B0606020202030204" pitchFamily="34" charset="0"/>
              <a:ea typeface="Times New Roman" panose="02020603050405020304" pitchFamily="18" charset="0"/>
              <a:cs typeface="Times New Roman" panose="02020603050405020304" pitchFamily="18" charset="0"/>
            </a:endParaRPr>
          </a:p>
          <a:p>
            <a:endParaRPr lang="tr-TR" b="1" dirty="0">
              <a:solidFill>
                <a:srgbClr val="0F243E"/>
              </a:solidFill>
              <a:latin typeface="Arial Narrow" panose="020B0606020202030204" pitchFamily="34" charset="0"/>
              <a:ea typeface="Times New Roman" panose="02020603050405020304" pitchFamily="18" charset="0"/>
              <a:cs typeface="Times New Roman" panose="02020603050405020304" pitchFamily="18" charset="0"/>
            </a:endParaRPr>
          </a:p>
          <a:p>
            <a:endParaRPr lang="tr-TR" sz="1800" b="1" dirty="0">
              <a:solidFill>
                <a:srgbClr val="0F243E"/>
              </a:solidFill>
              <a:effectLst/>
              <a:latin typeface="Arial Narrow" panose="020B0606020202030204" pitchFamily="34" charset="0"/>
              <a:ea typeface="Times New Roman" panose="02020603050405020304" pitchFamily="18" charset="0"/>
              <a:cs typeface="Times New Roman" panose="02020603050405020304" pitchFamily="18" charset="0"/>
            </a:endParaRPr>
          </a:p>
          <a:p>
            <a:endParaRPr lang="tr-TR" b="1" dirty="0">
              <a:solidFill>
                <a:srgbClr val="0F243E"/>
              </a:solidFill>
              <a:latin typeface="Arial Narrow" panose="020B0606020202030204" pitchFamily="34" charset="0"/>
              <a:ea typeface="Times New Roman" panose="02020603050405020304" pitchFamily="18" charset="0"/>
              <a:cs typeface="Times New Roman" panose="02020603050405020304" pitchFamily="18" charset="0"/>
            </a:endParaRPr>
          </a:p>
          <a:p>
            <a:endParaRPr lang="tr-TR" sz="1800" b="1" dirty="0">
              <a:solidFill>
                <a:srgbClr val="0F243E"/>
              </a:solidFill>
              <a:effectLst/>
              <a:latin typeface="Arial Narrow" panose="020B0606020202030204" pitchFamily="34" charset="0"/>
              <a:ea typeface="Times New Roman" panose="02020603050405020304" pitchFamily="18" charset="0"/>
              <a:cs typeface="Times New Roman" panose="02020603050405020304" pitchFamily="18" charset="0"/>
            </a:endParaRPr>
          </a:p>
          <a:p>
            <a:r>
              <a:rPr lang="tr-TR" sz="1800" b="1" dirty="0">
                <a:solidFill>
                  <a:srgbClr val="0F243E"/>
                </a:solidFill>
                <a:effectLst/>
                <a:latin typeface="Arial Narrow" panose="020B0606020202030204" pitchFamily="34" charset="0"/>
                <a:ea typeface="Times New Roman" panose="02020603050405020304" pitchFamily="18" charset="0"/>
                <a:cs typeface="Times New Roman" panose="02020603050405020304" pitchFamily="18" charset="0"/>
              </a:rPr>
              <a:t>1.YAKALAMA;</a:t>
            </a:r>
            <a:r>
              <a:rPr lang="tr-TR" sz="1800" b="1" dirty="0">
                <a:solidFill>
                  <a:srgbClr val="FF0000"/>
                </a:solidFill>
                <a:effectLst/>
                <a:latin typeface="Arial Narrow" panose="020B0606020202030204" pitchFamily="34" charset="0"/>
                <a:ea typeface="Times New Roman" panose="02020603050405020304" pitchFamily="18" charset="0"/>
                <a:cs typeface="Times New Roman" panose="02020603050405020304" pitchFamily="18" charset="0"/>
              </a:rPr>
              <a:t> </a:t>
            </a:r>
            <a:r>
              <a:rPr lang="tr-TR" sz="1800" dirty="0">
                <a:effectLst/>
                <a:latin typeface="Arial Narrow" panose="020B0606020202030204" pitchFamily="34" charset="0"/>
                <a:ea typeface="Times New Roman" panose="02020603050405020304" pitchFamily="18" charset="0"/>
                <a:cs typeface="Times New Roman" panose="02020603050405020304" pitchFamily="18" charset="0"/>
              </a:rPr>
              <a:t>Kamu güvenliğine, kamu düzenine veya kişinin vücut veya hayatına yönelik var olan bir tehlikenin giderilmesi için denetim altına alınması gereken veya </a:t>
            </a:r>
            <a:r>
              <a:rPr lang="tr-TR" sz="1800" i="1" dirty="0">
                <a:effectLst/>
                <a:latin typeface="Arial Narrow" panose="020B0606020202030204" pitchFamily="34" charset="0"/>
                <a:ea typeface="Times New Roman" panose="02020603050405020304" pitchFamily="18" charset="0"/>
                <a:cs typeface="Times New Roman" panose="02020603050405020304" pitchFamily="18" charset="0"/>
              </a:rPr>
              <a:t>suç işlediği yönünde hakkında kuvvetli iz, eser, emare ve delil bulunan kişinin gözaltına alma veya muhafaza altına alma işlemlerinden</a:t>
            </a:r>
            <a:r>
              <a:rPr lang="tr-TR" sz="1800" dirty="0">
                <a:effectLst/>
                <a:latin typeface="Arial Narrow" panose="020B0606020202030204" pitchFamily="34" charset="0"/>
                <a:ea typeface="Times New Roman" panose="02020603050405020304" pitchFamily="18" charset="0"/>
                <a:cs typeface="Times New Roman" panose="02020603050405020304" pitchFamily="18" charset="0"/>
              </a:rPr>
              <a:t> önce hakim kararı olmaksızın </a:t>
            </a:r>
            <a:r>
              <a:rPr lang="tr-TR" sz="1800" b="1" i="1" u="sng" dirty="0">
                <a:effectLst/>
                <a:latin typeface="Arial Narrow" panose="020B0606020202030204" pitchFamily="34" charset="0"/>
                <a:ea typeface="Times New Roman" panose="02020603050405020304" pitchFamily="18" charset="0"/>
                <a:cs typeface="Times New Roman" panose="02020603050405020304" pitchFamily="18" charset="0"/>
              </a:rPr>
              <a:t>özgürlüğünün geçici olarak ve fiilen kısıtlanarak denetim altına</a:t>
            </a:r>
            <a:r>
              <a:rPr lang="tr-TR" sz="1800" dirty="0">
                <a:effectLst/>
                <a:latin typeface="Arial Narrow" panose="020B0606020202030204" pitchFamily="34" charset="0"/>
                <a:ea typeface="Times New Roman" panose="02020603050405020304" pitchFamily="18" charset="0"/>
                <a:cs typeface="Times New Roman" panose="02020603050405020304" pitchFamily="18" charset="0"/>
              </a:rPr>
              <a:t> alınmasıdır. Yakalama yetkisinin kaynağı</a:t>
            </a:r>
            <a:r>
              <a:rPr lang="tr-TR" sz="1800" b="1" dirty="0">
                <a:effectLst/>
                <a:latin typeface="Arial Narrow" panose="020B0606020202030204" pitchFamily="34" charset="0"/>
                <a:ea typeface="Times New Roman" panose="02020603050405020304" pitchFamily="18" charset="0"/>
                <a:cs typeface="Times New Roman" panose="02020603050405020304" pitchFamily="18" charset="0"/>
              </a:rPr>
              <a:t> Ceza Muhakemesi Kanunudur</a:t>
            </a:r>
            <a:r>
              <a:rPr lang="tr-TR" sz="1800" dirty="0">
                <a:effectLst/>
                <a:latin typeface="Arial Narrow" panose="020B0606020202030204" pitchFamily="34" charset="0"/>
                <a:ea typeface="Times New Roman" panose="02020603050405020304" pitchFamily="18" charset="0"/>
                <a:cs typeface="Times New Roman" panose="02020603050405020304" pitchFamily="18" charset="0"/>
              </a:rPr>
              <a:t>.</a:t>
            </a:r>
            <a:endParaRPr lang="tr-TR" sz="4000" b="1" dirty="0">
              <a:solidFill>
                <a:srgbClr val="002060"/>
              </a:solidFill>
            </a:endParaRPr>
          </a:p>
        </p:txBody>
      </p:sp>
      <p:pic>
        <p:nvPicPr>
          <p:cNvPr id="10" name="Resim 9">
            <a:extLst>
              <a:ext uri="{FF2B5EF4-FFF2-40B4-BE49-F238E27FC236}">
                <a16:creationId xmlns:a16="http://schemas.microsoft.com/office/drawing/2014/main" id="{6990C231-C90B-164D-9014-EEB1E0262A03}"/>
              </a:ext>
            </a:extLst>
          </p:cNvPr>
          <p:cNvPicPr>
            <a:picLocks noChangeAspect="1"/>
          </p:cNvPicPr>
          <p:nvPr/>
        </p:nvPicPr>
        <p:blipFill>
          <a:blip r:embed="rId5"/>
          <a:stretch>
            <a:fillRect/>
          </a:stretch>
        </p:blipFill>
        <p:spPr>
          <a:xfrm>
            <a:off x="1353344" y="348011"/>
            <a:ext cx="4432921" cy="1812900"/>
          </a:xfrm>
          <a:prstGeom prst="rect">
            <a:avLst/>
          </a:prstGeom>
        </p:spPr>
      </p:pic>
    </p:spTree>
    <p:extLst>
      <p:ext uri="{BB962C8B-B14F-4D97-AF65-F5344CB8AC3E}">
        <p14:creationId xmlns:p14="http://schemas.microsoft.com/office/powerpoint/2010/main" val="2373848795"/>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ED656A5-707D-728A-CE72-6CC7FF2BA304}"/>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21C3218B-4055-2DC8-C2FF-3630F98CBEF1}"/>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F428BC71-3932-1B93-6629-52C92CC2EDC4}"/>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A0313135-B55F-A8AC-4E7C-A6DE0D2F03C1}"/>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CA08D9AE-4601-7C91-107F-7CB0CE525A20}"/>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9B78F084-F8F6-0E68-98F9-CAC3301D10C3}"/>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0C2FF6AE-8F72-6542-C54C-5A5F6FD18140}"/>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C4B65299-BBA6-7E3F-2896-17397166239A}"/>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99622E5F-BD16-41E8-6182-5C17DD107B62}"/>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5D7C8E68-4898-DE7F-AE79-A940F40A6FD6}"/>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000" dirty="0"/>
              <a:t> </a:t>
            </a:r>
            <a:r>
              <a:rPr lang="tr-TR" sz="2000" b="1" dirty="0"/>
              <a:t>Muhafaza altına alma: </a:t>
            </a:r>
            <a:r>
              <a:rPr lang="tr-TR" sz="2000" dirty="0"/>
              <a:t>Kanunun yetki verdiği hâllerde yetkili merci önüne çıkarılması gereken kişilerin ilgili kurumlar veya kişilerce teslim alınana kadar sağlıklarına zarar vermeyecek şekilde ve zorunlu olduğu ölçüde özgürlüklerinin kısıtlanıp alıkonulmasıdır.</a:t>
            </a:r>
          </a:p>
          <a:p>
            <a:r>
              <a:rPr lang="tr-TR" sz="2000" dirty="0"/>
              <a:t>   </a:t>
            </a:r>
            <a:r>
              <a:rPr lang="tr-TR" sz="2000" b="1" dirty="0"/>
              <a:t>Gözaltına alma: </a:t>
            </a:r>
            <a:r>
              <a:rPr lang="tr-TR" sz="2000" dirty="0"/>
              <a:t>Kanunun verdiği yetkiye göre, yakalanan kişinin hakkındaki işlemlerin tamamlanması amacıyla, yetkili hâkim önüne çıkarılmasına veya serbest bırakılmasına kadar kanunî süre içinde sağlığına zarar vermeyecek şekilde özgürlüğünün geçici olarak kısıtlanıp alıkonulmasıdır.</a:t>
            </a:r>
          </a:p>
          <a:p>
            <a:r>
              <a:rPr lang="tr-TR" sz="2000" dirty="0"/>
              <a:t>    </a:t>
            </a:r>
            <a:r>
              <a:rPr lang="tr-TR" sz="2000" b="1" dirty="0"/>
              <a:t>Suç Üstü: </a:t>
            </a:r>
            <a:r>
              <a:rPr lang="tr-TR" sz="2000" dirty="0"/>
              <a:t>İşlenmekte olan suçu, henüz işlenmiş olan fiil ile fiilin işlenmesinden hemen sonra kolluk, suçtan zarar gören veya başkaları tarafından takip edilerek yakalanan kişinin işlediği suçu, fiilin pek az önce işlendiğini gösteren eşya veya delille yakalanan kimsenin işlediği suçtur.</a:t>
            </a:r>
          </a:p>
          <a:p>
            <a:r>
              <a:rPr lang="tr-TR" sz="2000" dirty="0"/>
              <a:t>   </a:t>
            </a:r>
            <a:r>
              <a:rPr lang="tr-TR" sz="2000" b="1" dirty="0"/>
              <a:t>TCK.na göre Çocuk; Henüz 18 yaşını doldurmamış kişidir.</a:t>
            </a:r>
          </a:p>
        </p:txBody>
      </p:sp>
    </p:spTree>
    <p:extLst>
      <p:ext uri="{BB962C8B-B14F-4D97-AF65-F5344CB8AC3E}">
        <p14:creationId xmlns:p14="http://schemas.microsoft.com/office/powerpoint/2010/main" val="355378771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82EA404-40A8-9016-987C-A8B441D7E4A6}"/>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A0CC27C5-0E14-2C43-3E2A-6E6A5F5CFF55}"/>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D5A1ECEC-3FE4-D66B-6EED-52CA42346554}"/>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C51259CD-D54B-5297-806F-BE4C7AFBB33D}"/>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DB896747-B5F4-FE39-2079-26503E9A200F}"/>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535E9E75-1D12-A96A-5BC3-4627CE60C74C}"/>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BDB6A067-1985-8F31-5213-4905E4FAA398}"/>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3E34ABDD-378A-D31E-F987-F1EB33ADDEB5}"/>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883D3D5E-FBBA-6299-1223-D3017EC3C04D}"/>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F7551AF4-78F5-6DDF-1BC3-32BB32B2C497}"/>
              </a:ext>
            </a:extLst>
          </p:cNvPr>
          <p:cNvSpPr/>
          <p:nvPr/>
        </p:nvSpPr>
        <p:spPr>
          <a:xfrm>
            <a:off x="0" y="0"/>
            <a:ext cx="7474024"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pPr algn="ctr"/>
            <a:r>
              <a:rPr lang="tr-TR" sz="2800" b="1" dirty="0">
                <a:effectLst/>
                <a:latin typeface="Arial Narrow" panose="020B0606020202030204" pitchFamily="34" charset="0"/>
                <a:ea typeface="Times New Roman" panose="02020603050405020304" pitchFamily="18" charset="0"/>
              </a:rPr>
              <a:t>Yetkiler:</a:t>
            </a:r>
            <a:endParaRPr lang="tr-TR" sz="2800" dirty="0">
              <a:effectLst/>
              <a:latin typeface="Times New Roman" panose="02020603050405020304" pitchFamily="18" charset="0"/>
              <a:ea typeface="Times New Roman" panose="02020603050405020304" pitchFamily="18" charset="0"/>
            </a:endParaRPr>
          </a:p>
          <a:p>
            <a:pPr marL="342900" lvl="0" indent="-342900">
              <a:buSzPts val="1000"/>
              <a:buFont typeface="Symbol" panose="05050102010706020507" pitchFamily="18" charset="2"/>
              <a:buChar char=""/>
              <a:tabLst>
                <a:tab pos="457200" algn="l"/>
              </a:tabLst>
            </a:pPr>
            <a:r>
              <a:rPr lang="tr-TR" sz="2800" b="1" dirty="0">
                <a:effectLst/>
                <a:latin typeface="Arial Narrow" panose="020B0606020202030204" pitchFamily="34" charset="0"/>
                <a:ea typeface="Times New Roman" panose="02020603050405020304" pitchFamily="18" charset="0"/>
              </a:rPr>
              <a:t>Kimlik Sorma:</a:t>
            </a:r>
            <a:r>
              <a:rPr lang="tr-TR" sz="2800" dirty="0">
                <a:effectLst/>
                <a:latin typeface="Arial Narrow" panose="020B0606020202030204" pitchFamily="34" charset="0"/>
                <a:ea typeface="Times New Roman" panose="02020603050405020304" pitchFamily="18" charset="0"/>
              </a:rPr>
              <a:t> Görev alanına giriş yapan kişilerin kimlik kontrolünü yapmak. Örneğin, bir siteye giriş yapan ziyaretçilerin kimlik bilgilerinin alınması.</a:t>
            </a:r>
            <a:endParaRPr lang="tr-TR" sz="2800" dirty="0">
              <a:effectLst/>
              <a:latin typeface="Times New Roman" panose="02020603050405020304" pitchFamily="18" charset="0"/>
              <a:ea typeface="Times New Roman" panose="02020603050405020304" pitchFamily="18" charset="0"/>
            </a:endParaRPr>
          </a:p>
          <a:p>
            <a:pPr marL="342900" lvl="0" indent="-342900">
              <a:buSzPts val="1000"/>
              <a:buFont typeface="Symbol" panose="05050102010706020507" pitchFamily="18" charset="2"/>
              <a:buChar char=""/>
              <a:tabLst>
                <a:tab pos="457200" algn="l"/>
              </a:tabLst>
            </a:pPr>
            <a:r>
              <a:rPr lang="tr-TR" sz="2800" b="1" dirty="0">
                <a:effectLst/>
                <a:latin typeface="Arial Narrow" panose="020B0606020202030204" pitchFamily="34" charset="0"/>
                <a:ea typeface="Times New Roman" panose="02020603050405020304" pitchFamily="18" charset="0"/>
              </a:rPr>
              <a:t>Eşyayı Kontrol Etme:</a:t>
            </a:r>
            <a:r>
              <a:rPr lang="tr-TR" sz="2800" dirty="0">
                <a:effectLst/>
                <a:latin typeface="Arial Narrow" panose="020B0606020202030204" pitchFamily="34" charset="0"/>
                <a:ea typeface="Times New Roman" panose="02020603050405020304" pitchFamily="18" charset="0"/>
              </a:rPr>
              <a:t> Görev alanına giriş yapan kişilerin üstlerini ve eşyalarını güvenlik taramasından geçirme yetkisi.</a:t>
            </a:r>
            <a:endParaRPr lang="tr-TR" sz="2800" dirty="0">
              <a:effectLst/>
              <a:latin typeface="Times New Roman" panose="02020603050405020304" pitchFamily="18" charset="0"/>
              <a:ea typeface="Times New Roman" panose="02020603050405020304" pitchFamily="18" charset="0"/>
            </a:endParaRPr>
          </a:p>
          <a:p>
            <a:pPr marL="342900" lvl="0" indent="-342900">
              <a:buSzPts val="1000"/>
              <a:buFont typeface="Symbol" panose="05050102010706020507" pitchFamily="18" charset="2"/>
              <a:buChar char=""/>
              <a:tabLst>
                <a:tab pos="457200" algn="l"/>
              </a:tabLst>
            </a:pPr>
            <a:r>
              <a:rPr lang="tr-TR" sz="2800" b="1" dirty="0">
                <a:effectLst/>
                <a:latin typeface="Arial Narrow" panose="020B0606020202030204" pitchFamily="34" charset="0"/>
                <a:ea typeface="Times New Roman" panose="02020603050405020304" pitchFamily="18" charset="0"/>
              </a:rPr>
              <a:t>Suçüstü Yakalama:</a:t>
            </a:r>
            <a:r>
              <a:rPr lang="tr-TR" sz="2800" dirty="0">
                <a:effectLst/>
                <a:latin typeface="Arial Narrow" panose="020B0606020202030204" pitchFamily="34" charset="0"/>
                <a:ea typeface="Times New Roman" panose="02020603050405020304" pitchFamily="18" charset="0"/>
              </a:rPr>
              <a:t> Görev sırasında bir suç işlenmesi durumunda, suçüstü halinde kişiyi yakalama yetkisi.</a:t>
            </a:r>
            <a:endParaRPr lang="tr-TR" sz="2800" dirty="0">
              <a:effectLst/>
              <a:latin typeface="Times New Roman" panose="02020603050405020304" pitchFamily="18" charset="0"/>
              <a:ea typeface="Times New Roman" panose="02020603050405020304" pitchFamily="18" charset="0"/>
            </a:endParaRPr>
          </a:p>
          <a:p>
            <a:pPr marL="342900" lvl="0" indent="-342900">
              <a:buSzPts val="1000"/>
              <a:buFont typeface="Symbol" panose="05050102010706020507" pitchFamily="18" charset="2"/>
              <a:buChar char=""/>
              <a:tabLst>
                <a:tab pos="457200" algn="l"/>
              </a:tabLst>
            </a:pPr>
            <a:r>
              <a:rPr lang="tr-TR" sz="2800" b="1" dirty="0">
                <a:effectLst/>
                <a:latin typeface="Arial Narrow" panose="020B0606020202030204" pitchFamily="34" charset="0"/>
                <a:ea typeface="Times New Roman" panose="02020603050405020304" pitchFamily="18" charset="0"/>
              </a:rPr>
              <a:t>Zor Kullanma:</a:t>
            </a:r>
            <a:r>
              <a:rPr lang="tr-TR" sz="2800" dirty="0">
                <a:effectLst/>
                <a:latin typeface="Arial Narrow" panose="020B0606020202030204" pitchFamily="34" charset="0"/>
                <a:ea typeface="Times New Roman" panose="02020603050405020304" pitchFamily="18" charset="0"/>
              </a:rPr>
              <a:t> Meşru müdafaa durumunda veya yakalama esnasında ölçülü şekilde zor kullanabilir.</a:t>
            </a:r>
            <a:endParaRPr lang="tr-TR"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108333590"/>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B249C35-7039-6336-E007-90AE7727F8F6}"/>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6BEC7238-B875-6524-16C9-A215B24A31F5}"/>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1C0F0656-CCA5-04D1-82F9-33B18FE72080}"/>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B8CF9EC9-56C7-A569-1C5C-5509400828AE}"/>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E6B97CD7-E6B8-9BAA-24DA-0D8175203191}"/>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12AD70FC-048D-33EE-718A-4329D8F64B13}"/>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972F997A-B4D4-064F-9050-84BF384A00E3}"/>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DDF1DD02-12F2-8B1D-CAA4-28AE244C4F58}"/>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67B910A1-CAA9-522D-0058-515A43DDA8B3}"/>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C62847A8-73BB-5455-8057-CD92F6E6F52E}"/>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000" dirty="0"/>
              <a:t> Özel güvenlik hizmetlerinin daha iyi yürütülmesi için 5188 sayılı kanun ile </a:t>
            </a:r>
            <a:r>
              <a:rPr lang="tr-TR" sz="2000" dirty="0" err="1"/>
              <a:t>ÖGG’ne</a:t>
            </a:r>
            <a:r>
              <a:rPr lang="tr-TR" sz="2000" dirty="0"/>
              <a:t> diğer yetkilerle birlikte, YAKALAMA yetkisi verilmiştir. ÖGG tarafından gerçekleştirilen faaliyetler </a:t>
            </a:r>
            <a:r>
              <a:rPr lang="tr-TR" sz="2000" b="1" dirty="0"/>
              <a:t>görev alanı ve görev süresi </a:t>
            </a:r>
            <a:r>
              <a:rPr lang="tr-TR" sz="2000" dirty="0"/>
              <a:t>ile sınırlandırılmıştır.</a:t>
            </a:r>
          </a:p>
          <a:p>
            <a:r>
              <a:rPr lang="tr-TR" sz="2000" dirty="0" err="1"/>
              <a:t>ÖGG’nin</a:t>
            </a:r>
            <a:r>
              <a:rPr lang="tr-TR" sz="2000" dirty="0"/>
              <a:t> </a:t>
            </a:r>
            <a:r>
              <a:rPr lang="tr-TR" sz="2000" b="1" dirty="0"/>
              <a:t>Görev Alanı </a:t>
            </a:r>
            <a:r>
              <a:rPr lang="tr-TR" sz="2000" dirty="0"/>
              <a:t>5188 sayılı kanunun 9.nci maddesine göre; “Bu görevliler 7’nci maddede sayılan yetkileri </a:t>
            </a:r>
            <a:r>
              <a:rPr lang="tr-TR" sz="2000" b="1" dirty="0"/>
              <a:t>sadece görevli oldukları süre içinde ve görev alanlarında kullanabilirler’’ </a:t>
            </a:r>
            <a:r>
              <a:rPr lang="tr-TR" sz="2000" dirty="0"/>
              <a:t>demektedir.</a:t>
            </a:r>
          </a:p>
          <a:p>
            <a:r>
              <a:rPr lang="tr-TR" sz="2000" dirty="0"/>
              <a:t>         “Özel güvenlik görevlileri silahlarını görev alanı dışına çıkaramazlar. </a:t>
            </a:r>
            <a:r>
              <a:rPr lang="tr-TR" sz="2000" u="sng" dirty="0"/>
              <a:t>İşlenmiş bir suçun sanığı veya suç işleyeceğinden kuvvetle şüphe edilen kişinin takibi, dışarıdan yapılan saldırılara karşı tedbir alınması, para ve değerli eşya nakli, kişi koruma ve cenaze töreni </a:t>
            </a:r>
            <a:r>
              <a:rPr lang="tr-TR" sz="2000" dirty="0"/>
              <a:t>gibi güzergâh ifade eden durumlarda </a:t>
            </a:r>
            <a:r>
              <a:rPr lang="tr-TR" sz="2000" b="1" dirty="0"/>
              <a:t>güzergâh boyu görev </a:t>
            </a:r>
            <a:r>
              <a:rPr lang="tr-TR" sz="2000" dirty="0"/>
              <a:t>alanı sayılır.” Görev alanı, zorunlu hallerde </a:t>
            </a:r>
            <a:r>
              <a:rPr lang="tr-TR" sz="2000" b="1" dirty="0"/>
              <a:t>Komisyon </a:t>
            </a:r>
            <a:r>
              <a:rPr lang="tr-TR" sz="2000" dirty="0"/>
              <a:t>kararıyla genişletilebilir.</a:t>
            </a:r>
          </a:p>
          <a:p>
            <a:r>
              <a:rPr lang="tr-TR" sz="2000" dirty="0"/>
              <a:t>        Zor kullanma ve yakalama yetkilerinin kullanılmasını gerektiren olaylar </a:t>
            </a:r>
            <a:r>
              <a:rPr lang="tr-TR" sz="2000" b="1" dirty="0"/>
              <a:t>en seri vasıtayla yetkili genel kolluğa </a:t>
            </a:r>
            <a:r>
              <a:rPr lang="tr-TR" sz="2000" dirty="0"/>
              <a:t>bildirilir; </a:t>
            </a:r>
            <a:r>
              <a:rPr lang="tr-TR" sz="2000" u="sng" dirty="0"/>
              <a:t>yakalanan kişi ve koruma altına alınan eşya </a:t>
            </a:r>
            <a:r>
              <a:rPr lang="tr-TR" sz="2000" b="1" dirty="0"/>
              <a:t>genel kolluğa </a:t>
            </a:r>
            <a:r>
              <a:rPr lang="tr-TR" sz="2000" dirty="0"/>
              <a:t>teslim edilir.</a:t>
            </a:r>
          </a:p>
        </p:txBody>
      </p:sp>
    </p:spTree>
    <p:extLst>
      <p:ext uri="{BB962C8B-B14F-4D97-AF65-F5344CB8AC3E}">
        <p14:creationId xmlns:p14="http://schemas.microsoft.com/office/powerpoint/2010/main" val="3255212633"/>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7240FE7-4739-0453-44D4-2282D88604BA}"/>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3AE22CFF-01E0-8902-9003-A68988C68D08}"/>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A78D8207-AAF1-3799-E444-811991A2635F}"/>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7D9F06CB-A643-406D-933F-E561E4D220D4}"/>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D98134CC-5671-3AA6-CD85-BF259F85E50A}"/>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D301729A-FC1E-7709-86E8-0B13D17BA2D7}"/>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FFBDBDFE-75F8-DBA0-C42F-39DBEBA12686}"/>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8FEEA9EA-C769-DE51-6ED9-1507B7B03392}"/>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7B0D99AA-6CD0-ADEC-5807-9CC113465727}"/>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EAF278CB-D88B-07BE-59AA-F75B61DD0BF9}"/>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Yakalanan kişi genel kolluğa teslim edildikten sonra gerekli adli işlemler yapılması için </a:t>
            </a:r>
            <a:r>
              <a:rPr lang="tr-TR" sz="2200" b="1" dirty="0"/>
              <a:t>Cumhuriyet Savcısı </a:t>
            </a:r>
            <a:r>
              <a:rPr lang="tr-TR" sz="2200" dirty="0"/>
              <a:t>kararı ile </a:t>
            </a:r>
            <a:r>
              <a:rPr lang="tr-TR" sz="2200" b="1" dirty="0"/>
              <a:t>Göz Altına </a:t>
            </a:r>
            <a:r>
              <a:rPr lang="tr-TR" sz="2200" dirty="0"/>
              <a:t>alınabilir, Tahkikat evrakları tamamlandıktan sonra adliyeye sevk edildikten sonra </a:t>
            </a:r>
            <a:r>
              <a:rPr lang="tr-TR" sz="2200" b="1" dirty="0"/>
              <a:t>hâkim veya mahkemece </a:t>
            </a:r>
            <a:r>
              <a:rPr lang="tr-TR" sz="2200" dirty="0"/>
              <a:t>tutuklanabilir. </a:t>
            </a:r>
            <a:r>
              <a:rPr lang="tr-TR" sz="2200" u="sng" dirty="0"/>
              <a:t>Kolluğun gözaltına alma yetkisi yoktur.</a:t>
            </a:r>
          </a:p>
          <a:p>
            <a:r>
              <a:rPr lang="tr-TR" sz="2200" dirty="0"/>
              <a:t>        Yakalama yetkisi kullanılırken </a:t>
            </a:r>
            <a:r>
              <a:rPr lang="tr-TR" sz="2200" u="sng" dirty="0"/>
              <a:t>haksız uygulamalarla </a:t>
            </a:r>
            <a:r>
              <a:rPr lang="tr-TR" sz="2200" dirty="0"/>
              <a:t>anayasa ile koruma altına alınan </a:t>
            </a:r>
            <a:r>
              <a:rPr lang="tr-TR" sz="2200" u="sng" dirty="0"/>
              <a:t>kişinin temel hak ve hürriyetine </a:t>
            </a:r>
            <a:r>
              <a:rPr lang="tr-TR" sz="2200" dirty="0"/>
              <a:t>zarar verilmemesi gerekmektedir. </a:t>
            </a:r>
            <a:r>
              <a:rPr lang="tr-TR" sz="2200" b="1" dirty="0"/>
              <a:t>Yakalama</a:t>
            </a:r>
            <a:r>
              <a:rPr lang="tr-TR" sz="2200" dirty="0"/>
              <a:t> anayasasının temel hak ve ödevler başlıklı ikinci kısmının ikinci bölümünde </a:t>
            </a:r>
            <a:r>
              <a:rPr lang="tr-TR" sz="2200" b="1" dirty="0"/>
              <a:t>kişi hürriyeti ve güvenliği başlığı</a:t>
            </a:r>
            <a:r>
              <a:rPr lang="tr-TR" sz="2200" dirty="0"/>
              <a:t> altında yer almaktadır.</a:t>
            </a:r>
          </a:p>
          <a:p>
            <a:r>
              <a:rPr lang="tr-TR" sz="2200" dirty="0"/>
              <a:t>          </a:t>
            </a:r>
            <a:r>
              <a:rPr lang="tr-TR" sz="2200" b="1" dirty="0"/>
              <a:t>Güvenlik personelinin </a:t>
            </a:r>
            <a:r>
              <a:rPr lang="tr-TR" sz="2200" dirty="0"/>
              <a:t>yakaladıkları kişileri </a:t>
            </a:r>
            <a:r>
              <a:rPr lang="tr-TR" sz="2200" b="1" dirty="0"/>
              <a:t>hukuka aykırı olarak</a:t>
            </a:r>
            <a:r>
              <a:rPr lang="tr-TR" sz="2200" dirty="0"/>
              <a:t> gerekli usul işlemleri yapması gereken </a:t>
            </a:r>
            <a:r>
              <a:rPr lang="tr-TR" sz="2200" u="sng" dirty="0"/>
              <a:t>makul sürelerin dışında keyfi yere tutmaları </a:t>
            </a:r>
            <a:r>
              <a:rPr lang="tr-TR" sz="2200" b="1" dirty="0"/>
              <a:t>Kişiyi Hürriyetinden Yoksun Bırakma Suçunu </a:t>
            </a:r>
            <a:r>
              <a:rPr lang="tr-TR" sz="2200" dirty="0"/>
              <a:t>oluşturur.</a:t>
            </a:r>
          </a:p>
        </p:txBody>
      </p:sp>
    </p:spTree>
    <p:extLst>
      <p:ext uri="{BB962C8B-B14F-4D97-AF65-F5344CB8AC3E}">
        <p14:creationId xmlns:p14="http://schemas.microsoft.com/office/powerpoint/2010/main" val="3450960264"/>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A69BBF8-9A05-7A54-9626-87B468C86724}"/>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42402BE2-5554-C153-A94B-FC67D6C5FF16}"/>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15188406-D3E5-9178-8B67-8462D195D491}"/>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80046C97-E46D-6D7B-8A89-6E8509F95684}"/>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A8EBBABD-5259-A75B-ED70-AD6217C796D0}"/>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C2E2B1E7-E86D-CBE9-A90E-1291891632F0}"/>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206955DF-073B-FD97-001A-35B61629221C}"/>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BB4E9DC7-5C51-51BC-1E71-31004BB7B13C}"/>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C9C92BA0-264F-EC11-5FA9-A723A4ACB55A}"/>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C7496894-E2CD-9149-1E28-15F9922261BB}"/>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sz="2800" b="1" dirty="0"/>
          </a:p>
          <a:p>
            <a:endParaRPr lang="tr-TR" sz="2800" b="1" dirty="0"/>
          </a:p>
          <a:p>
            <a:endParaRPr lang="tr-TR" sz="2800" b="1" dirty="0"/>
          </a:p>
          <a:p>
            <a:pPr algn="ctr"/>
            <a:r>
              <a:rPr lang="tr-TR" sz="2800" b="1" dirty="0"/>
              <a:t>Yakalama; 3’e ayrılır;</a:t>
            </a:r>
          </a:p>
          <a:p>
            <a:endParaRPr lang="tr-TR" sz="2800" dirty="0"/>
          </a:p>
          <a:p>
            <a:r>
              <a:rPr lang="tr-TR" sz="2200" dirty="0"/>
              <a:t>1. ADLİ AMAÇLI YAKALAMA</a:t>
            </a:r>
          </a:p>
          <a:p>
            <a:r>
              <a:rPr lang="tr-TR" sz="2200" dirty="0"/>
              <a:t>2. ÖNLEME AMAÇLI YAKALAMA (Muhafaza Altına Alma</a:t>
            </a:r>
          </a:p>
          <a:p>
            <a:r>
              <a:rPr lang="tr-TR" sz="2200" dirty="0"/>
              <a:t>3.HERKESİN YAKALAMA YAPABİLMESİ (CMK. MD.90); </a:t>
            </a:r>
          </a:p>
        </p:txBody>
      </p:sp>
    </p:spTree>
    <p:extLst>
      <p:ext uri="{BB962C8B-B14F-4D97-AF65-F5344CB8AC3E}">
        <p14:creationId xmlns:p14="http://schemas.microsoft.com/office/powerpoint/2010/main" val="3944156743"/>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5714E68-EEF2-55A2-2A13-6B41139818D8}"/>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62C9203F-5EF1-312D-3083-E2EFD1705E60}"/>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DB0967E7-AC68-F8A4-5615-DD5C3C4458D8}"/>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D70C3184-38DC-2169-36F5-9D04A09FC9E0}"/>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E985B9E3-893C-7C71-4C6F-C9ECBE3B70D0}"/>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97594E75-F980-47FE-4608-0647F64FF696}"/>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99598F68-750F-DA70-68E7-AA28C9F9EA45}"/>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9C51CD5B-F1F6-07C6-10F6-59ADD2732303}"/>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3054D88D-877E-96E1-3719-CA7F7555BAEC}"/>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089E003E-A6F4-559A-45E0-5ACC6ACCE139}"/>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endParaRPr lang="tr-TR" sz="2200" b="1" dirty="0"/>
          </a:p>
          <a:p>
            <a:r>
              <a:rPr lang="tr-TR" sz="2200" b="1" dirty="0"/>
              <a:t>1. ADLİ AMAÇLI YAKALAMA: </a:t>
            </a:r>
            <a:r>
              <a:rPr lang="tr-TR" sz="2200" dirty="0"/>
              <a:t>Tutuklamanın mümkün kılınması ve Ceza Muhakemesinin yapılabilmesi veya kesin hapis hükmünün infazının sağlanması gayesi ile, hakkında henüz tutuklama kararı verilmeden önce, </a:t>
            </a:r>
            <a:r>
              <a:rPr lang="tr-TR" sz="2200" b="1" dirty="0"/>
              <a:t>sanığın kişi hürriyetinin kaldırılmasına,</a:t>
            </a:r>
            <a:r>
              <a:rPr lang="tr-TR" sz="2200" dirty="0"/>
              <a:t> </a:t>
            </a:r>
            <a:r>
              <a:rPr lang="tr-TR" sz="2200" b="1" dirty="0"/>
              <a:t>“adli yakalama” </a:t>
            </a:r>
            <a:r>
              <a:rPr lang="tr-TR" sz="2200" dirty="0"/>
              <a:t>denir. </a:t>
            </a:r>
            <a:r>
              <a:rPr lang="tr-TR" sz="2200" b="1" dirty="0"/>
              <a:t>Kısaca suç işlendikten sonra yapılan yakalamadır. </a:t>
            </a:r>
            <a:r>
              <a:rPr lang="tr-TR" sz="2200" dirty="0"/>
              <a:t>Hâkim kararı bulunmamasına rağmen suç işleme şüphesiyle bir kimsenin özgürlüğünün kısıtlanmasıdır. </a:t>
            </a:r>
          </a:p>
          <a:p>
            <a:r>
              <a:rPr lang="tr-TR" sz="2200" dirty="0"/>
              <a:t>      Kişinin </a:t>
            </a:r>
            <a:r>
              <a:rPr lang="tr-TR" sz="2200" b="1" dirty="0"/>
              <a:t>fiilen denetim altına alındığı an, Yakalama </a:t>
            </a:r>
            <a:r>
              <a:rPr lang="tr-TR" sz="2200" dirty="0"/>
              <a:t>anıdır. Yakalama yetkisinin doğması için, “kuvvetli suç işleme şüphesinin varlığını gösteren olayların” (CMK 100/1) ve “kişinin bir suçu işlediğini düşündürebilecek emarelerin varlığı” (CMK 92/2), yani “kuvvetli belirti” mevcut bulunması gerekmektedir. </a:t>
            </a:r>
          </a:p>
        </p:txBody>
      </p:sp>
    </p:spTree>
    <p:extLst>
      <p:ext uri="{BB962C8B-B14F-4D97-AF65-F5344CB8AC3E}">
        <p14:creationId xmlns:p14="http://schemas.microsoft.com/office/powerpoint/2010/main" val="9293820"/>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64A943E-57AE-8B83-82DB-FF0E17700E52}"/>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9238A2D4-5EAF-C63B-E07F-6FBDEAE48D49}"/>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85B8F7EC-8CCE-C514-E60C-4D3C895F3820}"/>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BE941ED4-B64E-7694-66DF-4D2844A81B0D}"/>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C59E1FD1-590D-41B6-8482-9EC2800B49E4}"/>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40B7F92D-9D6C-6904-E7CA-6CDFB5B87FED}"/>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52A966D9-B1B2-41A6-00C7-12B7A75DE502}"/>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30E639B7-918B-F19E-202E-FDEA2B03108F}"/>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AA7A44D9-AC03-3737-A043-DAD9B98D36A7}"/>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C7532595-4C07-1D12-5E43-6BB234C5A8D9}"/>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a:t>Bu tür yakalamanın koşulları;</a:t>
            </a:r>
          </a:p>
          <a:p>
            <a:r>
              <a:rPr lang="tr-TR" sz="2200"/>
              <a:t>    Kişiye suçu işlerken veya fiilin pek az önce işlendiğini gösteren eşya veya delillerle rastlanması, suçüstü bir fiilden dolayı izlenen kişinin kaçması ihtimalinin bulunması veya hemen kimliğini belirleme imkânının bulunmaması gibi hâllerde, herkes tarafından geçici olarak yakalama yapılabilir. </a:t>
            </a:r>
          </a:p>
          <a:p>
            <a:r>
              <a:rPr lang="tr-TR" sz="2200"/>
              <a:t>•	Görev alanı içerisinde olay yerini ve delilleri korumak maksadıyla işlemlere başlayan güvenlik personeli bu işlemlerin yapılmasını kasten ihlal eden veya yetkisi dahilinde olarak aldığı tedbirlere aykırı davranan şahısları işlemlerin sonuçlanmasına kadar yakalayabilirler. </a:t>
            </a:r>
          </a:p>
          <a:p>
            <a:r>
              <a:rPr lang="tr-TR" sz="2200"/>
              <a:t>•	Özel Güvenlik görevlileri, görev alanı içinde kamu güvenliğine, kamu düzenine veya kişinin vücut hayatına yönelik var olan bir tehlikenin giderilmesi amacıyla suç unsurları tespit edildiğinde, </a:t>
            </a:r>
            <a:endParaRPr lang="tr-TR" sz="2200" dirty="0"/>
          </a:p>
        </p:txBody>
      </p:sp>
    </p:spTree>
    <p:extLst>
      <p:ext uri="{BB962C8B-B14F-4D97-AF65-F5344CB8AC3E}">
        <p14:creationId xmlns:p14="http://schemas.microsoft.com/office/powerpoint/2010/main" val="4277531880"/>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E4114EC-1D32-5C6D-00FC-5B62D5A70DEA}"/>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85FF8A92-07AB-C9AD-1504-EB5ED1D3963B}"/>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EFB315FD-B090-48F5-4213-3195540CEFCF}"/>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5896D12F-728B-4EF9-24BE-1C8FD44FB966}"/>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2153DBEA-230E-9CE3-D401-27FD20EB1535}"/>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C45BA2BE-D50C-A249-1A33-8BB596CDC28A}"/>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C4A80598-0045-C24D-E3A2-9FE6319B0537}"/>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852D591E-A4FA-BA18-F71A-40B3E28FB50C}"/>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E3ABAC56-3F08-C3A3-70B6-DB6180A310F2}"/>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BA77736E-597E-A08A-17F3-65FCEA1EE1ED}"/>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Haklarında yakalama veya tutuklama müzekkeresi bulunanlar, ceza veya tutukevinden firar eden veya kolluk tarafından suç şüphelisi olarak yakalanmış iken kaçan kişileri,</a:t>
            </a:r>
          </a:p>
          <a:p>
            <a:r>
              <a:rPr lang="tr-TR" sz="2200" dirty="0"/>
              <a:t>•	Küçüklere veyahut beden veya akıl hastalığı yahut maluliyeti dolayısı ile kendisini idareden aciz bulunanlara karşı işlenen suçluları işleyenleri,    </a:t>
            </a:r>
          </a:p>
          <a:p>
            <a:r>
              <a:rPr lang="tr-TR" sz="2200" dirty="0"/>
              <a:t>•	Kişinin vücudu veya sağlığı bakımından mevcut bir tehlikeden korunması amacıyla kişileri, yakalar.</a:t>
            </a:r>
          </a:p>
          <a:p>
            <a:r>
              <a:rPr lang="tr-TR" sz="2200" dirty="0"/>
              <a:t>•	Yakalanan kişilerden, herhangi bir suçtan arandığı veya başka suçlarla ilgisi olduğu tespit edilenler, </a:t>
            </a:r>
            <a:r>
              <a:rPr lang="tr-TR" sz="2200" b="1" dirty="0"/>
              <a:t>genel kolluk kuvvetlerine teslim edilir,</a:t>
            </a:r>
            <a:r>
              <a:rPr lang="tr-TR" sz="2200" dirty="0"/>
              <a:t> </a:t>
            </a:r>
          </a:p>
          <a:p>
            <a:r>
              <a:rPr lang="tr-TR" sz="2200" dirty="0"/>
              <a:t>•	Şüphe üzerine yakalananların durumu açıklığa kavuştuğunda, </a:t>
            </a:r>
            <a:r>
              <a:rPr lang="tr-TR" sz="2200" b="1" dirty="0"/>
              <a:t>yakalama sebeplerinin ortadan kalktığı </a:t>
            </a:r>
            <a:r>
              <a:rPr lang="tr-TR" sz="2200" dirty="0"/>
              <a:t>belirlenenler </a:t>
            </a:r>
            <a:r>
              <a:rPr lang="tr-TR" sz="2200" b="1" dirty="0"/>
              <a:t>kolluk kuvveti </a:t>
            </a:r>
            <a:r>
              <a:rPr lang="tr-TR" sz="2200" dirty="0"/>
              <a:t>ile görüşülerek </a:t>
            </a:r>
            <a:r>
              <a:rPr lang="tr-TR" sz="2200" b="1" dirty="0"/>
              <a:t>derhal serbest bırakılır</a:t>
            </a:r>
            <a:r>
              <a:rPr lang="tr-TR" sz="2200" dirty="0"/>
              <a:t>.</a:t>
            </a:r>
          </a:p>
        </p:txBody>
      </p:sp>
    </p:spTree>
    <p:extLst>
      <p:ext uri="{BB962C8B-B14F-4D97-AF65-F5344CB8AC3E}">
        <p14:creationId xmlns:p14="http://schemas.microsoft.com/office/powerpoint/2010/main" val="3244350047"/>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E17B8A0-2486-F010-DAE1-8A1DC2FE56D2}"/>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4103DD8C-9D3D-6B95-A9B2-E2A9C4CF5EB6}"/>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A9C1FEF0-F045-ADE9-494C-049F08BC1F84}"/>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21E469B8-8D97-5762-E7F4-2D9916EBD262}"/>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62706A94-3CFD-0075-1D9D-80EE49B7E4D7}"/>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EA6D44EC-C9F3-794B-9F6F-9E7A065AEF99}"/>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0932C3A7-C618-2CB6-2520-4090251D6D14}"/>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CDC19CA0-B7E4-1066-CACE-BFFFE2016DE3}"/>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72A78779-4570-1C8D-AF1A-D4E64C0C10F4}"/>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8909AA79-60E8-9579-4E72-59A9CED93226}"/>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000" dirty="0"/>
              <a:t>2. ÖNLEME AMAÇLI YAKALAMA (Muhafaza Altına Alma): ÖGG tarafından görev alanında yapılacak </a:t>
            </a:r>
            <a:r>
              <a:rPr lang="tr-TR" sz="2000" b="1" dirty="0"/>
              <a:t>önleme amaçlı yakalama</a:t>
            </a:r>
            <a:r>
              <a:rPr lang="tr-TR" sz="2000" dirty="0"/>
              <a:t>; </a:t>
            </a:r>
            <a:r>
              <a:rPr lang="tr-TR" sz="2000" b="1" dirty="0"/>
              <a:t>“kamu düzenine veya kişinin vücut bütünlüğüne yönelik bir tehdidin giderilmesi amacı” ile yapılan özgürlük kısıtlanmasına </a:t>
            </a:r>
            <a:r>
              <a:rPr lang="tr-TR" sz="2000" dirty="0"/>
              <a:t>denir. 5188 sayılı kanunun 7 maddesinin 1.bendine göre; ÖGG kişinin vücudu ve sağlığı bakımından mevcut bir tehlikeden korunması amacıyla yakalama yetkisine sahiptir.</a:t>
            </a:r>
          </a:p>
          <a:p>
            <a:r>
              <a:rPr lang="tr-TR" sz="2000" dirty="0"/>
              <a:t>ÖGG görev alanı ve görev süresi içerisinde görev bölgesinde kaybolmuş veya terk edilmiş çocuk, akıl hastası, kendini idare edemeyecek derecede sarhoşlar, bir başka nedenle bilincini yitirmiş kimseler veya İntihar girişiminde bulunan kişi veya kişilerin yakalanması ile ÖGG </a:t>
            </a:r>
            <a:r>
              <a:rPr lang="tr-TR" sz="2000" dirty="0" err="1"/>
              <a:t>nin</a:t>
            </a:r>
            <a:r>
              <a:rPr lang="tr-TR" sz="2000" dirty="0"/>
              <a:t> görev alanında bulunma nedenini izah edemeyen kimliksiz kişileri önleme amacıyla yakalanması bu kapsamdadır. Yakalanan bu şahıslar genel kolluğa veya yakınlarına teslim edilecek, Acil hallerde ise genel kolluk beklenmeden en yakın sağlık kuruluşuna gönderecektir. </a:t>
            </a:r>
          </a:p>
        </p:txBody>
      </p:sp>
    </p:spTree>
    <p:extLst>
      <p:ext uri="{BB962C8B-B14F-4D97-AF65-F5344CB8AC3E}">
        <p14:creationId xmlns:p14="http://schemas.microsoft.com/office/powerpoint/2010/main" val="2874598761"/>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E028F28-7818-88A8-A293-E7529FDD313C}"/>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D5F48B37-C245-819E-3ADB-2E972BF25F71}"/>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ABA20A35-CBC1-554B-3D6E-A0498D16D800}"/>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042B66CA-C146-56F8-2649-971F0F0328D4}"/>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7124F4AF-7C14-D567-8E0F-D10858B7610E}"/>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E66CEDF1-ABA4-22BB-A3C3-8C960149F330}"/>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843A8046-422E-D282-BA39-9EE723E4B530}"/>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5B93AF05-13C9-7562-E65A-94A2F8464254}"/>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18E799D8-D69E-ED97-2DD9-DB4015F01F40}"/>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E56D0A9A-D286-E5A8-8B80-FF2853A9A664}"/>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b="1" dirty="0"/>
              <a:t> (Adlî Kolluğun Olay Yerinde Aldığı Tedbirlere Uyulmaması Halinde Yakalama Yetkisi  </a:t>
            </a:r>
          </a:p>
          <a:p>
            <a:r>
              <a:rPr lang="tr-TR" sz="2200" dirty="0"/>
              <a:t>CMK md.168); Görev alanı içerisinde olay yerini ve delilleri korumak maksadıyla işlemlere başlayan güvenlik personeli bu işlemlerin yapılmasını kasten ihlal eden veya yetkisi dahilinde olarak aldığı tedbirlere aykırı davranan şahısları işlemlerin sonuçlanmasına kadar gerektiğinde zor kullanarak bundan men eder. (Yakalama yetkisi MEN ETME yetkisine dönüştü)</a:t>
            </a:r>
          </a:p>
          <a:p>
            <a:r>
              <a:rPr lang="tr-TR" sz="2200" dirty="0"/>
              <a:t>Görev alanında işlenen suç yerini genel kolluk gelinceye kadar korumak ÖGG’ in görevidir. </a:t>
            </a:r>
          </a:p>
        </p:txBody>
      </p:sp>
    </p:spTree>
    <p:extLst>
      <p:ext uri="{BB962C8B-B14F-4D97-AF65-F5344CB8AC3E}">
        <p14:creationId xmlns:p14="http://schemas.microsoft.com/office/powerpoint/2010/main" val="2101548457"/>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4385EC8-87DA-0CB9-CAFA-138E2A71A673}"/>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2530C0BF-3645-7FAB-6CC3-ABA6199960BB}"/>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2CE37EC2-21C8-CE26-7773-918D2E5723A6}"/>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CFE14383-8B11-DC31-9AA4-5314AFE4DA57}"/>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D36EF8D9-649C-0EF5-24F8-E1E20F8C2BF2}"/>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32BAC617-E3AE-BE98-3F4F-4A4D09E15211}"/>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7743286D-3C95-3F7F-838A-1FF7F47CBF60}"/>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5C15A620-17F9-FBC8-42F3-D2E2FE328473}"/>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EBFE768B-6821-A1BE-0A96-7ABDAEDC0282}"/>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3089C800-6A5B-AAFB-F667-1566FDB84EB0}"/>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3.HERKESİN YAKALAMA YAPABİLMESİ (CMK. MD.90); Kişiye suçu işlerken veya fiilin pek az önce işlendiğini gösteren eşya veya delillerle rastlanması, suçüstü bir fiilden dolayı izlenen kişinin kaçması ihtimalinin bulunması veya hemen kimliğini belirleme imkânının bulunmaması gibi hâllerde, herkes tarafından geçici olarak yakalama yapılabilir. </a:t>
            </a:r>
          </a:p>
        </p:txBody>
      </p:sp>
    </p:spTree>
    <p:extLst>
      <p:ext uri="{BB962C8B-B14F-4D97-AF65-F5344CB8AC3E}">
        <p14:creationId xmlns:p14="http://schemas.microsoft.com/office/powerpoint/2010/main" val="2059585749"/>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84D05C8-11B4-961D-BCA9-D8028EC0E123}"/>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B58581B2-4918-8930-50E7-E8314FC7C833}"/>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BE3D56B2-4EB9-5B72-674E-CAC986058869}"/>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A8F36FB8-F53F-94B2-15EE-8A34C5A19FFF}"/>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91A561DF-9D66-1D96-7B3B-E2037D272B8E}"/>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521D4BF1-C150-EE2F-70FE-37C1C325FCE4}"/>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016025F6-8860-BDC2-3925-5B50EDBD1391}"/>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64D31BA5-5106-8977-715B-814EF8B0E52A}"/>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D72B355E-F5EA-19DD-0618-2456E7D1A644}"/>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695B8F34-51E1-FC32-4282-25D06CF5B43C}"/>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r>
              <a:rPr lang="tr-TR" sz="2200" b="1" dirty="0"/>
              <a:t>MEŞHUD SUÇ </a:t>
            </a:r>
            <a:r>
              <a:rPr lang="tr-TR" sz="2200" dirty="0"/>
              <a:t>(Suçüstü Hali): İşlenmekte olan suçu veya henüz işlenmiş olan fiil veya fiilin işlenmesinden hemen sonra kolluk kuvveti veya suçtan zarar görmüş kişi veya başkaları tarafından izlenerek yakalanan kişinin veya fiili pek az önce işlediğini gösteren eşya veya eser veya emare veya deliller yakalanan kimsenin işlediği suçtur.</a:t>
            </a:r>
          </a:p>
          <a:p>
            <a:r>
              <a:rPr lang="tr-TR" sz="2200" dirty="0"/>
              <a:t>   </a:t>
            </a:r>
          </a:p>
          <a:p>
            <a:r>
              <a:rPr lang="tr-TR" sz="2200" dirty="0"/>
              <a:t> </a:t>
            </a:r>
            <a:r>
              <a:rPr lang="tr-TR" sz="2200" b="1" dirty="0"/>
              <a:t>MAKUL ŞÜPHE: </a:t>
            </a:r>
            <a:r>
              <a:rPr lang="tr-TR" sz="2200" dirty="0"/>
              <a:t>Yakalamanın temel şartı, kuvvetli belirtiye dayanan "makul </a:t>
            </a:r>
            <a:r>
              <a:rPr lang="tr-TR" sz="2200" dirty="0" err="1"/>
              <a:t>şüphe"dir</a:t>
            </a:r>
            <a:r>
              <a:rPr lang="tr-TR" sz="2200" dirty="0"/>
              <a:t>. Avrupa İnsan Hakları Sözleşmesinin 5. maddesine göre de, kişinin özgürlüğünün kısıtlanabilmesi için, </a:t>
            </a:r>
            <a:r>
              <a:rPr lang="tr-TR" sz="2200" b="1" dirty="0"/>
              <a:t>"makul şüphe" </a:t>
            </a:r>
            <a:r>
              <a:rPr lang="tr-TR" sz="2200" dirty="0"/>
              <a:t>bulunmalıdır. Şüphenin </a:t>
            </a:r>
            <a:r>
              <a:rPr lang="tr-TR" sz="2200" b="1" dirty="0"/>
              <a:t>makul sayılabilmesi için</a:t>
            </a:r>
            <a:r>
              <a:rPr lang="tr-TR" sz="2200" dirty="0"/>
              <a:t>, "ilgili kişinin suçu işlemiş olmasının mümkün bulunduğu hususunda objektif bir gözlemciyi iknaya yeterli vakıa ve bilgilerin mevcudiyeti" şarttır.</a:t>
            </a:r>
          </a:p>
        </p:txBody>
      </p:sp>
    </p:spTree>
    <p:extLst>
      <p:ext uri="{BB962C8B-B14F-4D97-AF65-F5344CB8AC3E}">
        <p14:creationId xmlns:p14="http://schemas.microsoft.com/office/powerpoint/2010/main" val="128118045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F582829-654A-9146-7A09-1EACADB12675}"/>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677EEFED-7000-72C3-3A6A-A77AD9B94C76}"/>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D6DEE0BC-81E5-CFC5-ED94-19D68B58A635}"/>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405089BF-5B90-B9A1-6D64-5A59EC24924C}"/>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C134B75D-6002-8E4B-8B7C-9985CF90F75E}"/>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E0FC0145-1BFB-BED4-AD04-B32F10DC64A3}"/>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61F36D78-5B10-3A52-F5EB-DF48DF47FA6B}"/>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9CDD403C-5AF3-03D1-AB62-F1503243ADC5}"/>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C7AB2A1E-A620-A2CC-E6A3-CA9E3F135BD4}"/>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E9C0F13A-46B7-81A6-1431-9DC138A83F37}"/>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pPr algn="ctr"/>
            <a:r>
              <a:rPr lang="tr-TR" sz="2400" b="1" dirty="0">
                <a:effectLst/>
                <a:latin typeface="Arial Narrow" panose="020B0606020202030204" pitchFamily="34" charset="0"/>
                <a:ea typeface="Times New Roman" panose="02020603050405020304" pitchFamily="18" charset="0"/>
              </a:rPr>
              <a:t>Sorumluluklar:</a:t>
            </a:r>
          </a:p>
          <a:p>
            <a:endParaRPr lang="tr-TR" sz="2400" dirty="0">
              <a:effectLst/>
              <a:latin typeface="Times New Roman" panose="02020603050405020304" pitchFamily="18" charset="0"/>
              <a:ea typeface="Times New Roman" panose="02020603050405020304" pitchFamily="18" charset="0"/>
            </a:endParaRPr>
          </a:p>
          <a:p>
            <a:pPr marL="342900" lvl="0" indent="-342900">
              <a:buSzPts val="1000"/>
              <a:buFont typeface="Symbol" panose="05050102010706020507" pitchFamily="18" charset="2"/>
              <a:buChar char=""/>
              <a:tabLst>
                <a:tab pos="457200" algn="l"/>
              </a:tabLst>
            </a:pPr>
            <a:r>
              <a:rPr lang="tr-TR" sz="2400" b="1" dirty="0">
                <a:effectLst/>
                <a:latin typeface="Arial Narrow" panose="020B0606020202030204" pitchFamily="34" charset="0"/>
                <a:ea typeface="Times New Roman" panose="02020603050405020304" pitchFamily="18" charset="0"/>
              </a:rPr>
              <a:t>Kolluk Kuvvetleriyle İşbirliği:</a:t>
            </a:r>
            <a:r>
              <a:rPr lang="tr-TR" sz="2400" dirty="0">
                <a:effectLst/>
                <a:latin typeface="Arial Narrow" panose="020B0606020202030204" pitchFamily="34" charset="0"/>
                <a:ea typeface="Times New Roman" panose="02020603050405020304" pitchFamily="18" charset="0"/>
              </a:rPr>
              <a:t> Yakalanan şüpheliyi derhal kolluk kuvvetlerine teslim etme ve bilgi verme sorumluluğu.</a:t>
            </a:r>
            <a:endParaRPr lang="tr-TR" sz="2400" dirty="0">
              <a:effectLst/>
              <a:latin typeface="Times New Roman" panose="02020603050405020304" pitchFamily="18" charset="0"/>
              <a:ea typeface="Times New Roman" panose="02020603050405020304" pitchFamily="18" charset="0"/>
            </a:endParaRPr>
          </a:p>
          <a:p>
            <a:pPr marL="342900" lvl="0" indent="-342900">
              <a:buSzPts val="1000"/>
              <a:buFont typeface="Symbol" panose="05050102010706020507" pitchFamily="18" charset="2"/>
              <a:buChar char=""/>
              <a:tabLst>
                <a:tab pos="457200" algn="l"/>
              </a:tabLst>
            </a:pPr>
            <a:r>
              <a:rPr lang="tr-TR" sz="2400" b="1" dirty="0">
                <a:effectLst/>
                <a:latin typeface="Arial Narrow" panose="020B0606020202030204" pitchFamily="34" charset="0"/>
                <a:ea typeface="Times New Roman" panose="02020603050405020304" pitchFamily="18" charset="0"/>
              </a:rPr>
              <a:t>Görev Tanımına Uygun Hareket Etme:</a:t>
            </a:r>
            <a:r>
              <a:rPr lang="tr-TR" sz="2400" dirty="0">
                <a:effectLst/>
                <a:latin typeface="Arial Narrow" panose="020B0606020202030204" pitchFamily="34" charset="0"/>
                <a:ea typeface="Times New Roman" panose="02020603050405020304" pitchFamily="18" charset="0"/>
              </a:rPr>
              <a:t> Yetkilerini sadece görev alanı ve süresi içinde kullanmak, yetki aşımında bulunmamak.</a:t>
            </a:r>
            <a:endParaRPr lang="tr-TR" sz="2400" dirty="0">
              <a:effectLst/>
              <a:latin typeface="Times New Roman" panose="02020603050405020304" pitchFamily="18" charset="0"/>
              <a:ea typeface="Times New Roman" panose="02020603050405020304" pitchFamily="18" charset="0"/>
            </a:endParaRPr>
          </a:p>
          <a:p>
            <a:pPr marL="342900" lvl="0" indent="-342900">
              <a:buSzPts val="1000"/>
              <a:buFont typeface="Symbol" panose="05050102010706020507" pitchFamily="18" charset="2"/>
              <a:buChar char=""/>
              <a:tabLst>
                <a:tab pos="457200" algn="l"/>
              </a:tabLst>
            </a:pPr>
            <a:r>
              <a:rPr lang="tr-TR" sz="2400" b="1" dirty="0">
                <a:effectLst/>
                <a:latin typeface="Arial Narrow" panose="020B0606020202030204" pitchFamily="34" charset="0"/>
                <a:ea typeface="Times New Roman" panose="02020603050405020304" pitchFamily="18" charset="0"/>
              </a:rPr>
              <a:t>Hizmet Etiğine Uyma:</a:t>
            </a:r>
            <a:r>
              <a:rPr lang="tr-TR" sz="2400" dirty="0">
                <a:effectLst/>
                <a:latin typeface="Arial Narrow" panose="020B0606020202030204" pitchFamily="34" charset="0"/>
                <a:ea typeface="Times New Roman" panose="02020603050405020304" pitchFamily="18" charset="0"/>
              </a:rPr>
              <a:t> Görevini tarafsız ve adil bir şekilde yapma, kişilerin özel hayatına ve haklarına saygılı olma.</a:t>
            </a:r>
          </a:p>
          <a:p>
            <a:pPr lvl="0">
              <a:buSzPts val="1000"/>
              <a:tabLst>
                <a:tab pos="457200" algn="l"/>
              </a:tabLst>
            </a:pPr>
            <a:endParaRPr lang="tr-TR" sz="2400" dirty="0">
              <a:effectLst/>
              <a:latin typeface="Times New Roman" panose="02020603050405020304" pitchFamily="18" charset="0"/>
              <a:ea typeface="Times New Roman" panose="02020603050405020304" pitchFamily="18" charset="0"/>
            </a:endParaRPr>
          </a:p>
          <a:p>
            <a:r>
              <a:rPr lang="tr-TR" sz="2400" dirty="0">
                <a:effectLst/>
                <a:latin typeface="Arial Narrow" panose="020B0606020202030204" pitchFamily="34" charset="0"/>
                <a:ea typeface="Times New Roman" panose="02020603050405020304" pitchFamily="18" charset="0"/>
                <a:cs typeface="Times New Roman" panose="02020603050405020304" pitchFamily="18" charset="0"/>
              </a:rPr>
              <a:t>Bu görev, yetki ve sorumluluklar, özel güvenlik hizmetlerinin profesyonel bir şekilde yürütülmesi ve kamu güvenliğine destek olması açısından büyük önem taşır</a:t>
            </a:r>
            <a:endParaRPr lang="tr-TR" sz="2400" dirty="0"/>
          </a:p>
        </p:txBody>
      </p:sp>
    </p:spTree>
    <p:extLst>
      <p:ext uri="{BB962C8B-B14F-4D97-AF65-F5344CB8AC3E}">
        <p14:creationId xmlns:p14="http://schemas.microsoft.com/office/powerpoint/2010/main" val="24858981"/>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7CE1C71-6263-8E74-D83E-0244E2D95917}"/>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538247BE-D1B5-EC8F-65CA-5964C604C6A7}"/>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36DDB8CA-F5F3-7B7D-5498-7C2D6261622F}"/>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E5096E25-1CF4-9540-D4FC-4567210C69CA}"/>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2ECD5C23-4F65-ED0E-FB8C-5F26C1E4FA40}"/>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047A2DA5-6480-8858-0065-BC7CC3F81EC3}"/>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6EA62BCA-A9C1-0DCE-51B4-BCC448AF4E56}"/>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2791F67A-B584-E5DF-A0FF-6A66C7A0629C}"/>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6286135A-2DAB-DCF1-076E-4E966195B5D4}"/>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CE9D9C4D-A9BE-3D69-B8CE-88D10D4300B8}"/>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0" name="Resim 9">
            <a:extLst>
              <a:ext uri="{FF2B5EF4-FFF2-40B4-BE49-F238E27FC236}">
                <a16:creationId xmlns:a16="http://schemas.microsoft.com/office/drawing/2014/main" id="{87E3DE64-F577-2249-8021-66E45FA6BD7A}"/>
              </a:ext>
            </a:extLst>
          </p:cNvPr>
          <p:cNvPicPr>
            <a:picLocks noChangeAspect="1"/>
          </p:cNvPicPr>
          <p:nvPr/>
        </p:nvPicPr>
        <p:blipFill>
          <a:blip r:embed="rId5"/>
          <a:stretch>
            <a:fillRect/>
          </a:stretch>
        </p:blipFill>
        <p:spPr>
          <a:xfrm>
            <a:off x="561256" y="216694"/>
            <a:ext cx="6264695" cy="4406274"/>
          </a:xfrm>
          <a:prstGeom prst="rect">
            <a:avLst/>
          </a:prstGeom>
        </p:spPr>
      </p:pic>
    </p:spTree>
    <p:extLst>
      <p:ext uri="{BB962C8B-B14F-4D97-AF65-F5344CB8AC3E}">
        <p14:creationId xmlns:p14="http://schemas.microsoft.com/office/powerpoint/2010/main" val="1994502330"/>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06EBBE1-B6CB-5A8B-4246-0A561EC925F1}"/>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12D03B87-D797-0AB6-9EE3-597012A67D9F}"/>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362F339B-75F3-2EC7-3919-4A22BEEB8049}"/>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8F37570C-D462-77E8-D7EB-FD529FFF19CE}"/>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D8088CD1-A3F5-A1B6-12ED-AD91AFC286DA}"/>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7D2432DC-EB4C-0AD3-B286-FDEA445BF7E9}"/>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33BC389E-A99E-631F-F854-AA9386E44355}"/>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97D3FD1B-DDEB-D8F2-4095-D4B4F6B99320}"/>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957F78B5-8092-BBB7-AAD8-F6B2B4A12374}"/>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13B252C1-732A-D5A7-2D20-C7DB7EF9622F}"/>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1.4.SUÇ İŞLEYEN ÇOCUKLARI YAKALANMASI ( 5237 s. TCK. Md.31 )  Çocuklar bakımından yakalamanın sınırları TCK Md:31 ile Yakalama, Gözaltına Alma ve İfade Alma Yönetmeliğinin 18 inci maddesinde </a:t>
            </a:r>
            <a:r>
              <a:rPr lang="tr-TR" sz="2200" dirty="0" err="1"/>
              <a:t>belirlenmiştir.Özel</a:t>
            </a:r>
            <a:r>
              <a:rPr lang="tr-TR" sz="2200" dirty="0"/>
              <a:t> güvenlik görevlileri, yakalamanın bütün şartları olmasına rağmen yakalamayı  yaparken aşağıda belirtilen hususları göz önünde bulundurmalıdırlar :</a:t>
            </a:r>
          </a:p>
          <a:p>
            <a:r>
              <a:rPr lang="tr-TR" sz="2200" dirty="0"/>
              <a:t>     </a:t>
            </a:r>
            <a:r>
              <a:rPr lang="tr-TR" sz="2200" b="1" dirty="0"/>
              <a:t>“Fiili işlediği zaman 12 yaşını doldurmamış olanlar ile 15 yaşını doldurmamış sağır ve dilsizler suç nedeni ile yakalanamaz.”  </a:t>
            </a:r>
          </a:p>
          <a:p>
            <a:r>
              <a:rPr lang="tr-TR" sz="2200" dirty="0"/>
              <a:t>       </a:t>
            </a:r>
            <a:r>
              <a:rPr lang="tr-TR" sz="2200" dirty="0" err="1"/>
              <a:t>Oniki</a:t>
            </a:r>
            <a:r>
              <a:rPr lang="tr-TR" sz="2200" dirty="0"/>
              <a:t> yaşını doldurmamış çocukların koruma altına alınması ve sadece kimlik ve suç tespiti amacı ile genel kolluğa haber verilmesi zorunludur.</a:t>
            </a:r>
          </a:p>
          <a:p>
            <a:r>
              <a:rPr lang="tr-TR" sz="2200" dirty="0"/>
              <a:t>       Küçüklerin kimlikleri ve eylemleri mutlaka gizli tutulur. Birden fazla kişi yakalandığında varsa, küçükler yetişkinlerden ayrı tutulur.  </a:t>
            </a:r>
            <a:r>
              <a:rPr lang="tr-TR" sz="2200" b="1" dirty="0"/>
              <a:t>Çocuklara kelepçe ve benzeri aletler takılamaz. </a:t>
            </a:r>
          </a:p>
        </p:txBody>
      </p:sp>
    </p:spTree>
    <p:extLst>
      <p:ext uri="{BB962C8B-B14F-4D97-AF65-F5344CB8AC3E}">
        <p14:creationId xmlns:p14="http://schemas.microsoft.com/office/powerpoint/2010/main" val="872673037"/>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B2DFED4-7520-B83A-B023-CA0A0107146B}"/>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0261EFCA-7CA5-9594-A0E4-A05AA53D75AA}"/>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ACD5B022-218C-1EDE-7355-9F1A4401B4F5}"/>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B67DCAFE-FAEA-8772-F3BD-139724F4ADC3}"/>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04B52F8D-429E-A7C6-371D-20CADD047B68}"/>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0D305B32-BC69-7F37-0835-E05F293A745B}"/>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BFA57B2B-C7FD-FA48-2932-F65DD8CE7E25}"/>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50B0467B-1BE1-7317-1FC4-F4F7ED8A476C}"/>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D0D042E3-00C1-D2FD-15AE-FAB817B5C9C5}"/>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E8885406-E871-C15C-2727-36245CABCF8B}"/>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Ancak, zorunlu hâllerde çocuğun kaçmasını, kendisinin veya başkalarının hayat veya beden bütünlükleri bakımından doğabilecek tehlikeleri önlemek için kolluk tarafından gerekli önlemler alınır. Kimlik ve suç tespiti amacı ile yakalama yapılabilir. Kimlik tespitinden hemen sonra serbest bırakılır.</a:t>
            </a:r>
          </a:p>
          <a:p>
            <a:r>
              <a:rPr lang="tr-TR" sz="2200" dirty="0"/>
              <a:t> </a:t>
            </a:r>
          </a:p>
          <a:p>
            <a:r>
              <a:rPr lang="tr-TR" sz="2200" dirty="0" err="1"/>
              <a:t>Oniki</a:t>
            </a:r>
            <a:r>
              <a:rPr lang="tr-TR" sz="2200" dirty="0"/>
              <a:t> yaşını doldurmuş, ancak </a:t>
            </a:r>
            <a:r>
              <a:rPr lang="tr-TR" sz="2200" dirty="0" err="1"/>
              <a:t>onsekiz</a:t>
            </a:r>
            <a:r>
              <a:rPr lang="tr-TR" sz="2200" dirty="0"/>
              <a:t> yaşını doldurmamış olanlar suç sebebi ile yakalanabilirler. Bu çocuklar, yakınları ile müdafiye haber verilerek derhâl Cumhuriyet başsavcılığına sevk edilirler; bunlarla ilgili soruşturma Cumhuriyet başsavcısı veya görevlendireceği Cumhuriyet savcısı tarafından bizzat yapılır.</a:t>
            </a:r>
          </a:p>
        </p:txBody>
      </p:sp>
    </p:spTree>
    <p:extLst>
      <p:ext uri="{BB962C8B-B14F-4D97-AF65-F5344CB8AC3E}">
        <p14:creationId xmlns:p14="http://schemas.microsoft.com/office/powerpoint/2010/main" val="3403848833"/>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96A3929-DF89-3E1D-B419-E9746B7FCB25}"/>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DCA920FF-35E9-3E78-BB49-A8C803EB5B6A}"/>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3CE4502F-E2F5-A7B8-BE51-CE3324DEBEF0}"/>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EF537082-C924-2B8D-FEBF-4EE82EC73DC2}"/>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26DCE973-7A50-A381-4387-B434070973A0}"/>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876F81A4-C556-3FAD-4D8F-061D03B93136}"/>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92E39FDF-C71D-8715-C101-DCE3D1BF8C51}"/>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9E0C12CA-F7C9-B1F7-8059-731D3F14B809}"/>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81E040F6-9F1E-5307-762E-65B73877585C}"/>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57DF0F3A-6BE1-B395-9DAC-83F0C6F69949}"/>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1.5.YAKALAMA EMRİ VE NEDENLERİ </a:t>
            </a:r>
          </a:p>
          <a:p>
            <a:r>
              <a:rPr lang="tr-TR" sz="2200" dirty="0"/>
              <a:t>CMK Md. 98- Soruşturma evresinde çağrı üzerine gelmeyen veya çağrı yapılamayan şüpheli hakkında, Cumhuriyet savcısının istemi üzerine </a:t>
            </a:r>
            <a:r>
              <a:rPr lang="tr-TR" sz="2200" b="1" dirty="0"/>
              <a:t>Sulh Ceza Hâkimi </a:t>
            </a:r>
            <a:r>
              <a:rPr lang="tr-TR" sz="2200" dirty="0"/>
              <a:t>tarafından </a:t>
            </a:r>
            <a:r>
              <a:rPr lang="tr-TR" sz="2200" b="1" dirty="0"/>
              <a:t>yakalama emri </a:t>
            </a:r>
            <a:r>
              <a:rPr lang="tr-TR" sz="2200" dirty="0"/>
              <a:t>düzenlenebilir. </a:t>
            </a:r>
          </a:p>
          <a:p>
            <a:r>
              <a:rPr lang="tr-TR" sz="2200" dirty="0"/>
              <a:t>(2) Yakalanmış iken kolluk görevlisinin elinden kaçan şüpheli veya sanık ya da tutukevi veya ceza infaz kurumundan kaçan tutuklu veya hükümlü hakkında </a:t>
            </a:r>
            <a:r>
              <a:rPr lang="tr-TR" sz="2200" b="1" dirty="0"/>
              <a:t>Cumhuriyet Savcıları ve kolluk kuvvetleri </a:t>
            </a:r>
            <a:r>
              <a:rPr lang="tr-TR" sz="2200" dirty="0"/>
              <a:t>de yakalama emri düzenleyebilirler.</a:t>
            </a:r>
          </a:p>
          <a:p>
            <a:r>
              <a:rPr lang="tr-TR" sz="2200" dirty="0"/>
              <a:t>(3) Kovuşturma evresinde kaçak sanık hakkında yakalama emri </a:t>
            </a:r>
            <a:r>
              <a:rPr lang="tr-TR" sz="2200" dirty="0" err="1"/>
              <a:t>re'sen</a:t>
            </a:r>
            <a:r>
              <a:rPr lang="tr-TR" sz="2200" dirty="0"/>
              <a:t> veya Cumhuriyet savcısının istemi üzerine </a:t>
            </a:r>
            <a:r>
              <a:rPr lang="tr-TR" sz="2200" b="1" dirty="0"/>
              <a:t>Hâkim veya Mahkeme</a:t>
            </a:r>
            <a:r>
              <a:rPr lang="tr-TR" sz="2200" dirty="0"/>
              <a:t> tarafından düzenlenir.</a:t>
            </a:r>
          </a:p>
          <a:p>
            <a:r>
              <a:rPr lang="tr-TR" sz="2200" dirty="0"/>
              <a:t>(4) Yakalama emrinde, kişinin açık eşkâli, bilindiğinde kimliği ve yüklenen suç ile yakalandığında nereye gönderileceği gösterilir. </a:t>
            </a:r>
          </a:p>
        </p:txBody>
      </p:sp>
    </p:spTree>
    <p:extLst>
      <p:ext uri="{BB962C8B-B14F-4D97-AF65-F5344CB8AC3E}">
        <p14:creationId xmlns:p14="http://schemas.microsoft.com/office/powerpoint/2010/main" val="44421927"/>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1C9902E-8165-C34E-52BC-5F549DFC8714}"/>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FE9E053A-02D6-A452-F47A-E03591655A0E}"/>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4D620278-BF1D-6852-F79D-434EFD2BEC53}"/>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05108EE1-CE11-3176-5501-9CC01A4B841E}"/>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AD487D56-7A26-1FF4-6E29-F2D94D0E670C}"/>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68F6006B-86AE-110B-7476-34A6D30D6B71}"/>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02442836-AD33-73D1-4309-8E059428816B}"/>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803FB8D3-8977-0530-9E98-0B293B01DCFD}"/>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9855F0B7-07B5-5854-2C5F-97A0B98A7DFC}"/>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8BE1C66E-D7FA-4BE4-F2C4-7D36D84AFC84}"/>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dirty="0"/>
              <a:t> </a:t>
            </a:r>
          </a:p>
        </p:txBody>
      </p:sp>
      <p:pic>
        <p:nvPicPr>
          <p:cNvPr id="10" name="Resim 9">
            <a:extLst>
              <a:ext uri="{FF2B5EF4-FFF2-40B4-BE49-F238E27FC236}">
                <a16:creationId xmlns:a16="http://schemas.microsoft.com/office/drawing/2014/main" id="{57BB97F8-6AB3-6EF8-8F65-03B401FCE3B9}"/>
              </a:ext>
            </a:extLst>
          </p:cNvPr>
          <p:cNvPicPr>
            <a:picLocks noChangeAspect="1"/>
          </p:cNvPicPr>
          <p:nvPr/>
        </p:nvPicPr>
        <p:blipFill>
          <a:blip r:embed="rId5"/>
          <a:stretch>
            <a:fillRect/>
          </a:stretch>
        </p:blipFill>
        <p:spPr>
          <a:xfrm>
            <a:off x="417240" y="348010"/>
            <a:ext cx="6696743" cy="4345880"/>
          </a:xfrm>
          <a:prstGeom prst="rect">
            <a:avLst/>
          </a:prstGeom>
        </p:spPr>
      </p:pic>
    </p:spTree>
    <p:extLst>
      <p:ext uri="{BB962C8B-B14F-4D97-AF65-F5344CB8AC3E}">
        <p14:creationId xmlns:p14="http://schemas.microsoft.com/office/powerpoint/2010/main" val="355277651"/>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CC01397-6721-4B06-3CE4-0D3578B8F750}"/>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D9795A74-A602-56DA-BBBB-AA7746D6F9B4}"/>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5A1D6665-5B9D-FEE6-0DE3-730FF7CFFE9C}"/>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0F42729F-1C21-A0E5-76DC-7EFB551B2E5C}"/>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58E3DE67-7291-6320-72DC-39810B410D6F}"/>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A72F9C9D-D19D-2E8A-7A0C-FF9D01CE3856}"/>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EC24BFF8-B1B8-0A0F-9763-76A36E3F42D9}"/>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A244CE6C-8E9D-2156-941D-7041047D148D}"/>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79491A31-9F73-A368-663A-CDBC3C299669}"/>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A4498B8A-E8E2-A953-F9FE-8E234471083A}"/>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pPr algn="ctr"/>
            <a:r>
              <a:rPr lang="tr-TR" sz="2200" b="1" dirty="0"/>
              <a:t>YAKALAMADA ZOR KULLANMA: </a:t>
            </a:r>
          </a:p>
          <a:p>
            <a:pPr algn="ctr"/>
            <a:endParaRPr lang="tr-TR" sz="2200" b="1" dirty="0"/>
          </a:p>
          <a:p>
            <a:r>
              <a:rPr lang="tr-TR" sz="2200" dirty="0"/>
              <a:t>Zor kullanma zorunlu olmalı, Dengeli olmalı ve Yasaya uygun olmalıdır. </a:t>
            </a:r>
          </a:p>
          <a:p>
            <a:r>
              <a:rPr lang="tr-TR" sz="2200" dirty="0"/>
              <a:t>	Zor kullanılırken insan onuru zedelenmemeli, </a:t>
            </a:r>
          </a:p>
          <a:p>
            <a:r>
              <a:rPr lang="tr-TR" sz="2200" dirty="0"/>
              <a:t>	Toplumun gelenek ve görenekler göz ardı edilmemeli, </a:t>
            </a:r>
          </a:p>
          <a:p>
            <a:r>
              <a:rPr lang="tr-TR" sz="2200" dirty="0"/>
              <a:t>	Yapılması gereken işlemler derhal yapılmalı, gereksiz gecikmelere yer verilmemeli, </a:t>
            </a:r>
          </a:p>
          <a:p>
            <a:r>
              <a:rPr lang="tr-TR" sz="2200" dirty="0"/>
              <a:t>	Yetkilerin kullanılması sırasında kişilere kötü muamelede bulunulmamalıdır</a:t>
            </a:r>
          </a:p>
        </p:txBody>
      </p:sp>
    </p:spTree>
    <p:extLst>
      <p:ext uri="{BB962C8B-B14F-4D97-AF65-F5344CB8AC3E}">
        <p14:creationId xmlns:p14="http://schemas.microsoft.com/office/powerpoint/2010/main" val="1898660209"/>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958FBF3-D03E-AA88-2BB4-3F6020EAB7EC}"/>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D12ED486-E97D-EB4C-5C60-91726F20106B}"/>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11092FE0-9A16-A01F-E816-A3A67CA2ADAD}"/>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E459C11B-EF56-50B1-3B2D-48E6F21DFE40}"/>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BE96F744-1AC8-1E6D-955E-FBE81BBFA232}"/>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FDA91C6E-633B-AC34-7A65-E7CE52A4C990}"/>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54591CBC-80BC-DD18-31E2-9443F4742D09}"/>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71AF5F2F-C2CE-049B-638F-7AC586EEA2E1}"/>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ED766C55-9E07-7140-C19B-5CDD563BD614}"/>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D6F32DC2-F956-8EFA-95A9-0F5D73FCF484}"/>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a:t>1.6.YAKALANAN KİŞİNİN MUHAFAZASI;</a:t>
            </a:r>
          </a:p>
          <a:p>
            <a:r>
              <a:rPr lang="tr-TR" sz="2200"/>
              <a:t>	Yakalanan kişinin ilk olarak kimlik tespiti ve kaba üst araması yapılır, kendisine veya başkalarına zarar verebilecek silah gibi unsurlardan arındırılması sağlanır ve bu işlemlerin yapıldığına dair tutanak düzenlenir. </a:t>
            </a:r>
          </a:p>
          <a:p>
            <a:r>
              <a:rPr lang="tr-TR" sz="2200"/>
              <a:t>	Yakalama sırasında suçun iz, emare, eser ve delillerinin yok edilmesini veya bozulmasını önleyecek tedbirler alınır. ( Adli amaçlı yakalama yetkisini kullanan ÖGG failin üzerinde veya elindeki ateşli silaha el koymuş ise failin ellerini yıkamasına fırsat vermeden arkadan kelepçelemek suretiyle genel kolluğa el swap ( barut izi) aramasına imkan sağlamalıdır.)  </a:t>
            </a:r>
          </a:p>
          <a:p>
            <a:r>
              <a:rPr lang="tr-TR" sz="2200"/>
              <a:t>	Yakalama işlemi bir tutanakla tespit edilir.</a:t>
            </a:r>
          </a:p>
          <a:p>
            <a:r>
              <a:rPr lang="tr-TR" sz="2200"/>
              <a:t>	Yakalanan kişiler derhal suç delilleriyle birlikte en kısa sürede genel kolluk görevlilerine tutanakla teslim edilmelidir. </a:t>
            </a:r>
            <a:endParaRPr lang="tr-TR" sz="2200" dirty="0"/>
          </a:p>
        </p:txBody>
      </p:sp>
    </p:spTree>
    <p:extLst>
      <p:ext uri="{BB962C8B-B14F-4D97-AF65-F5344CB8AC3E}">
        <p14:creationId xmlns:p14="http://schemas.microsoft.com/office/powerpoint/2010/main" val="3686848585"/>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1081658-FB65-A93A-8A08-DBFD405FFC70}"/>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72874992-A3B4-E064-138C-29A324F5C9B5}"/>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5588BD3C-7D01-04BC-D77B-058EF8864238}"/>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D4C2C486-2FFE-42C3-D98D-C2CDD2FAEBF7}"/>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70435AFD-EDB1-59AB-A986-10DEC8D5DBFA}"/>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87A056C9-7C1A-3472-5D09-DC0C17773E5C}"/>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557E07CB-C9DA-AB68-35A4-4C225EB4649F}"/>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12312BD0-0455-92B7-0EB4-CA75530F761F}"/>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097E823A-DDD4-013A-2BBB-1DC8DE69D957}"/>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3F0BCC33-2427-7E2D-DB39-CC8293CBFD4D}"/>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a:t>	Suç şüphesi üzerine yakalanan kişi kelepçelenmelidir.</a:t>
            </a:r>
          </a:p>
          <a:p>
            <a:r>
              <a:rPr lang="tr-TR" sz="2200"/>
              <a:t>	Şüphelinin saldırgan tavırlar göstermesi halinde kelepçelenmelidir.</a:t>
            </a:r>
          </a:p>
          <a:p>
            <a:r>
              <a:rPr lang="tr-TR" sz="2200"/>
              <a:t>	Şüpheliye karşı saldırı ihtimali bulunması veya Şüphelinin tanık olmaması gereken bir işlem, konuşma yapılacaksa ayrı bir oda veya otomobil içerisinde muhafaza edilebilir. </a:t>
            </a:r>
          </a:p>
          <a:p>
            <a:r>
              <a:rPr lang="tr-TR" sz="2200"/>
              <a:t>	Önleme yakalamasına sonucu yakalanan kişi kendisine veya çevreye zarar vermiyor ve kaçma ihtimali de yoksa kelepçe takılması veya bir yere kilitlenmesi aşırı bir tedbir olur.</a:t>
            </a:r>
          </a:p>
          <a:p>
            <a:r>
              <a:rPr lang="tr-TR" sz="2200"/>
              <a:t>	Şüpheli ayrı bir yerde muhafaza edilecekse personel nezaretinde tutulmalı ya da yetkililerce sık sık kontrol edilmelidir.</a:t>
            </a:r>
          </a:p>
          <a:p>
            <a:r>
              <a:rPr lang="tr-TR" sz="2200"/>
              <a:t>Birden fazla kişi yakalanmışsa olayın tarafları kesinlikle aynı mekânda tutulmamalı, aynı suçun şüphelisi olan kişiler bir arada tutuluyorsa kendi aralarında konuşmaları önlenmelidir.</a:t>
            </a:r>
            <a:endParaRPr lang="tr-TR" sz="2200" dirty="0"/>
          </a:p>
        </p:txBody>
      </p:sp>
    </p:spTree>
    <p:extLst>
      <p:ext uri="{BB962C8B-B14F-4D97-AF65-F5344CB8AC3E}">
        <p14:creationId xmlns:p14="http://schemas.microsoft.com/office/powerpoint/2010/main" val="4254958229"/>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E0CBFF3-1C69-67A5-8099-FC13F0AFDFAE}"/>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82FCBAFF-2A42-4B59-57B9-F9CDB3D30911}"/>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73752F2A-22B0-282C-5B45-0D4F3136B433}"/>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817E7041-1998-0A68-3632-65C0A3306A27}"/>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3D0E7E41-11D0-D091-678A-4BED79BE73C8}"/>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C919933E-EB1D-4B4E-A44C-E76652333A61}"/>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23787FBA-B975-982F-3014-9A712BBBB540}"/>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F2BC43A1-56E2-EA7B-4FAF-EB2B2D8F2F02}"/>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72813D59-325C-16ED-8C01-58E73539BABB}"/>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4A380842-5B99-B2B3-3B18-05E5D5F5D511}"/>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pPr algn="ctr"/>
            <a:r>
              <a:rPr lang="tr-TR" sz="2200" dirty="0"/>
              <a:t>2. ARAMA (KONTROL)</a:t>
            </a:r>
          </a:p>
          <a:p>
            <a:pPr algn="ctr"/>
            <a:endParaRPr lang="tr-TR" sz="2200" dirty="0"/>
          </a:p>
          <a:p>
            <a:pPr algn="ctr"/>
            <a:endParaRPr lang="tr-TR" sz="2200" dirty="0"/>
          </a:p>
        </p:txBody>
      </p:sp>
      <p:pic>
        <p:nvPicPr>
          <p:cNvPr id="11" name="Resim 10">
            <a:extLst>
              <a:ext uri="{FF2B5EF4-FFF2-40B4-BE49-F238E27FC236}">
                <a16:creationId xmlns:a16="http://schemas.microsoft.com/office/drawing/2014/main" id="{AE2E5273-567A-D4EA-440A-A2A01EAA9BBE}"/>
              </a:ext>
            </a:extLst>
          </p:cNvPr>
          <p:cNvPicPr>
            <a:picLocks noChangeAspect="1"/>
          </p:cNvPicPr>
          <p:nvPr/>
        </p:nvPicPr>
        <p:blipFill>
          <a:blip r:embed="rId5"/>
          <a:stretch>
            <a:fillRect/>
          </a:stretch>
        </p:blipFill>
        <p:spPr>
          <a:xfrm>
            <a:off x="2073424" y="538759"/>
            <a:ext cx="2573215" cy="1474090"/>
          </a:xfrm>
          <a:prstGeom prst="rect">
            <a:avLst/>
          </a:prstGeom>
        </p:spPr>
      </p:pic>
      <p:pic>
        <p:nvPicPr>
          <p:cNvPr id="13" name="Resim 12">
            <a:extLst>
              <a:ext uri="{FF2B5EF4-FFF2-40B4-BE49-F238E27FC236}">
                <a16:creationId xmlns:a16="http://schemas.microsoft.com/office/drawing/2014/main" id="{7E42399A-F2D1-D4A1-7578-1F70BCE571FE}"/>
              </a:ext>
            </a:extLst>
          </p:cNvPr>
          <p:cNvPicPr>
            <a:picLocks noChangeAspect="1"/>
          </p:cNvPicPr>
          <p:nvPr/>
        </p:nvPicPr>
        <p:blipFill>
          <a:blip r:embed="rId6"/>
          <a:stretch>
            <a:fillRect/>
          </a:stretch>
        </p:blipFill>
        <p:spPr>
          <a:xfrm>
            <a:off x="57200" y="2191766"/>
            <a:ext cx="6984776" cy="2431202"/>
          </a:xfrm>
          <a:prstGeom prst="rect">
            <a:avLst/>
          </a:prstGeom>
        </p:spPr>
      </p:pic>
    </p:spTree>
    <p:extLst>
      <p:ext uri="{BB962C8B-B14F-4D97-AF65-F5344CB8AC3E}">
        <p14:creationId xmlns:p14="http://schemas.microsoft.com/office/powerpoint/2010/main" val="1086593855"/>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D0CC1C2-C8B5-71AF-CBE3-E29D68E3BB85}"/>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23FD4356-DFD7-F236-42DE-880E092EC850}"/>
              </a:ext>
            </a:extLst>
          </p:cNvPr>
          <p:cNvSpPr txBox="1"/>
          <p:nvPr/>
        </p:nvSpPr>
        <p:spPr>
          <a:xfrm>
            <a:off x="2293139" y="418932"/>
            <a:ext cx="2726154" cy="437940"/>
          </a:xfrm>
          <a:prstGeom prst="rect">
            <a:avLst/>
          </a:prstGeom>
        </p:spPr>
        <p:txBody>
          <a:bodyPr vert="horz" wrap="square" lIns="0" tIns="27305" rIns="0" bIns="0" rtlCol="0">
            <a:spAutoFit/>
          </a:bodyPr>
          <a:lstStyle/>
          <a:p>
            <a:pPr marL="332740" marR="5080" indent="-320040">
              <a:lnSpc>
                <a:spcPts val="1610"/>
              </a:lnSpc>
              <a:spcBef>
                <a:spcPts val="215"/>
              </a:spcBef>
            </a:pPr>
            <a:r>
              <a:rPr sz="1400" b="1" spc="-170" dirty="0">
                <a:latin typeface="Arial"/>
                <a:cs typeface="Arial"/>
              </a:rPr>
              <a:t>ÖZEL </a:t>
            </a:r>
            <a:r>
              <a:rPr sz="1400" b="1" spc="-165" dirty="0">
                <a:latin typeface="Arial"/>
                <a:cs typeface="Arial"/>
              </a:rPr>
              <a:t>GÜVENLİK </a:t>
            </a:r>
            <a:r>
              <a:rPr sz="1400" b="1" spc="-190" dirty="0">
                <a:latin typeface="Arial"/>
                <a:cs typeface="Arial"/>
              </a:rPr>
              <a:t>HUKUKU  </a:t>
            </a:r>
            <a:r>
              <a:rPr sz="1400" b="1" spc="-170" dirty="0">
                <a:latin typeface="Arial"/>
                <a:cs typeface="Arial"/>
              </a:rPr>
              <a:t>VE </a:t>
            </a:r>
            <a:r>
              <a:rPr sz="1400" b="1" spc="-125" dirty="0">
                <a:latin typeface="Arial"/>
                <a:cs typeface="Arial"/>
              </a:rPr>
              <a:t>KİŞİ</a:t>
            </a:r>
            <a:r>
              <a:rPr sz="1400" b="1" spc="-200" dirty="0">
                <a:latin typeface="Arial"/>
                <a:cs typeface="Arial"/>
              </a:rPr>
              <a:t> </a:t>
            </a:r>
            <a:r>
              <a:rPr sz="1400" b="1" spc="-170" dirty="0">
                <a:latin typeface="Arial"/>
                <a:cs typeface="Arial"/>
              </a:rPr>
              <a:t>HAKLARI</a:t>
            </a:r>
            <a:endParaRPr sz="1400">
              <a:latin typeface="Arial"/>
              <a:cs typeface="Arial"/>
            </a:endParaRPr>
          </a:p>
        </p:txBody>
      </p:sp>
      <p:sp>
        <p:nvSpPr>
          <p:cNvPr id="3" name="object 3">
            <a:extLst>
              <a:ext uri="{FF2B5EF4-FFF2-40B4-BE49-F238E27FC236}">
                <a16:creationId xmlns:a16="http://schemas.microsoft.com/office/drawing/2014/main" id="{F8B117D6-E969-77A7-1B56-95360B0AB396}"/>
              </a:ext>
            </a:extLst>
          </p:cNvPr>
          <p:cNvSpPr txBox="1"/>
          <p:nvPr/>
        </p:nvSpPr>
        <p:spPr>
          <a:xfrm>
            <a:off x="766972" y="1357199"/>
            <a:ext cx="5786747" cy="2921313"/>
          </a:xfrm>
          <a:prstGeom prst="rect">
            <a:avLst/>
          </a:prstGeom>
        </p:spPr>
        <p:txBody>
          <a:bodyPr vert="horz" wrap="square" lIns="0" tIns="12700" rIns="0" bIns="0" rtlCol="0">
            <a:spAutoFit/>
          </a:bodyPr>
          <a:lstStyle/>
          <a:p>
            <a:pPr algn="ctr">
              <a:lnSpc>
                <a:spcPct val="100000"/>
              </a:lnSpc>
              <a:spcBef>
                <a:spcPts val="100"/>
              </a:spcBef>
            </a:pPr>
            <a:r>
              <a:rPr sz="1200" b="1" spc="-120" dirty="0">
                <a:latin typeface="Arial"/>
                <a:cs typeface="Arial"/>
              </a:rPr>
              <a:t>BİRİNCİ </a:t>
            </a:r>
            <a:r>
              <a:rPr sz="1200" b="1" spc="-5" dirty="0">
                <a:latin typeface="Arial"/>
                <a:cs typeface="Arial"/>
              </a:rPr>
              <a:t> </a:t>
            </a:r>
            <a:r>
              <a:rPr sz="1200" b="1" spc="-160" dirty="0">
                <a:latin typeface="Arial"/>
                <a:cs typeface="Arial"/>
              </a:rPr>
              <a:t>BÖLÜM</a:t>
            </a:r>
            <a:endParaRPr sz="1200">
              <a:latin typeface="Arial"/>
              <a:cs typeface="Arial"/>
            </a:endParaRPr>
          </a:p>
          <a:p>
            <a:pPr algn="ctr">
              <a:lnSpc>
                <a:spcPct val="100000"/>
              </a:lnSpc>
              <a:spcBef>
                <a:spcPts val="1019"/>
              </a:spcBef>
            </a:pPr>
            <a:r>
              <a:rPr sz="900" b="1" spc="-100" dirty="0">
                <a:solidFill>
                  <a:srgbClr val="FF0000"/>
                </a:solidFill>
                <a:latin typeface="Arial"/>
                <a:cs typeface="Arial"/>
              </a:rPr>
              <a:t>1.ÖZEL </a:t>
            </a:r>
            <a:r>
              <a:rPr sz="900" b="1" spc="-105" dirty="0">
                <a:solidFill>
                  <a:srgbClr val="FF0000"/>
                </a:solidFill>
                <a:latin typeface="Arial"/>
                <a:cs typeface="Arial"/>
              </a:rPr>
              <a:t>GÜVENLİĞİN </a:t>
            </a:r>
            <a:r>
              <a:rPr sz="900" b="1" spc="-110" dirty="0">
                <a:solidFill>
                  <a:srgbClr val="FF0000"/>
                </a:solidFill>
                <a:latin typeface="Arial"/>
                <a:cs typeface="Arial"/>
              </a:rPr>
              <a:t>ANLAMI </a:t>
            </a:r>
            <a:r>
              <a:rPr sz="900" b="1" spc="-114" dirty="0">
                <a:solidFill>
                  <a:srgbClr val="FF0000"/>
                </a:solidFill>
                <a:latin typeface="Arial"/>
                <a:cs typeface="Arial"/>
              </a:rPr>
              <a:t>VE</a:t>
            </a:r>
            <a:r>
              <a:rPr sz="900" b="1" dirty="0">
                <a:solidFill>
                  <a:srgbClr val="FF0000"/>
                </a:solidFill>
                <a:latin typeface="Arial"/>
                <a:cs typeface="Arial"/>
              </a:rPr>
              <a:t> </a:t>
            </a:r>
            <a:r>
              <a:rPr sz="900" b="1" spc="-110" dirty="0">
                <a:solidFill>
                  <a:srgbClr val="FF0000"/>
                </a:solidFill>
                <a:latin typeface="Arial"/>
                <a:cs typeface="Arial"/>
              </a:rPr>
              <a:t>KAPSAMI</a:t>
            </a:r>
            <a:endParaRPr sz="900">
              <a:latin typeface="Arial"/>
              <a:cs typeface="Arial"/>
            </a:endParaRPr>
          </a:p>
          <a:p>
            <a:pPr>
              <a:lnSpc>
                <a:spcPct val="100000"/>
              </a:lnSpc>
              <a:spcBef>
                <a:spcPts val="25"/>
              </a:spcBef>
            </a:pPr>
            <a:endParaRPr sz="900">
              <a:latin typeface="Arial"/>
              <a:cs typeface="Arial"/>
            </a:endParaRPr>
          </a:p>
          <a:p>
            <a:pPr marL="12700" marR="10795" indent="129539" algn="just">
              <a:lnSpc>
                <a:spcPts val="1030"/>
              </a:lnSpc>
            </a:pPr>
            <a:r>
              <a:rPr sz="900" spc="-95" dirty="0">
                <a:latin typeface="Arial"/>
                <a:cs typeface="Arial"/>
              </a:rPr>
              <a:t>Genel </a:t>
            </a:r>
            <a:r>
              <a:rPr sz="900" spc="-65" dirty="0">
                <a:latin typeface="Arial"/>
                <a:cs typeface="Arial"/>
              </a:rPr>
              <a:t>idari </a:t>
            </a:r>
            <a:r>
              <a:rPr sz="900" spc="-80" dirty="0">
                <a:latin typeface="Arial"/>
                <a:cs typeface="Arial"/>
              </a:rPr>
              <a:t>kolluğun bütünüyle </a:t>
            </a:r>
            <a:r>
              <a:rPr sz="900" spc="-100" dirty="0">
                <a:latin typeface="Arial"/>
                <a:cs typeface="Arial"/>
              </a:rPr>
              <a:t>kamuya </a:t>
            </a:r>
            <a:r>
              <a:rPr sz="900" spc="-80" dirty="0">
                <a:latin typeface="Arial"/>
                <a:cs typeface="Arial"/>
              </a:rPr>
              <a:t>açık </a:t>
            </a:r>
            <a:r>
              <a:rPr sz="900" spc="-70" dirty="0">
                <a:latin typeface="Arial"/>
                <a:cs typeface="Arial"/>
              </a:rPr>
              <a:t>alanların </a:t>
            </a:r>
            <a:r>
              <a:rPr sz="900" spc="-80" dirty="0">
                <a:latin typeface="Arial"/>
                <a:cs typeface="Arial"/>
              </a:rPr>
              <a:t>dışında </a:t>
            </a:r>
            <a:r>
              <a:rPr sz="900" spc="-75" dirty="0">
                <a:latin typeface="Arial"/>
                <a:cs typeface="Arial"/>
              </a:rPr>
              <a:t>güvenliği </a:t>
            </a:r>
            <a:r>
              <a:rPr sz="900" spc="-90" dirty="0">
                <a:latin typeface="Arial"/>
                <a:cs typeface="Arial"/>
              </a:rPr>
              <a:t>sağlama ve </a:t>
            </a:r>
            <a:r>
              <a:rPr sz="900" spc="-95" dirty="0">
                <a:latin typeface="Arial"/>
                <a:cs typeface="Arial"/>
              </a:rPr>
              <a:t>koruma  </a:t>
            </a:r>
            <a:r>
              <a:rPr sz="900" spc="-75" dirty="0">
                <a:latin typeface="Arial"/>
                <a:cs typeface="Arial"/>
              </a:rPr>
              <a:t>hizmetleri </a:t>
            </a:r>
            <a:r>
              <a:rPr sz="900" spc="-85" dirty="0">
                <a:latin typeface="Arial"/>
                <a:cs typeface="Arial"/>
              </a:rPr>
              <a:t>vermesinin </a:t>
            </a:r>
            <a:r>
              <a:rPr sz="900" spc="-75" dirty="0">
                <a:latin typeface="Arial"/>
                <a:cs typeface="Arial"/>
              </a:rPr>
              <a:t>yerine, </a:t>
            </a:r>
            <a:r>
              <a:rPr sz="900" spc="-80" dirty="0">
                <a:latin typeface="Arial"/>
                <a:cs typeface="Arial"/>
              </a:rPr>
              <a:t>özel </a:t>
            </a:r>
            <a:r>
              <a:rPr sz="900" spc="-90" dirty="0">
                <a:latin typeface="Arial"/>
                <a:cs typeface="Arial"/>
              </a:rPr>
              <a:t>hukuk kapsamında </a:t>
            </a:r>
            <a:r>
              <a:rPr sz="900" spc="-80" dirty="0">
                <a:latin typeface="Arial"/>
                <a:cs typeface="Arial"/>
              </a:rPr>
              <a:t>kurulan </a:t>
            </a:r>
            <a:r>
              <a:rPr sz="900" spc="-70" dirty="0">
                <a:latin typeface="Arial"/>
                <a:cs typeface="Arial"/>
              </a:rPr>
              <a:t>birimlerin </a:t>
            </a:r>
            <a:r>
              <a:rPr sz="900" spc="-95" dirty="0">
                <a:latin typeface="Arial"/>
                <a:cs typeface="Arial"/>
              </a:rPr>
              <a:t>bu </a:t>
            </a:r>
            <a:r>
              <a:rPr sz="900" spc="-65" dirty="0">
                <a:latin typeface="Arial"/>
                <a:cs typeface="Arial"/>
              </a:rPr>
              <a:t>faaliyetleri  </a:t>
            </a:r>
            <a:r>
              <a:rPr sz="900" spc="-80" dirty="0">
                <a:latin typeface="Arial"/>
                <a:cs typeface="Arial"/>
              </a:rPr>
              <a:t>üstlenmesi </a:t>
            </a:r>
            <a:r>
              <a:rPr sz="900" spc="-85" dirty="0">
                <a:latin typeface="Arial"/>
                <a:cs typeface="Arial"/>
              </a:rPr>
              <a:t>genel </a:t>
            </a:r>
            <a:r>
              <a:rPr sz="900" spc="-80" dirty="0">
                <a:latin typeface="Arial"/>
                <a:cs typeface="Arial"/>
              </a:rPr>
              <a:t>kolluğun </a:t>
            </a:r>
            <a:r>
              <a:rPr sz="900" spc="-90" dirty="0">
                <a:latin typeface="Arial"/>
                <a:cs typeface="Arial"/>
              </a:rPr>
              <a:t>yükünün, </a:t>
            </a:r>
            <a:r>
              <a:rPr sz="900" spc="-65" dirty="0">
                <a:latin typeface="Arial"/>
                <a:cs typeface="Arial"/>
              </a:rPr>
              <a:t>sınırlı </a:t>
            </a:r>
            <a:r>
              <a:rPr sz="900" spc="-95" dirty="0">
                <a:latin typeface="Arial"/>
                <a:cs typeface="Arial"/>
              </a:rPr>
              <a:t>da </a:t>
            </a:r>
            <a:r>
              <a:rPr sz="900" spc="-70" dirty="0">
                <a:latin typeface="Arial"/>
                <a:cs typeface="Arial"/>
              </a:rPr>
              <a:t>olsa, </a:t>
            </a:r>
            <a:r>
              <a:rPr sz="900" spc="-80" dirty="0">
                <a:latin typeface="Arial"/>
                <a:cs typeface="Arial"/>
              </a:rPr>
              <a:t>azalmasını </a:t>
            </a:r>
            <a:r>
              <a:rPr sz="900" spc="-85" dirty="0">
                <a:latin typeface="Arial"/>
                <a:cs typeface="Arial"/>
              </a:rPr>
              <a:t>sağlanmış</a:t>
            </a:r>
            <a:r>
              <a:rPr sz="900" spc="-45" dirty="0">
                <a:latin typeface="Arial"/>
                <a:cs typeface="Arial"/>
              </a:rPr>
              <a:t> </a:t>
            </a:r>
            <a:r>
              <a:rPr sz="900" spc="-75" dirty="0">
                <a:latin typeface="Arial"/>
                <a:cs typeface="Arial"/>
              </a:rPr>
              <a:t>olmaktadır.</a:t>
            </a:r>
            <a:endParaRPr sz="900">
              <a:latin typeface="Arial"/>
              <a:cs typeface="Arial"/>
            </a:endParaRPr>
          </a:p>
          <a:p>
            <a:pPr marL="12700" marR="8255" indent="129539" algn="just">
              <a:lnSpc>
                <a:spcPts val="1030"/>
              </a:lnSpc>
              <a:spcBef>
                <a:spcPts val="5"/>
              </a:spcBef>
            </a:pPr>
            <a:r>
              <a:rPr sz="900" spc="-75" dirty="0">
                <a:latin typeface="Arial"/>
                <a:cs typeface="Arial"/>
              </a:rPr>
              <a:t>Alanı </a:t>
            </a:r>
            <a:r>
              <a:rPr sz="900" spc="-90" dirty="0">
                <a:latin typeface="Arial"/>
                <a:cs typeface="Arial"/>
              </a:rPr>
              <a:t>ve konusu </a:t>
            </a:r>
            <a:r>
              <a:rPr sz="900" spc="-65" dirty="0">
                <a:latin typeface="Arial"/>
                <a:cs typeface="Arial"/>
              </a:rPr>
              <a:t>itibariyle </a:t>
            </a:r>
            <a:r>
              <a:rPr sz="900" spc="-80" dirty="0">
                <a:latin typeface="Arial"/>
                <a:cs typeface="Arial"/>
              </a:rPr>
              <a:t>geniş </a:t>
            </a:r>
            <a:r>
              <a:rPr sz="900" spc="-75" dirty="0">
                <a:latin typeface="Arial"/>
                <a:cs typeface="Arial"/>
              </a:rPr>
              <a:t>görevler </a:t>
            </a:r>
            <a:r>
              <a:rPr sz="900" spc="-80" dirty="0">
                <a:latin typeface="Arial"/>
                <a:cs typeface="Arial"/>
              </a:rPr>
              <a:t>üstlenmiş </a:t>
            </a:r>
            <a:r>
              <a:rPr sz="900" spc="-85" dirty="0">
                <a:latin typeface="Arial"/>
                <a:cs typeface="Arial"/>
              </a:rPr>
              <a:t>bulunan  genel  </a:t>
            </a:r>
            <a:r>
              <a:rPr sz="900" spc="-70" dirty="0">
                <a:latin typeface="Arial"/>
                <a:cs typeface="Arial"/>
              </a:rPr>
              <a:t>kolluk birimlerinin </a:t>
            </a:r>
            <a:r>
              <a:rPr sz="900" spc="-95" dirty="0">
                <a:latin typeface="Arial"/>
                <a:cs typeface="Arial"/>
              </a:rPr>
              <a:t>bu  </a:t>
            </a:r>
            <a:r>
              <a:rPr sz="900" spc="-75" dirty="0">
                <a:latin typeface="Arial"/>
                <a:cs typeface="Arial"/>
              </a:rPr>
              <a:t>görevlerini </a:t>
            </a:r>
            <a:r>
              <a:rPr sz="900" spc="-80" dirty="0">
                <a:latin typeface="Arial"/>
                <a:cs typeface="Arial"/>
              </a:rPr>
              <a:t>yerine </a:t>
            </a:r>
            <a:r>
              <a:rPr sz="900" spc="-75" dirty="0">
                <a:latin typeface="Arial"/>
                <a:cs typeface="Arial"/>
              </a:rPr>
              <a:t>getirmesi </a:t>
            </a:r>
            <a:r>
              <a:rPr sz="900" spc="-90" dirty="0">
                <a:latin typeface="Arial"/>
                <a:cs typeface="Arial"/>
              </a:rPr>
              <a:t>ek </a:t>
            </a:r>
            <a:r>
              <a:rPr sz="900" spc="-75" dirty="0">
                <a:latin typeface="Arial"/>
                <a:cs typeface="Arial"/>
              </a:rPr>
              <a:t>olarak,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5"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5" dirty="0">
                <a:latin typeface="Arial"/>
                <a:cs typeface="Arial"/>
              </a:rPr>
              <a:t>karşılanmasına  </a:t>
            </a:r>
            <a:r>
              <a:rPr sz="900" spc="-70" dirty="0">
                <a:latin typeface="Arial"/>
                <a:cs typeface="Arial"/>
              </a:rPr>
              <a:t>yönelik </a:t>
            </a:r>
            <a:r>
              <a:rPr sz="900" spc="-75" dirty="0">
                <a:latin typeface="Arial"/>
                <a:cs typeface="Arial"/>
              </a:rPr>
              <a:t>görevler </a:t>
            </a:r>
            <a:r>
              <a:rPr sz="900" spc="-95" dirty="0">
                <a:latin typeface="Arial"/>
                <a:cs typeface="Arial"/>
              </a:rPr>
              <a:t>de</a:t>
            </a:r>
            <a:r>
              <a:rPr sz="900" spc="-80" dirty="0">
                <a:latin typeface="Arial"/>
                <a:cs typeface="Arial"/>
              </a:rPr>
              <a:t> üstlenmesi</a:t>
            </a:r>
            <a:endParaRPr sz="900">
              <a:latin typeface="Arial"/>
              <a:cs typeface="Arial"/>
            </a:endParaRPr>
          </a:p>
          <a:p>
            <a:pPr marL="12700" marR="9525" algn="just">
              <a:lnSpc>
                <a:spcPts val="1030"/>
              </a:lnSpc>
              <a:spcBef>
                <a:spcPts val="10"/>
              </a:spcBef>
            </a:pPr>
            <a:r>
              <a:rPr sz="900" spc="-90" dirty="0">
                <a:latin typeface="Arial"/>
                <a:cs typeface="Arial"/>
              </a:rPr>
              <a:t>durumunda, </a:t>
            </a:r>
            <a:r>
              <a:rPr sz="900" spc="-110" dirty="0">
                <a:latin typeface="Arial"/>
                <a:cs typeface="Arial"/>
              </a:rPr>
              <a:t>hem</a:t>
            </a:r>
            <a:r>
              <a:rPr sz="900" spc="30" dirty="0">
                <a:latin typeface="Arial"/>
                <a:cs typeface="Arial"/>
              </a:rPr>
              <a:t> </a:t>
            </a:r>
            <a:r>
              <a:rPr sz="900" spc="-65" dirty="0">
                <a:latin typeface="Arial"/>
                <a:cs typeface="Arial"/>
              </a:rPr>
              <a:t>asli </a:t>
            </a:r>
            <a:r>
              <a:rPr sz="900" spc="-75" dirty="0">
                <a:latin typeface="Arial"/>
                <a:cs typeface="Arial"/>
              </a:rPr>
              <a:t>görevleri </a:t>
            </a:r>
            <a:r>
              <a:rPr sz="900" spc="-105" dirty="0">
                <a:latin typeface="Arial"/>
                <a:cs typeface="Arial"/>
              </a:rPr>
              <a:t>hem </a:t>
            </a:r>
            <a:r>
              <a:rPr sz="900" spc="-95" dirty="0">
                <a:latin typeface="Arial"/>
                <a:cs typeface="Arial"/>
              </a:rPr>
              <a:t>de </a:t>
            </a:r>
            <a:r>
              <a:rPr sz="900" spc="-80" dirty="0">
                <a:latin typeface="Arial"/>
                <a:cs typeface="Arial"/>
              </a:rPr>
              <a:t>özel </a:t>
            </a:r>
            <a:r>
              <a:rPr sz="900" spc="-90" dirty="0">
                <a:latin typeface="Arial"/>
                <a:cs typeface="Arial"/>
              </a:rPr>
              <a:t>hukuk </a:t>
            </a:r>
            <a:r>
              <a:rPr sz="900" spc="-65" dirty="0">
                <a:latin typeface="Arial"/>
                <a:cs typeface="Arial"/>
              </a:rPr>
              <a:t>kişilerinin </a:t>
            </a:r>
            <a:r>
              <a:rPr sz="900" spc="-75" dirty="0">
                <a:latin typeface="Arial"/>
                <a:cs typeface="Arial"/>
              </a:rPr>
              <a:t>bireysel </a:t>
            </a:r>
            <a:r>
              <a:rPr sz="900" spc="-80" dirty="0">
                <a:latin typeface="Arial"/>
                <a:cs typeface="Arial"/>
              </a:rPr>
              <a:t>olarak </a:t>
            </a:r>
            <a:r>
              <a:rPr sz="900" spc="-70" dirty="0">
                <a:latin typeface="Arial"/>
                <a:cs typeface="Arial"/>
              </a:rPr>
              <a:t>güvenliklerinin  </a:t>
            </a:r>
            <a:r>
              <a:rPr sz="900" spc="-90" dirty="0">
                <a:latin typeface="Arial"/>
                <a:cs typeface="Arial"/>
              </a:rPr>
              <a:t>sağlanması ve </a:t>
            </a:r>
            <a:r>
              <a:rPr sz="900" spc="-95" dirty="0">
                <a:latin typeface="Arial"/>
                <a:cs typeface="Arial"/>
              </a:rPr>
              <a:t>korunma </a:t>
            </a:r>
            <a:r>
              <a:rPr sz="900" spc="-75" dirty="0">
                <a:latin typeface="Arial"/>
                <a:cs typeface="Arial"/>
              </a:rPr>
              <a:t>gereksinimlerinin </a:t>
            </a:r>
            <a:r>
              <a:rPr sz="900" spc="-80" dirty="0">
                <a:latin typeface="Arial"/>
                <a:cs typeface="Arial"/>
              </a:rPr>
              <a:t>karşılanması </a:t>
            </a:r>
            <a:r>
              <a:rPr sz="900" spc="-70" dirty="0">
                <a:latin typeface="Arial"/>
                <a:cs typeface="Arial"/>
              </a:rPr>
              <a:t>görevlerini </a:t>
            </a:r>
            <a:r>
              <a:rPr sz="900" spc="-95" dirty="0">
                <a:latin typeface="Arial"/>
                <a:cs typeface="Arial"/>
              </a:rPr>
              <a:t>tam </a:t>
            </a:r>
            <a:r>
              <a:rPr sz="900" spc="-75" dirty="0">
                <a:latin typeface="Arial"/>
                <a:cs typeface="Arial"/>
              </a:rPr>
              <a:t>olarak </a:t>
            </a:r>
            <a:r>
              <a:rPr sz="900" spc="-80" dirty="0">
                <a:latin typeface="Arial"/>
                <a:cs typeface="Arial"/>
              </a:rPr>
              <a:t>yerine </a:t>
            </a:r>
            <a:r>
              <a:rPr sz="900" spc="-75" dirty="0">
                <a:latin typeface="Arial"/>
                <a:cs typeface="Arial"/>
              </a:rPr>
              <a:t>getirmeleri  olanaksızdır. </a:t>
            </a:r>
            <a:r>
              <a:rPr sz="900" spc="-90" dirty="0">
                <a:latin typeface="Arial"/>
                <a:cs typeface="Arial"/>
              </a:rPr>
              <a:t>Özel hukuk </a:t>
            </a:r>
            <a:r>
              <a:rPr sz="900" spc="-65" dirty="0">
                <a:latin typeface="Arial"/>
                <a:cs typeface="Arial"/>
              </a:rPr>
              <a:t>kişilerinin </a:t>
            </a:r>
            <a:r>
              <a:rPr sz="900" spc="-70" dirty="0">
                <a:latin typeface="Arial"/>
                <a:cs typeface="Arial"/>
              </a:rPr>
              <a:t>kişisel </a:t>
            </a:r>
            <a:r>
              <a:rPr sz="900" spc="-95" dirty="0">
                <a:latin typeface="Arial"/>
                <a:cs typeface="Arial"/>
              </a:rPr>
              <a:t>korunma </a:t>
            </a:r>
            <a:r>
              <a:rPr sz="900" spc="-75" dirty="0">
                <a:latin typeface="Arial"/>
                <a:cs typeface="Arial"/>
              </a:rPr>
              <a:t>gereksinimleri </a:t>
            </a:r>
            <a:r>
              <a:rPr sz="900" spc="-90" dirty="0">
                <a:latin typeface="Arial"/>
                <a:cs typeface="Arial"/>
              </a:rPr>
              <a:t>konusunda </a:t>
            </a:r>
            <a:r>
              <a:rPr sz="900" spc="-80" dirty="0">
                <a:latin typeface="Arial"/>
                <a:cs typeface="Arial"/>
              </a:rPr>
              <a:t>özel güvenlik  </a:t>
            </a:r>
            <a:r>
              <a:rPr sz="900" spc="-65" dirty="0">
                <a:latin typeface="Arial"/>
                <a:cs typeface="Arial"/>
              </a:rPr>
              <a:t>faaliyetlerinin </a:t>
            </a:r>
            <a:r>
              <a:rPr sz="900" spc="-90" dirty="0">
                <a:latin typeface="Arial"/>
                <a:cs typeface="Arial"/>
              </a:rPr>
              <a:t>yasa koyucu </a:t>
            </a:r>
            <a:r>
              <a:rPr sz="900" spc="-75" dirty="0">
                <a:latin typeface="Arial"/>
                <a:cs typeface="Arial"/>
              </a:rPr>
              <a:t>tarafından </a:t>
            </a:r>
            <a:r>
              <a:rPr sz="900" spc="-85" dirty="0">
                <a:latin typeface="Arial"/>
                <a:cs typeface="Arial"/>
              </a:rPr>
              <a:t>düzenlenmesi, genel </a:t>
            </a:r>
            <a:r>
              <a:rPr sz="900" spc="-70" dirty="0">
                <a:latin typeface="Arial"/>
                <a:cs typeface="Arial"/>
              </a:rPr>
              <a:t>kolluk birimlerinin </a:t>
            </a:r>
            <a:r>
              <a:rPr sz="900" spc="-75" dirty="0">
                <a:latin typeface="Arial"/>
                <a:cs typeface="Arial"/>
              </a:rPr>
              <a:t>görevlerini </a:t>
            </a:r>
            <a:r>
              <a:rPr sz="900" spc="-95" dirty="0">
                <a:latin typeface="Arial"/>
                <a:cs typeface="Arial"/>
              </a:rPr>
              <a:t>daha  </a:t>
            </a:r>
            <a:r>
              <a:rPr sz="900" spc="-55" dirty="0">
                <a:latin typeface="Arial"/>
                <a:cs typeface="Arial"/>
              </a:rPr>
              <a:t>iyi </a:t>
            </a:r>
            <a:r>
              <a:rPr sz="900" spc="-65" dirty="0">
                <a:latin typeface="Arial"/>
                <a:cs typeface="Arial"/>
              </a:rPr>
              <a:t>bir </a:t>
            </a:r>
            <a:r>
              <a:rPr sz="900" spc="-75" dirty="0">
                <a:latin typeface="Arial"/>
                <a:cs typeface="Arial"/>
              </a:rPr>
              <a:t>şekilde </a:t>
            </a:r>
            <a:r>
              <a:rPr sz="900" spc="-80" dirty="0">
                <a:latin typeface="Arial"/>
                <a:cs typeface="Arial"/>
              </a:rPr>
              <a:t>yerine </a:t>
            </a:r>
            <a:r>
              <a:rPr sz="900" spc="-75" dirty="0">
                <a:latin typeface="Arial"/>
                <a:cs typeface="Arial"/>
              </a:rPr>
              <a:t>getirmelerine </a:t>
            </a:r>
            <a:r>
              <a:rPr sz="900" spc="-70" dirty="0">
                <a:latin typeface="Arial"/>
                <a:cs typeface="Arial"/>
              </a:rPr>
              <a:t>katkı </a:t>
            </a:r>
            <a:r>
              <a:rPr sz="900" spc="-75" dirty="0">
                <a:latin typeface="Arial"/>
                <a:cs typeface="Arial"/>
              </a:rPr>
              <a:t>sağlayacaktır. </a:t>
            </a:r>
            <a:r>
              <a:rPr sz="900" spc="-100" dirty="0">
                <a:latin typeface="Arial"/>
                <a:cs typeface="Arial"/>
              </a:rPr>
              <a:t>Bu </a:t>
            </a:r>
            <a:r>
              <a:rPr sz="900" spc="-70" dirty="0">
                <a:latin typeface="Arial"/>
                <a:cs typeface="Arial"/>
              </a:rPr>
              <a:t>katkı </a:t>
            </a:r>
            <a:r>
              <a:rPr sz="900" spc="-105" dirty="0">
                <a:latin typeface="Arial"/>
                <a:cs typeface="Arial"/>
              </a:rPr>
              <a:t>hem </a:t>
            </a:r>
            <a:r>
              <a:rPr sz="900" spc="-80" dirty="0">
                <a:latin typeface="Arial"/>
                <a:cs typeface="Arial"/>
              </a:rPr>
              <a:t>genel </a:t>
            </a:r>
            <a:r>
              <a:rPr sz="900" spc="-70" dirty="0">
                <a:latin typeface="Arial"/>
                <a:cs typeface="Arial"/>
              </a:rPr>
              <a:t>kolluk birimlerinin </a:t>
            </a:r>
            <a:r>
              <a:rPr sz="900" spc="-60" dirty="0">
                <a:latin typeface="Arial"/>
                <a:cs typeface="Arial"/>
              </a:rPr>
              <a:t>iş  </a:t>
            </a:r>
            <a:r>
              <a:rPr sz="900" spc="-90" dirty="0">
                <a:latin typeface="Arial"/>
                <a:cs typeface="Arial"/>
              </a:rPr>
              <a:t>yükünün </a:t>
            </a:r>
            <a:r>
              <a:rPr sz="900" spc="-85" dirty="0">
                <a:latin typeface="Arial"/>
                <a:cs typeface="Arial"/>
              </a:rPr>
              <a:t>azalmasına </a:t>
            </a:r>
            <a:r>
              <a:rPr sz="900" spc="-75" dirty="0">
                <a:latin typeface="Arial"/>
                <a:cs typeface="Arial"/>
              </a:rPr>
              <a:t>bağlı </a:t>
            </a:r>
            <a:r>
              <a:rPr sz="900" spc="-80" dirty="0">
                <a:latin typeface="Arial"/>
                <a:cs typeface="Arial"/>
              </a:rPr>
              <a:t>olarak görev/hizmet </a:t>
            </a:r>
            <a:r>
              <a:rPr sz="900" spc="-70" dirty="0">
                <a:latin typeface="Arial"/>
                <a:cs typeface="Arial"/>
              </a:rPr>
              <a:t>kalitesinin </a:t>
            </a:r>
            <a:r>
              <a:rPr sz="900" spc="-85" dirty="0">
                <a:latin typeface="Arial"/>
                <a:cs typeface="Arial"/>
              </a:rPr>
              <a:t>yükselmesi </a:t>
            </a:r>
            <a:r>
              <a:rPr sz="900" spc="-75" dirty="0">
                <a:latin typeface="Arial"/>
                <a:cs typeface="Arial"/>
              </a:rPr>
              <a:t>şeklinde </a:t>
            </a:r>
            <a:r>
              <a:rPr sz="900" spc="-80" dirty="0">
                <a:latin typeface="Arial"/>
                <a:cs typeface="Arial"/>
              </a:rPr>
              <a:t>ortaya çıkacak  </a:t>
            </a:r>
            <a:r>
              <a:rPr sz="900" spc="-110" dirty="0">
                <a:latin typeface="Arial"/>
                <a:cs typeface="Arial"/>
              </a:rPr>
              <a:t>hem</a:t>
            </a:r>
            <a:r>
              <a:rPr sz="900" spc="30" dirty="0">
                <a:latin typeface="Arial"/>
                <a:cs typeface="Arial"/>
              </a:rPr>
              <a:t> </a:t>
            </a:r>
            <a:r>
              <a:rPr sz="900" spc="-80" dirty="0">
                <a:latin typeface="Arial"/>
                <a:cs typeface="Arial"/>
              </a:rPr>
              <a:t>de, özel güvenlik </a:t>
            </a:r>
            <a:r>
              <a:rPr sz="900" spc="-65" dirty="0">
                <a:latin typeface="Arial"/>
                <a:cs typeface="Arial"/>
              </a:rPr>
              <a:t>faaliyeti </a:t>
            </a:r>
            <a:r>
              <a:rPr sz="900" spc="-80" dirty="0">
                <a:latin typeface="Arial"/>
                <a:cs typeface="Arial"/>
              </a:rPr>
              <a:t>yürüten özel </a:t>
            </a:r>
            <a:r>
              <a:rPr sz="900" spc="-90" dirty="0">
                <a:latin typeface="Arial"/>
                <a:cs typeface="Arial"/>
              </a:rPr>
              <a:t>hukuk </a:t>
            </a:r>
            <a:r>
              <a:rPr sz="900" spc="-65" dirty="0">
                <a:latin typeface="Arial"/>
                <a:cs typeface="Arial"/>
              </a:rPr>
              <a:t>kişilerinin </a:t>
            </a:r>
            <a:r>
              <a:rPr sz="900" spc="-85" dirty="0">
                <a:latin typeface="Arial"/>
                <a:cs typeface="Arial"/>
              </a:rPr>
              <a:t>genel </a:t>
            </a:r>
            <a:r>
              <a:rPr sz="900" spc="-75" dirty="0">
                <a:latin typeface="Arial"/>
                <a:cs typeface="Arial"/>
              </a:rPr>
              <a:t>kolluğa </a:t>
            </a:r>
            <a:r>
              <a:rPr sz="900" spc="-80" dirty="0">
                <a:latin typeface="Arial"/>
                <a:cs typeface="Arial"/>
              </a:rPr>
              <a:t>yardımcı </a:t>
            </a:r>
            <a:r>
              <a:rPr sz="900" spc="-85" dirty="0">
                <a:latin typeface="Arial"/>
                <a:cs typeface="Arial"/>
              </a:rPr>
              <a:t>olması  </a:t>
            </a:r>
            <a:r>
              <a:rPr sz="900" spc="-75" dirty="0">
                <a:latin typeface="Arial"/>
                <a:cs typeface="Arial"/>
              </a:rPr>
              <a:t>yoluyla </a:t>
            </a:r>
            <a:r>
              <a:rPr sz="900" spc="-90" dirty="0">
                <a:latin typeface="Arial"/>
                <a:cs typeface="Arial"/>
              </a:rPr>
              <a:t>yaşanacak </a:t>
            </a:r>
            <a:r>
              <a:rPr sz="900" spc="-60" dirty="0">
                <a:latin typeface="Arial"/>
                <a:cs typeface="Arial"/>
              </a:rPr>
              <a:t>işbirliği </a:t>
            </a:r>
            <a:r>
              <a:rPr sz="900" spc="-80" dirty="0">
                <a:latin typeface="Arial"/>
                <a:cs typeface="Arial"/>
              </a:rPr>
              <a:t>şeklinde</a:t>
            </a:r>
            <a:r>
              <a:rPr sz="900" spc="35" dirty="0">
                <a:latin typeface="Arial"/>
                <a:cs typeface="Arial"/>
              </a:rPr>
              <a:t> </a:t>
            </a:r>
            <a:r>
              <a:rPr sz="900" spc="-75" dirty="0">
                <a:latin typeface="Arial"/>
                <a:cs typeface="Arial"/>
              </a:rPr>
              <a:t>gerçekleşecektir.</a:t>
            </a:r>
            <a:endParaRPr sz="900">
              <a:latin typeface="Arial"/>
              <a:cs typeface="Arial"/>
            </a:endParaRPr>
          </a:p>
          <a:p>
            <a:pPr>
              <a:lnSpc>
                <a:spcPct val="100000"/>
              </a:lnSpc>
              <a:spcBef>
                <a:spcPts val="25"/>
              </a:spcBef>
            </a:pPr>
            <a:endParaRPr sz="900">
              <a:latin typeface="Arial"/>
              <a:cs typeface="Arial"/>
            </a:endParaRPr>
          </a:p>
          <a:p>
            <a:pPr marL="12700" marR="5080" indent="207010" algn="just">
              <a:lnSpc>
                <a:spcPts val="1030"/>
              </a:lnSpc>
            </a:pPr>
            <a:r>
              <a:rPr sz="900" b="1" spc="-90" dirty="0">
                <a:latin typeface="Arial"/>
                <a:cs typeface="Arial"/>
              </a:rPr>
              <a:t>Özel </a:t>
            </a:r>
            <a:r>
              <a:rPr sz="900" b="1" spc="-85" dirty="0">
                <a:latin typeface="Arial"/>
                <a:cs typeface="Arial"/>
              </a:rPr>
              <a:t>güvenlik </a:t>
            </a:r>
            <a:r>
              <a:rPr sz="900" b="1" spc="-80" dirty="0">
                <a:latin typeface="Arial"/>
                <a:cs typeface="Arial"/>
              </a:rPr>
              <a:t>hizmetlerinin </a:t>
            </a:r>
            <a:r>
              <a:rPr sz="900" b="1" spc="-90" dirty="0">
                <a:latin typeface="Arial"/>
                <a:cs typeface="Arial"/>
              </a:rPr>
              <a:t>temel </a:t>
            </a:r>
            <a:r>
              <a:rPr sz="900" b="1" spc="-85" dirty="0">
                <a:latin typeface="Arial"/>
                <a:cs typeface="Arial"/>
              </a:rPr>
              <a:t>amacı</a:t>
            </a:r>
            <a:r>
              <a:rPr sz="900" spc="-85" dirty="0">
                <a:latin typeface="Arial"/>
                <a:cs typeface="Arial"/>
              </a:rPr>
              <a:t>;</a:t>
            </a:r>
            <a:r>
              <a:rPr sz="900" spc="80" dirty="0">
                <a:latin typeface="Arial"/>
                <a:cs typeface="Arial"/>
              </a:rPr>
              <a:t> </a:t>
            </a:r>
            <a:r>
              <a:rPr sz="900" spc="-95" dirty="0">
                <a:latin typeface="Arial"/>
                <a:cs typeface="Arial"/>
              </a:rPr>
              <a:t>5188 </a:t>
            </a:r>
            <a:r>
              <a:rPr sz="900" spc="-70" dirty="0">
                <a:latin typeface="Arial"/>
                <a:cs typeface="Arial"/>
              </a:rPr>
              <a:t>Sayılı </a:t>
            </a:r>
            <a:r>
              <a:rPr sz="900" spc="-90" dirty="0">
                <a:latin typeface="Arial"/>
                <a:cs typeface="Arial"/>
              </a:rPr>
              <a:t>Özel </a:t>
            </a:r>
            <a:r>
              <a:rPr sz="900" spc="-85" dirty="0">
                <a:latin typeface="Arial"/>
                <a:cs typeface="Arial"/>
              </a:rPr>
              <a:t>Güvenlik </a:t>
            </a:r>
            <a:r>
              <a:rPr sz="900" spc="-80" dirty="0">
                <a:latin typeface="Arial"/>
                <a:cs typeface="Arial"/>
              </a:rPr>
              <a:t>Hizmetlerine Dair  </a:t>
            </a:r>
            <a:r>
              <a:rPr sz="900" spc="-90" dirty="0">
                <a:latin typeface="Arial"/>
                <a:cs typeface="Arial"/>
              </a:rPr>
              <a:t>Kanunu’nun </a:t>
            </a:r>
            <a:r>
              <a:rPr sz="900" spc="-70" dirty="0">
                <a:latin typeface="Arial"/>
                <a:cs typeface="Arial"/>
              </a:rPr>
              <a:t>1. </a:t>
            </a:r>
            <a:r>
              <a:rPr sz="900" spc="-95" dirty="0">
                <a:latin typeface="Arial"/>
                <a:cs typeface="Arial"/>
              </a:rPr>
              <a:t>maddesinde </a:t>
            </a:r>
            <a:r>
              <a:rPr sz="900" spc="-45" dirty="0">
                <a:latin typeface="Arial"/>
                <a:cs typeface="Arial"/>
              </a:rPr>
              <a:t>: </a:t>
            </a:r>
            <a:r>
              <a:rPr sz="900" spc="-90" dirty="0">
                <a:latin typeface="Arial"/>
                <a:cs typeface="Arial"/>
              </a:rPr>
              <a:t>“</a:t>
            </a:r>
            <a:r>
              <a:rPr sz="900" i="1" spc="-90" dirty="0">
                <a:latin typeface="Arial"/>
                <a:cs typeface="Arial"/>
              </a:rPr>
              <a:t>Bu </a:t>
            </a:r>
            <a:r>
              <a:rPr sz="900" i="1" spc="-95" dirty="0">
                <a:latin typeface="Arial"/>
                <a:cs typeface="Arial"/>
              </a:rPr>
              <a:t>Kanunun </a:t>
            </a:r>
            <a:r>
              <a:rPr sz="900" b="1" i="1" spc="-85" dirty="0">
                <a:latin typeface="Arial"/>
                <a:cs typeface="Arial"/>
              </a:rPr>
              <a:t>amacı</a:t>
            </a:r>
            <a:r>
              <a:rPr sz="900" i="1" spc="-85" dirty="0">
                <a:latin typeface="Arial"/>
                <a:cs typeface="Arial"/>
              </a:rPr>
              <a:t>,</a:t>
            </a:r>
            <a:r>
              <a:rPr sz="900" i="1" spc="80" dirty="0">
                <a:latin typeface="Arial"/>
                <a:cs typeface="Arial"/>
              </a:rPr>
              <a:t> </a:t>
            </a:r>
            <a:r>
              <a:rPr sz="900" i="1" spc="-105" dirty="0">
                <a:latin typeface="Arial"/>
                <a:cs typeface="Arial"/>
              </a:rPr>
              <a:t>kamu </a:t>
            </a:r>
            <a:r>
              <a:rPr sz="900" i="1" spc="-70" dirty="0">
                <a:latin typeface="Arial"/>
                <a:cs typeface="Arial"/>
              </a:rPr>
              <a:t>güvenliğini </a:t>
            </a:r>
            <a:r>
              <a:rPr sz="900" b="1" i="1" spc="-90" dirty="0">
                <a:latin typeface="Arial"/>
                <a:cs typeface="Arial"/>
              </a:rPr>
              <a:t>tamamlayıcı </a:t>
            </a:r>
            <a:r>
              <a:rPr sz="900" b="1" i="1" spc="-85" dirty="0">
                <a:latin typeface="Arial"/>
                <a:cs typeface="Arial"/>
              </a:rPr>
              <a:t>mahiyetteki  </a:t>
            </a:r>
            <a:r>
              <a:rPr sz="900" i="1" spc="-80" dirty="0">
                <a:latin typeface="Arial"/>
                <a:cs typeface="Arial"/>
              </a:rPr>
              <a:t>özel güvenlik </a:t>
            </a:r>
            <a:r>
              <a:rPr sz="900" i="1" spc="-75" dirty="0">
                <a:latin typeface="Arial"/>
                <a:cs typeface="Arial"/>
              </a:rPr>
              <a:t>hizmetlerinin </a:t>
            </a:r>
            <a:r>
              <a:rPr sz="900" i="1" spc="-80" dirty="0">
                <a:latin typeface="Arial"/>
                <a:cs typeface="Arial"/>
              </a:rPr>
              <a:t>yerine </a:t>
            </a:r>
            <a:r>
              <a:rPr sz="900" i="1" spc="-75" dirty="0">
                <a:latin typeface="Arial"/>
                <a:cs typeface="Arial"/>
              </a:rPr>
              <a:t>getirilmesine </a:t>
            </a:r>
            <a:r>
              <a:rPr sz="900" i="1" spc="-60" dirty="0">
                <a:latin typeface="Arial"/>
                <a:cs typeface="Arial"/>
              </a:rPr>
              <a:t>ilişkin </a:t>
            </a:r>
            <a:r>
              <a:rPr sz="900" i="1" spc="-90" dirty="0">
                <a:latin typeface="Arial"/>
                <a:cs typeface="Arial"/>
              </a:rPr>
              <a:t>esas ve </a:t>
            </a:r>
            <a:r>
              <a:rPr sz="900" i="1" spc="-70" dirty="0">
                <a:latin typeface="Arial"/>
                <a:cs typeface="Arial"/>
              </a:rPr>
              <a:t>usulleri belirlemektir</a:t>
            </a:r>
            <a:r>
              <a:rPr sz="900" spc="-70" dirty="0">
                <a:latin typeface="Arial"/>
                <a:cs typeface="Arial"/>
              </a:rPr>
              <a:t>”  </a:t>
            </a:r>
            <a:r>
              <a:rPr sz="900" spc="-75" dirty="0">
                <a:latin typeface="Arial"/>
                <a:cs typeface="Arial"/>
              </a:rPr>
              <a:t>denilmektedir. </a:t>
            </a:r>
            <a:r>
              <a:rPr sz="900" spc="-90" dirty="0">
                <a:latin typeface="Arial"/>
                <a:cs typeface="Arial"/>
              </a:rPr>
              <a:t>Özel </a:t>
            </a:r>
            <a:r>
              <a:rPr sz="900" spc="-75" dirty="0">
                <a:latin typeface="Arial"/>
                <a:cs typeface="Arial"/>
              </a:rPr>
              <a:t>güvenliğin </a:t>
            </a:r>
            <a:r>
              <a:rPr sz="900" spc="-85" dirty="0">
                <a:latin typeface="Arial"/>
                <a:cs typeface="Arial"/>
              </a:rPr>
              <a:t>amacı, </a:t>
            </a:r>
            <a:r>
              <a:rPr sz="900" spc="-105" dirty="0">
                <a:latin typeface="Arial"/>
                <a:cs typeface="Arial"/>
              </a:rPr>
              <a:t>kamu </a:t>
            </a:r>
            <a:r>
              <a:rPr sz="900" spc="-70" dirty="0">
                <a:latin typeface="Arial"/>
                <a:cs typeface="Arial"/>
              </a:rPr>
              <a:t>güvenliğini </a:t>
            </a:r>
            <a:r>
              <a:rPr sz="900" spc="-85" dirty="0">
                <a:latin typeface="Arial"/>
                <a:cs typeface="Arial"/>
              </a:rPr>
              <a:t>tamamlayıcı </a:t>
            </a:r>
            <a:r>
              <a:rPr sz="900" spc="-80" dirty="0">
                <a:latin typeface="Arial"/>
                <a:cs typeface="Arial"/>
              </a:rPr>
              <a:t>mahiyette </a:t>
            </a:r>
            <a:r>
              <a:rPr sz="900" spc="-90" dirty="0">
                <a:latin typeface="Arial"/>
                <a:cs typeface="Arial"/>
              </a:rPr>
              <a:t>kalmak  </a:t>
            </a:r>
            <a:r>
              <a:rPr sz="900" spc="-75" dirty="0">
                <a:latin typeface="Arial"/>
                <a:cs typeface="Arial"/>
              </a:rPr>
              <a:t>kaydıyla, </a:t>
            </a:r>
            <a:r>
              <a:rPr sz="900" spc="-80" dirty="0">
                <a:latin typeface="Arial"/>
                <a:cs typeface="Arial"/>
              </a:rPr>
              <a:t>güvenlik </a:t>
            </a:r>
            <a:r>
              <a:rPr sz="900" spc="-75" dirty="0">
                <a:latin typeface="Arial"/>
                <a:cs typeface="Arial"/>
              </a:rPr>
              <a:t>hizmetinin </a:t>
            </a:r>
            <a:r>
              <a:rPr sz="900" spc="-90" dirty="0">
                <a:latin typeface="Arial"/>
                <a:cs typeface="Arial"/>
              </a:rPr>
              <a:t>uygulanmasında </a:t>
            </a:r>
            <a:r>
              <a:rPr sz="900" spc="-85" dirty="0">
                <a:latin typeface="Arial"/>
                <a:cs typeface="Arial"/>
              </a:rPr>
              <a:t>genel  </a:t>
            </a:r>
            <a:r>
              <a:rPr sz="900" spc="-70" dirty="0">
                <a:latin typeface="Arial"/>
                <a:cs typeface="Arial"/>
              </a:rPr>
              <a:t>kolluk görevlilerine </a:t>
            </a:r>
            <a:r>
              <a:rPr sz="900" spc="-85" dirty="0">
                <a:latin typeface="Arial"/>
                <a:cs typeface="Arial"/>
              </a:rPr>
              <a:t>yardımcı  </a:t>
            </a:r>
            <a:r>
              <a:rPr sz="900" spc="-80" dirty="0">
                <a:latin typeface="Arial"/>
                <a:cs typeface="Arial"/>
              </a:rPr>
              <a:t>olacak  </a:t>
            </a:r>
            <a:r>
              <a:rPr sz="900" spc="-75" dirty="0">
                <a:latin typeface="Arial"/>
                <a:cs typeface="Arial"/>
              </a:rPr>
              <a:t>şekilde</a:t>
            </a:r>
            <a:r>
              <a:rPr sz="900" spc="-55" dirty="0">
                <a:latin typeface="Arial"/>
                <a:cs typeface="Arial"/>
              </a:rPr>
              <a:t> </a:t>
            </a:r>
            <a:r>
              <a:rPr sz="900" spc="-75" dirty="0">
                <a:latin typeface="Arial"/>
                <a:cs typeface="Arial"/>
              </a:rPr>
              <a:t>yürütülmesidir.</a:t>
            </a:r>
            <a:endParaRPr sz="900">
              <a:latin typeface="Arial"/>
              <a:cs typeface="Arial"/>
            </a:endParaRPr>
          </a:p>
          <a:p>
            <a:pPr marL="12700" marR="8890" indent="180975" algn="just">
              <a:lnSpc>
                <a:spcPts val="1030"/>
              </a:lnSpc>
              <a:spcBef>
                <a:spcPts val="15"/>
              </a:spcBef>
            </a:pPr>
            <a:r>
              <a:rPr sz="900" spc="-65" dirty="0">
                <a:latin typeface="Arial"/>
                <a:cs typeface="Arial"/>
              </a:rPr>
              <a:t>Kişiler </a:t>
            </a:r>
            <a:r>
              <a:rPr sz="900" spc="-90" dirty="0">
                <a:latin typeface="Arial"/>
                <a:cs typeface="Arial"/>
              </a:rPr>
              <a:t>veya </a:t>
            </a:r>
            <a:r>
              <a:rPr sz="900" spc="-75" dirty="0">
                <a:latin typeface="Arial"/>
                <a:cs typeface="Arial"/>
              </a:rPr>
              <a:t>işletmeler </a:t>
            </a:r>
            <a:r>
              <a:rPr sz="900" spc="-80" dirty="0">
                <a:latin typeface="Arial"/>
                <a:cs typeface="Arial"/>
              </a:rPr>
              <a:t>özel güvenlik </a:t>
            </a:r>
            <a:r>
              <a:rPr sz="900" spc="-75" dirty="0">
                <a:latin typeface="Arial"/>
                <a:cs typeface="Arial"/>
              </a:rPr>
              <a:t>hizmeti </a:t>
            </a:r>
            <a:r>
              <a:rPr sz="900" spc="-90" dirty="0">
                <a:latin typeface="Arial"/>
                <a:cs typeface="Arial"/>
              </a:rPr>
              <a:t>almada veya </a:t>
            </a:r>
            <a:r>
              <a:rPr sz="900" spc="-100" dirty="0">
                <a:latin typeface="Arial"/>
                <a:cs typeface="Arial"/>
              </a:rPr>
              <a:t>almamada tamamen </a:t>
            </a:r>
            <a:r>
              <a:rPr sz="900" spc="-70" dirty="0">
                <a:latin typeface="Arial"/>
                <a:cs typeface="Arial"/>
              </a:rPr>
              <a:t>serbestir.  </a:t>
            </a:r>
            <a:r>
              <a:rPr sz="900" spc="-65" dirty="0">
                <a:latin typeface="Arial"/>
                <a:cs typeface="Arial"/>
              </a:rPr>
              <a:t>Kişiler </a:t>
            </a:r>
            <a:r>
              <a:rPr sz="900" spc="-90" dirty="0">
                <a:latin typeface="Arial"/>
                <a:cs typeface="Arial"/>
              </a:rPr>
              <a:t>veya </a:t>
            </a:r>
            <a:r>
              <a:rPr sz="900" spc="-85" dirty="0">
                <a:latin typeface="Arial"/>
                <a:cs typeface="Arial"/>
              </a:rPr>
              <a:t>kurumlar </a:t>
            </a:r>
            <a:r>
              <a:rPr sz="900" spc="-80" dirty="0">
                <a:latin typeface="Arial"/>
                <a:cs typeface="Arial"/>
              </a:rPr>
              <a:t>güvenlik </a:t>
            </a:r>
            <a:r>
              <a:rPr sz="900" spc="-85" dirty="0">
                <a:latin typeface="Arial"/>
                <a:cs typeface="Arial"/>
              </a:rPr>
              <a:t>hizmetinden </a:t>
            </a:r>
            <a:r>
              <a:rPr sz="900" spc="-75" dirty="0">
                <a:latin typeface="Arial"/>
                <a:cs typeface="Arial"/>
              </a:rPr>
              <a:t>direk </a:t>
            </a:r>
            <a:r>
              <a:rPr sz="900" spc="-80" dirty="0">
                <a:latin typeface="Arial"/>
                <a:cs typeface="Arial"/>
              </a:rPr>
              <a:t>özel güvenlik </a:t>
            </a:r>
            <a:r>
              <a:rPr sz="900" spc="-70" dirty="0">
                <a:latin typeface="Arial"/>
                <a:cs typeface="Arial"/>
              </a:rPr>
              <a:t>görevlisi </a:t>
            </a:r>
            <a:r>
              <a:rPr sz="900" spc="-80" dirty="0">
                <a:latin typeface="Arial"/>
                <a:cs typeface="Arial"/>
              </a:rPr>
              <a:t>istihdam </a:t>
            </a:r>
            <a:r>
              <a:rPr sz="900" spc="-90" dirty="0">
                <a:latin typeface="Arial"/>
                <a:cs typeface="Arial"/>
              </a:rPr>
              <a:t>ederek veya  </a:t>
            </a:r>
            <a:r>
              <a:rPr sz="900" spc="-80" dirty="0">
                <a:latin typeface="Arial"/>
                <a:cs typeface="Arial"/>
              </a:rPr>
              <a:t>kendi bünyelerinde özel güvenlik </a:t>
            </a:r>
            <a:r>
              <a:rPr sz="900" spc="-70" dirty="0">
                <a:latin typeface="Arial"/>
                <a:cs typeface="Arial"/>
              </a:rPr>
              <a:t>birimi </a:t>
            </a:r>
            <a:r>
              <a:rPr sz="900" spc="-85" dirty="0">
                <a:latin typeface="Arial"/>
                <a:cs typeface="Arial"/>
              </a:rPr>
              <a:t>kurarak </a:t>
            </a:r>
            <a:r>
              <a:rPr sz="900" spc="-90" dirty="0">
                <a:latin typeface="Arial"/>
                <a:cs typeface="Arial"/>
              </a:rPr>
              <a:t>veya </a:t>
            </a:r>
            <a:r>
              <a:rPr sz="900" spc="-80" dirty="0">
                <a:latin typeface="Arial"/>
                <a:cs typeface="Arial"/>
              </a:rPr>
              <a:t>özel güvenlik </a:t>
            </a:r>
            <a:r>
              <a:rPr sz="900" spc="-75" dirty="0">
                <a:latin typeface="Arial"/>
                <a:cs typeface="Arial"/>
              </a:rPr>
              <a:t>şirketinden </a:t>
            </a:r>
            <a:r>
              <a:rPr sz="900" spc="-85" dirty="0">
                <a:latin typeface="Arial"/>
                <a:cs typeface="Arial"/>
              </a:rPr>
              <a:t>hizmet </a:t>
            </a:r>
            <a:r>
              <a:rPr sz="900" spc="-75" dirty="0">
                <a:latin typeface="Arial"/>
                <a:cs typeface="Arial"/>
              </a:rPr>
              <a:t>satın  </a:t>
            </a:r>
            <a:r>
              <a:rPr sz="900" spc="-80" dirty="0">
                <a:latin typeface="Arial"/>
                <a:cs typeface="Arial"/>
              </a:rPr>
              <a:t>alarak</a:t>
            </a:r>
            <a:r>
              <a:rPr sz="900" spc="-50" dirty="0">
                <a:latin typeface="Arial"/>
                <a:cs typeface="Arial"/>
              </a:rPr>
              <a:t> </a:t>
            </a:r>
            <a:r>
              <a:rPr sz="900" spc="-70" dirty="0">
                <a:latin typeface="Arial"/>
                <a:cs typeface="Arial"/>
              </a:rPr>
              <a:t>faydalanırlar.</a:t>
            </a:r>
            <a:endParaRPr sz="900">
              <a:latin typeface="Arial"/>
              <a:cs typeface="Arial"/>
            </a:endParaRPr>
          </a:p>
        </p:txBody>
      </p:sp>
      <p:graphicFrame>
        <p:nvGraphicFramePr>
          <p:cNvPr id="4" name="object 4">
            <a:extLst>
              <a:ext uri="{FF2B5EF4-FFF2-40B4-BE49-F238E27FC236}">
                <a16:creationId xmlns:a16="http://schemas.microsoft.com/office/drawing/2014/main" id="{A53E2AF0-2B03-7562-4A5A-ABC7426FE749}"/>
              </a:ext>
            </a:extLst>
          </p:cNvPr>
          <p:cNvGraphicFramePr>
            <a:graphicFrameLocks noGrp="1"/>
          </p:cNvGraphicFramePr>
          <p:nvPr/>
        </p:nvGraphicFramePr>
        <p:xfrm>
          <a:off x="785398" y="4113351"/>
          <a:ext cx="5735149" cy="275397"/>
        </p:xfrm>
        <a:graphic>
          <a:graphicData uri="http://schemas.openxmlformats.org/drawingml/2006/table">
            <a:tbl>
              <a:tblPr firstRow="1" bandRow="1">
                <a:tableStyleId>{2D5ABB26-0587-4C30-8999-92F81FD0307C}</a:tableStyleId>
              </a:tblPr>
              <a:tblGrid>
                <a:gridCol w="112400">
                  <a:extLst>
                    <a:ext uri="{9D8B030D-6E8A-4147-A177-3AD203B41FA5}">
                      <a16:colId xmlns:a16="http://schemas.microsoft.com/office/drawing/2014/main" val="20000"/>
                    </a:ext>
                  </a:extLst>
                </a:gridCol>
                <a:gridCol w="404454">
                  <a:extLst>
                    <a:ext uri="{9D8B030D-6E8A-4147-A177-3AD203B41FA5}">
                      <a16:colId xmlns:a16="http://schemas.microsoft.com/office/drawing/2014/main" val="20001"/>
                    </a:ext>
                  </a:extLst>
                </a:gridCol>
                <a:gridCol w="621884">
                  <a:extLst>
                    <a:ext uri="{9D8B030D-6E8A-4147-A177-3AD203B41FA5}">
                      <a16:colId xmlns:a16="http://schemas.microsoft.com/office/drawing/2014/main" val="20002"/>
                    </a:ext>
                  </a:extLst>
                </a:gridCol>
                <a:gridCol w="420116">
                  <a:extLst>
                    <a:ext uri="{9D8B030D-6E8A-4147-A177-3AD203B41FA5}">
                      <a16:colId xmlns:a16="http://schemas.microsoft.com/office/drawing/2014/main" val="20003"/>
                    </a:ext>
                  </a:extLst>
                </a:gridCol>
                <a:gridCol w="417353">
                  <a:extLst>
                    <a:ext uri="{9D8B030D-6E8A-4147-A177-3AD203B41FA5}">
                      <a16:colId xmlns:a16="http://schemas.microsoft.com/office/drawing/2014/main" val="20004"/>
                    </a:ext>
                  </a:extLst>
                </a:gridCol>
                <a:gridCol w="471709">
                  <a:extLst>
                    <a:ext uri="{9D8B030D-6E8A-4147-A177-3AD203B41FA5}">
                      <a16:colId xmlns:a16="http://schemas.microsoft.com/office/drawing/2014/main" val="20005"/>
                    </a:ext>
                  </a:extLst>
                </a:gridCol>
                <a:gridCol w="394321">
                  <a:extLst>
                    <a:ext uri="{9D8B030D-6E8A-4147-A177-3AD203B41FA5}">
                      <a16:colId xmlns:a16="http://schemas.microsoft.com/office/drawing/2014/main" val="20006"/>
                    </a:ext>
                  </a:extLst>
                </a:gridCol>
                <a:gridCol w="555550">
                  <a:extLst>
                    <a:ext uri="{9D8B030D-6E8A-4147-A177-3AD203B41FA5}">
                      <a16:colId xmlns:a16="http://schemas.microsoft.com/office/drawing/2014/main" val="20007"/>
                    </a:ext>
                  </a:extLst>
                </a:gridCol>
                <a:gridCol w="267180">
                  <a:extLst>
                    <a:ext uri="{9D8B030D-6E8A-4147-A177-3AD203B41FA5}">
                      <a16:colId xmlns:a16="http://schemas.microsoft.com/office/drawing/2014/main" val="20008"/>
                    </a:ext>
                  </a:extLst>
                </a:gridCol>
                <a:gridCol w="1036474">
                  <a:extLst>
                    <a:ext uri="{9D8B030D-6E8A-4147-A177-3AD203B41FA5}">
                      <a16:colId xmlns:a16="http://schemas.microsoft.com/office/drawing/2014/main" val="20009"/>
                    </a:ext>
                  </a:extLst>
                </a:gridCol>
                <a:gridCol w="825492">
                  <a:extLst>
                    <a:ext uri="{9D8B030D-6E8A-4147-A177-3AD203B41FA5}">
                      <a16:colId xmlns:a16="http://schemas.microsoft.com/office/drawing/2014/main" val="20010"/>
                    </a:ext>
                  </a:extLst>
                </a:gridCol>
                <a:gridCol w="208216">
                  <a:extLst>
                    <a:ext uri="{9D8B030D-6E8A-4147-A177-3AD203B41FA5}">
                      <a16:colId xmlns:a16="http://schemas.microsoft.com/office/drawing/2014/main" val="20011"/>
                    </a:ext>
                  </a:extLst>
                </a:gridCol>
              </a:tblGrid>
              <a:tr h="103988">
                <a:tc>
                  <a:txBody>
                    <a:bodyPr/>
                    <a:lstStyle/>
                    <a:p>
                      <a:pPr>
                        <a:lnSpc>
                          <a:spcPct val="100000"/>
                        </a:lnSpc>
                      </a:pPr>
                      <a:endParaRPr sz="600">
                        <a:latin typeface="Times New Roman"/>
                        <a:cs typeface="Times New Roman"/>
                      </a:endParaRPr>
                    </a:p>
                  </a:txBody>
                  <a:tcPr marL="0" marR="0" marT="0" marB="0">
                    <a:solidFill>
                      <a:srgbClr val="B6DDE8"/>
                    </a:solidFill>
                  </a:tcPr>
                </a:tc>
                <a:tc gridSpan="11">
                  <a:txBody>
                    <a:bodyPr/>
                    <a:lstStyle/>
                    <a:p>
                      <a:pPr>
                        <a:lnSpc>
                          <a:spcPts val="1030"/>
                        </a:lnSpc>
                        <a:spcBef>
                          <a:spcPts val="60"/>
                        </a:spcBef>
                      </a:pPr>
                      <a:r>
                        <a:rPr sz="600" b="1" spc="-85" dirty="0">
                          <a:solidFill>
                            <a:srgbClr val="2A2C25"/>
                          </a:solidFill>
                          <a:latin typeface="Arial"/>
                          <a:cs typeface="Arial"/>
                        </a:rPr>
                        <a:t>Türkiye’de</a:t>
                      </a:r>
                      <a:r>
                        <a:rPr sz="600" b="1" spc="80" dirty="0">
                          <a:solidFill>
                            <a:srgbClr val="2A2C25"/>
                          </a:solidFill>
                          <a:latin typeface="Arial"/>
                          <a:cs typeface="Arial"/>
                        </a:rPr>
                        <a:t> </a:t>
                      </a:r>
                      <a:r>
                        <a:rPr sz="600" b="1" spc="-90" dirty="0">
                          <a:solidFill>
                            <a:srgbClr val="2A2C25"/>
                          </a:solidFill>
                          <a:latin typeface="Arial"/>
                          <a:cs typeface="Arial"/>
                        </a:rPr>
                        <a:t>Özel </a:t>
                      </a:r>
                      <a:r>
                        <a:rPr sz="600" b="1" spc="-85" dirty="0">
                          <a:solidFill>
                            <a:srgbClr val="2A2C25"/>
                          </a:solidFill>
                          <a:latin typeface="Arial"/>
                          <a:cs typeface="Arial"/>
                        </a:rPr>
                        <a:t>Güvenliğin  </a:t>
                      </a:r>
                      <a:r>
                        <a:rPr sz="600" b="1" spc="-80" dirty="0">
                          <a:solidFill>
                            <a:srgbClr val="2A2C25"/>
                          </a:solidFill>
                          <a:latin typeface="Arial"/>
                          <a:cs typeface="Arial"/>
                        </a:rPr>
                        <a:t>Tarihçesi: </a:t>
                      </a:r>
                      <a:r>
                        <a:rPr sz="600" spc="-80" dirty="0">
                          <a:solidFill>
                            <a:srgbClr val="2A2C25"/>
                          </a:solidFill>
                          <a:latin typeface="Arial"/>
                          <a:cs typeface="Arial"/>
                        </a:rPr>
                        <a:t>Türkiye’de özel güvenlik </a:t>
                      </a:r>
                      <a:r>
                        <a:rPr sz="600" spc="-75" dirty="0">
                          <a:solidFill>
                            <a:srgbClr val="2A2C25"/>
                          </a:solidFill>
                          <a:latin typeface="Arial"/>
                          <a:cs typeface="Arial"/>
                        </a:rPr>
                        <a:t>anlayışının temeli</a:t>
                      </a:r>
                      <a:r>
                        <a:rPr sz="600" spc="25" dirty="0">
                          <a:solidFill>
                            <a:srgbClr val="2A2C25"/>
                          </a:solidFill>
                          <a:latin typeface="Arial"/>
                          <a:cs typeface="Arial"/>
                        </a:rPr>
                        <a:t> </a:t>
                      </a:r>
                      <a:r>
                        <a:rPr sz="600" spc="-95" dirty="0">
                          <a:solidFill>
                            <a:srgbClr val="2A2C25"/>
                          </a:solidFill>
                          <a:latin typeface="Arial"/>
                          <a:cs typeface="Arial"/>
                        </a:rPr>
                        <a:t>1981</a:t>
                      </a:r>
                      <a:endParaRPr sz="600">
                        <a:latin typeface="Arial"/>
                        <a:cs typeface="Arial"/>
                      </a:endParaRPr>
                    </a:p>
                  </a:txBody>
                  <a:tcPr marL="0" marR="0" marT="5252" marB="0">
                    <a:solidFill>
                      <a:srgbClr val="B3B5A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7559">
                <a:tc gridSpan="2">
                  <a:txBody>
                    <a:bodyPr/>
                    <a:lstStyle/>
                    <a:p>
                      <a:pPr>
                        <a:lnSpc>
                          <a:spcPts val="944"/>
                        </a:lnSpc>
                      </a:pPr>
                      <a:r>
                        <a:rPr sz="600" spc="-70" dirty="0">
                          <a:solidFill>
                            <a:srgbClr val="2A2C25"/>
                          </a:solidFill>
                          <a:latin typeface="Arial"/>
                          <a:cs typeface="Arial"/>
                        </a:rPr>
                        <a:t>yılında</a:t>
                      </a:r>
                      <a:endParaRPr sz="600">
                        <a:latin typeface="Arial"/>
                        <a:cs typeface="Arial"/>
                      </a:endParaRPr>
                    </a:p>
                  </a:txBody>
                  <a:tcPr marL="0" marR="0" marT="0" marB="0">
                    <a:solidFill>
                      <a:srgbClr val="B3B5AA"/>
                    </a:solidFill>
                  </a:tcPr>
                </a:tc>
                <a:tc hMerge="1">
                  <a:txBody>
                    <a:bodyPr/>
                    <a:lstStyle/>
                    <a:p>
                      <a:endParaRPr/>
                    </a:p>
                  </a:txBody>
                  <a:tcPr marL="0" marR="0" marT="0" marB="0"/>
                </a:tc>
                <a:tc>
                  <a:txBody>
                    <a:bodyPr/>
                    <a:lstStyle/>
                    <a:p>
                      <a:pPr>
                        <a:lnSpc>
                          <a:spcPts val="944"/>
                        </a:lnSpc>
                      </a:pPr>
                      <a:r>
                        <a:rPr sz="600" spc="-80" dirty="0">
                          <a:latin typeface="Arial"/>
                          <a:cs typeface="Arial"/>
                        </a:rPr>
                        <a:t>yürürlüğe</a:t>
                      </a:r>
                      <a:endParaRPr sz="600">
                        <a:latin typeface="Arial"/>
                        <a:cs typeface="Arial"/>
                      </a:endParaRPr>
                    </a:p>
                  </a:txBody>
                  <a:tcPr marL="0" marR="0" marT="0" marB="0">
                    <a:solidFill>
                      <a:srgbClr val="B6DDE8"/>
                    </a:solidFill>
                  </a:tcPr>
                </a:tc>
                <a:tc>
                  <a:txBody>
                    <a:bodyPr/>
                    <a:lstStyle/>
                    <a:p>
                      <a:pPr marL="40005">
                        <a:lnSpc>
                          <a:spcPts val="944"/>
                        </a:lnSpc>
                      </a:pPr>
                      <a:r>
                        <a:rPr sz="600" spc="-75" dirty="0">
                          <a:latin typeface="Arial"/>
                          <a:cs typeface="Arial"/>
                        </a:rPr>
                        <a:t>giren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2495</a:t>
                      </a:r>
                      <a:endParaRPr sz="600">
                        <a:latin typeface="Arial"/>
                        <a:cs typeface="Arial"/>
                      </a:endParaRPr>
                    </a:p>
                  </a:txBody>
                  <a:tcPr marL="0" marR="0" marT="0" marB="0">
                    <a:solidFill>
                      <a:srgbClr val="B6DDE8"/>
                    </a:solidFill>
                  </a:tcPr>
                </a:tc>
                <a:tc>
                  <a:txBody>
                    <a:bodyPr/>
                    <a:lstStyle/>
                    <a:p>
                      <a:pPr marL="40005">
                        <a:lnSpc>
                          <a:spcPts val="944"/>
                        </a:lnSpc>
                      </a:pPr>
                      <a:r>
                        <a:rPr sz="600" b="1" spc="-75" dirty="0">
                          <a:latin typeface="Arial"/>
                          <a:cs typeface="Arial"/>
                        </a:rPr>
                        <a:t>Sayılı</a:t>
                      </a:r>
                      <a:endParaRPr sz="600">
                        <a:latin typeface="Arial"/>
                        <a:cs typeface="Arial"/>
                      </a:endParaRPr>
                    </a:p>
                  </a:txBody>
                  <a:tcPr marL="0" marR="0" marT="0" marB="0">
                    <a:solidFill>
                      <a:srgbClr val="B6DDE8"/>
                    </a:solidFill>
                  </a:tcPr>
                </a:tc>
                <a:tc>
                  <a:txBody>
                    <a:bodyPr/>
                    <a:lstStyle/>
                    <a:p>
                      <a:pPr marL="40005">
                        <a:lnSpc>
                          <a:spcPts val="944"/>
                        </a:lnSpc>
                      </a:pPr>
                      <a:r>
                        <a:rPr sz="600" b="1" spc="-90" dirty="0">
                          <a:latin typeface="Arial"/>
                          <a:cs typeface="Arial"/>
                        </a:rPr>
                        <a:t>Bazı</a:t>
                      </a:r>
                      <a:endParaRPr sz="600">
                        <a:latin typeface="Arial"/>
                        <a:cs typeface="Arial"/>
                      </a:endParaRPr>
                    </a:p>
                  </a:txBody>
                  <a:tcPr marL="0" marR="0" marT="0" marB="0">
                    <a:solidFill>
                      <a:srgbClr val="B6DDE8"/>
                    </a:solidFill>
                  </a:tcPr>
                </a:tc>
                <a:tc>
                  <a:txBody>
                    <a:bodyPr/>
                    <a:lstStyle/>
                    <a:p>
                      <a:pPr marL="40005">
                        <a:lnSpc>
                          <a:spcPts val="944"/>
                        </a:lnSpc>
                      </a:pPr>
                      <a:r>
                        <a:rPr sz="600" b="1" spc="-105" dirty="0">
                          <a:latin typeface="Arial"/>
                          <a:cs typeface="Arial"/>
                        </a:rPr>
                        <a:t>Kurum</a:t>
                      </a:r>
                      <a:endParaRPr sz="600">
                        <a:latin typeface="Arial"/>
                        <a:cs typeface="Arial"/>
                      </a:endParaRPr>
                    </a:p>
                  </a:txBody>
                  <a:tcPr marL="0" marR="0" marT="0" marB="0">
                    <a:solidFill>
                      <a:srgbClr val="B6DDE8"/>
                    </a:solidFill>
                  </a:tcPr>
                </a:tc>
                <a:tc>
                  <a:txBody>
                    <a:bodyPr/>
                    <a:lstStyle/>
                    <a:p>
                      <a:pPr marL="40005">
                        <a:lnSpc>
                          <a:spcPts val="944"/>
                        </a:lnSpc>
                      </a:pPr>
                      <a:r>
                        <a:rPr sz="600" b="1" spc="-95" dirty="0">
                          <a:latin typeface="Arial"/>
                          <a:cs typeface="Arial"/>
                        </a:rPr>
                        <a:t>ve</a:t>
                      </a:r>
                      <a:endParaRPr sz="600">
                        <a:latin typeface="Arial"/>
                        <a:cs typeface="Arial"/>
                      </a:endParaRPr>
                    </a:p>
                  </a:txBody>
                  <a:tcPr marL="0" marR="0" marT="0" marB="0">
                    <a:solidFill>
                      <a:srgbClr val="B6DDE8"/>
                    </a:solidFill>
                  </a:tcPr>
                </a:tc>
                <a:tc>
                  <a:txBody>
                    <a:bodyPr/>
                    <a:lstStyle/>
                    <a:p>
                      <a:pPr marL="40005">
                        <a:lnSpc>
                          <a:spcPts val="944"/>
                        </a:lnSpc>
                      </a:pPr>
                      <a:r>
                        <a:rPr sz="600" b="1" spc="-85" dirty="0">
                          <a:latin typeface="Arial"/>
                          <a:cs typeface="Arial"/>
                        </a:rPr>
                        <a:t>Kuruluşlarının</a:t>
                      </a:r>
                      <a:endParaRPr sz="600">
                        <a:latin typeface="Arial"/>
                        <a:cs typeface="Arial"/>
                      </a:endParaRPr>
                    </a:p>
                  </a:txBody>
                  <a:tcPr marL="0" marR="0" marT="0" marB="0">
                    <a:solidFill>
                      <a:srgbClr val="B6DDE8"/>
                    </a:solidFill>
                  </a:tcPr>
                </a:tc>
                <a:tc>
                  <a:txBody>
                    <a:bodyPr/>
                    <a:lstStyle/>
                    <a:p>
                      <a:pPr marL="40005">
                        <a:lnSpc>
                          <a:spcPts val="944"/>
                        </a:lnSpc>
                      </a:pPr>
                      <a:r>
                        <a:rPr sz="600" b="1" spc="-100" dirty="0">
                          <a:latin typeface="Arial"/>
                          <a:cs typeface="Arial"/>
                        </a:rPr>
                        <a:t>Korunması</a:t>
                      </a:r>
                      <a:endParaRPr sz="600">
                        <a:latin typeface="Arial"/>
                        <a:cs typeface="Arial"/>
                      </a:endParaRPr>
                    </a:p>
                  </a:txBody>
                  <a:tcPr marL="0" marR="0" marT="0" marB="0">
                    <a:solidFill>
                      <a:srgbClr val="B6DDE8"/>
                    </a:solidFill>
                  </a:tcPr>
                </a:tc>
                <a:tc>
                  <a:txBody>
                    <a:bodyPr/>
                    <a:lstStyle/>
                    <a:p>
                      <a:pPr marL="40005">
                        <a:lnSpc>
                          <a:spcPts val="944"/>
                        </a:lnSpc>
                      </a:pPr>
                      <a:r>
                        <a:rPr sz="600" b="1" dirty="0">
                          <a:latin typeface="Arial"/>
                          <a:cs typeface="Arial"/>
                        </a:rPr>
                        <a:t>ve</a:t>
                      </a:r>
                      <a:endParaRPr sz="600">
                        <a:latin typeface="Arial"/>
                        <a:cs typeface="Arial"/>
                      </a:endParaRPr>
                    </a:p>
                  </a:txBody>
                  <a:tcPr marL="0" marR="0" marT="0" marB="0">
                    <a:solidFill>
                      <a:srgbClr val="B6DDE8"/>
                    </a:solidFill>
                  </a:tcPr>
                </a:tc>
                <a:extLst>
                  <a:ext uri="{0D108BD9-81ED-4DB2-BD59-A6C34878D82A}">
                    <a16:rowId xmlns:a16="http://schemas.microsoft.com/office/drawing/2014/main" val="10001"/>
                  </a:ext>
                </a:extLst>
              </a:tr>
            </a:tbl>
          </a:graphicData>
        </a:graphic>
      </p:graphicFrame>
      <p:sp>
        <p:nvSpPr>
          <p:cNvPr id="5" name="object 5">
            <a:extLst>
              <a:ext uri="{FF2B5EF4-FFF2-40B4-BE49-F238E27FC236}">
                <a16:creationId xmlns:a16="http://schemas.microsoft.com/office/drawing/2014/main" id="{3C01FFAE-0838-58F9-1304-9AB6A4899831}"/>
              </a:ext>
            </a:extLst>
          </p:cNvPr>
          <p:cNvSpPr txBox="1"/>
          <p:nvPr/>
        </p:nvSpPr>
        <p:spPr>
          <a:xfrm>
            <a:off x="766971" y="4294719"/>
            <a:ext cx="5783062" cy="150682"/>
          </a:xfrm>
          <a:prstGeom prst="rect">
            <a:avLst/>
          </a:prstGeom>
        </p:spPr>
        <p:txBody>
          <a:bodyPr vert="horz" wrap="square" lIns="0" tIns="22225" rIns="0" bIns="0" rtlCol="0">
            <a:spAutoFit/>
          </a:bodyPr>
          <a:lstStyle/>
          <a:p>
            <a:pPr marL="12700" marR="5080">
              <a:lnSpc>
                <a:spcPts val="1030"/>
              </a:lnSpc>
              <a:spcBef>
                <a:spcPts val="175"/>
              </a:spcBef>
            </a:pPr>
            <a:r>
              <a:rPr sz="900" b="1" spc="-80" dirty="0">
                <a:latin typeface="Arial"/>
                <a:cs typeface="Arial"/>
              </a:rPr>
              <a:t>Güvenliklerinin </a:t>
            </a:r>
            <a:r>
              <a:rPr sz="900" b="1" spc="-95" dirty="0">
                <a:latin typeface="Arial"/>
                <a:cs typeface="Arial"/>
              </a:rPr>
              <a:t>Sağlanması Hakkında Kanunla </a:t>
            </a:r>
            <a:r>
              <a:rPr sz="900" spc="-75" dirty="0">
                <a:latin typeface="Arial"/>
                <a:cs typeface="Arial"/>
              </a:rPr>
              <a:t>başlamıştır. </a:t>
            </a:r>
            <a:r>
              <a:rPr sz="900" spc="-95" dirty="0">
                <a:latin typeface="Arial"/>
                <a:cs typeface="Arial"/>
              </a:rPr>
              <a:t>2495 </a:t>
            </a:r>
            <a:r>
              <a:rPr sz="900" spc="-70" dirty="0">
                <a:latin typeface="Arial"/>
                <a:cs typeface="Arial"/>
              </a:rPr>
              <a:t>Sayılı </a:t>
            </a:r>
            <a:r>
              <a:rPr sz="900" spc="-100" dirty="0">
                <a:latin typeface="Arial"/>
                <a:cs typeface="Arial"/>
              </a:rPr>
              <a:t>Kanun </a:t>
            </a:r>
            <a:r>
              <a:rPr sz="900" spc="-80" dirty="0">
                <a:latin typeface="Arial"/>
                <a:cs typeface="Arial"/>
              </a:rPr>
              <a:t>özel </a:t>
            </a:r>
            <a:r>
              <a:rPr sz="900" spc="-75" dirty="0">
                <a:latin typeface="Arial"/>
                <a:cs typeface="Arial"/>
              </a:rPr>
              <a:t>güvenlik  hizmetlerinin temelini</a:t>
            </a:r>
            <a:r>
              <a:rPr sz="900" spc="-20" dirty="0">
                <a:latin typeface="Arial"/>
                <a:cs typeface="Arial"/>
              </a:rPr>
              <a:t> </a:t>
            </a:r>
            <a:r>
              <a:rPr sz="900" spc="-75" dirty="0">
                <a:latin typeface="Arial"/>
                <a:cs typeface="Arial"/>
              </a:rPr>
              <a:t>oluşturmuştur.</a:t>
            </a:r>
            <a:endParaRPr sz="900">
              <a:latin typeface="Arial"/>
              <a:cs typeface="Arial"/>
            </a:endParaRPr>
          </a:p>
        </p:txBody>
      </p:sp>
      <p:sp>
        <p:nvSpPr>
          <p:cNvPr id="6" name="object 6">
            <a:extLst>
              <a:ext uri="{FF2B5EF4-FFF2-40B4-BE49-F238E27FC236}">
                <a16:creationId xmlns:a16="http://schemas.microsoft.com/office/drawing/2014/main" id="{FA0715B4-8001-16FC-4D1B-FB4D7DE600DB}"/>
              </a:ext>
            </a:extLst>
          </p:cNvPr>
          <p:cNvSpPr/>
          <p:nvPr/>
        </p:nvSpPr>
        <p:spPr>
          <a:xfrm>
            <a:off x="2846848" y="719784"/>
            <a:ext cx="1506342" cy="564588"/>
          </a:xfrm>
          <a:prstGeom prst="rect">
            <a:avLst/>
          </a:prstGeom>
          <a:blipFill>
            <a:blip r:embed="rId2" cstate="print"/>
            <a:stretch>
              <a:fillRect/>
            </a:stretch>
          </a:blipFill>
        </p:spPr>
        <p:txBody>
          <a:bodyPr wrap="square" lIns="0" tIns="0" rIns="0" bIns="0" rtlCol="0"/>
          <a:lstStyle/>
          <a:p>
            <a:endParaRPr/>
          </a:p>
        </p:txBody>
      </p:sp>
      <p:sp>
        <p:nvSpPr>
          <p:cNvPr id="7" name="object 7">
            <a:extLst>
              <a:ext uri="{FF2B5EF4-FFF2-40B4-BE49-F238E27FC236}">
                <a16:creationId xmlns:a16="http://schemas.microsoft.com/office/drawing/2014/main" id="{F4A9D898-6DF9-1593-E1D1-089A2822461D}"/>
              </a:ext>
            </a:extLst>
          </p:cNvPr>
          <p:cNvSpPr/>
          <p:nvPr/>
        </p:nvSpPr>
        <p:spPr>
          <a:xfrm>
            <a:off x="4767778" y="722585"/>
            <a:ext cx="1558856" cy="564588"/>
          </a:xfrm>
          <a:prstGeom prst="rect">
            <a:avLst/>
          </a:prstGeom>
          <a:blipFill>
            <a:blip r:embed="rId3" cstate="print"/>
            <a:stretch>
              <a:fillRect/>
            </a:stretch>
          </a:blipFill>
        </p:spPr>
        <p:txBody>
          <a:bodyPr wrap="square" lIns="0" tIns="0" rIns="0" bIns="0" rtlCol="0"/>
          <a:lstStyle/>
          <a:p>
            <a:endParaRPr/>
          </a:p>
        </p:txBody>
      </p:sp>
      <p:sp>
        <p:nvSpPr>
          <p:cNvPr id="8" name="object 8">
            <a:extLst>
              <a:ext uri="{FF2B5EF4-FFF2-40B4-BE49-F238E27FC236}">
                <a16:creationId xmlns:a16="http://schemas.microsoft.com/office/drawing/2014/main" id="{360C155B-135A-8D60-639B-D65F94829C4F}"/>
              </a:ext>
            </a:extLst>
          </p:cNvPr>
          <p:cNvSpPr/>
          <p:nvPr/>
        </p:nvSpPr>
        <p:spPr>
          <a:xfrm>
            <a:off x="787720" y="722585"/>
            <a:ext cx="1658358" cy="564588"/>
          </a:xfrm>
          <a:prstGeom prst="rect">
            <a:avLst/>
          </a:prstGeom>
          <a:blipFill>
            <a:blip r:embed="rId4" cstate="print"/>
            <a:stretch>
              <a:fillRect/>
            </a:stretch>
          </a:blipFill>
        </p:spPr>
        <p:txBody>
          <a:bodyPr wrap="square" lIns="0" tIns="0" rIns="0" bIns="0" rtlCol="0"/>
          <a:lstStyle/>
          <a:p>
            <a:endParaRPr/>
          </a:p>
        </p:txBody>
      </p:sp>
      <p:sp>
        <p:nvSpPr>
          <p:cNvPr id="9" name="object 9">
            <a:extLst>
              <a:ext uri="{FF2B5EF4-FFF2-40B4-BE49-F238E27FC236}">
                <a16:creationId xmlns:a16="http://schemas.microsoft.com/office/drawing/2014/main" id="{002A03AA-384E-8F11-E69B-D5E3E6274EDB}"/>
              </a:ext>
            </a:extLst>
          </p:cNvPr>
          <p:cNvSpPr txBox="1"/>
          <p:nvPr/>
        </p:nvSpPr>
        <p:spPr>
          <a:xfrm>
            <a:off x="3555704" y="4555391"/>
            <a:ext cx="205452" cy="138499"/>
          </a:xfrm>
          <a:prstGeom prst="rect">
            <a:avLst/>
          </a:prstGeom>
        </p:spPr>
        <p:txBody>
          <a:bodyPr vert="horz" wrap="square" lIns="0" tIns="0" rIns="0" bIns="0" rtlCol="0">
            <a:spAutoFit/>
          </a:bodyPr>
          <a:lstStyle/>
          <a:p>
            <a:pPr marL="12700">
              <a:lnSpc>
                <a:spcPct val="100000"/>
              </a:lnSpc>
            </a:pPr>
            <a:r>
              <a:rPr sz="900" spc="5">
                <a:latin typeface="Times New Roman"/>
                <a:cs typeface="Times New Roman"/>
              </a:rPr>
              <a:t>73</a:t>
            </a:r>
            <a:endParaRPr sz="900">
              <a:latin typeface="Times New Roman"/>
              <a:cs typeface="Times New Roman"/>
            </a:endParaRPr>
          </a:p>
        </p:txBody>
      </p:sp>
      <p:sp>
        <p:nvSpPr>
          <p:cNvPr id="16" name="object 2">
            <a:extLst>
              <a:ext uri="{FF2B5EF4-FFF2-40B4-BE49-F238E27FC236}">
                <a16:creationId xmlns:a16="http://schemas.microsoft.com/office/drawing/2014/main" id="{31B5875C-D20A-4DD1-76CC-F6BBDD7E8E83}"/>
              </a:ext>
            </a:extLst>
          </p:cNvPr>
          <p:cNvSpPr/>
          <p:nvPr/>
        </p:nvSpPr>
        <p:spPr>
          <a:xfrm>
            <a:off x="0" y="0"/>
            <a:ext cx="7312436" cy="5037960"/>
          </a:xfrm>
          <a:custGeom>
            <a:avLst/>
            <a:gdLst/>
            <a:ahLst/>
            <a:cxnLst/>
            <a:rect l="l" t="t" r="r" b="b"/>
            <a:pathLst>
              <a:path w="5039995" h="7309484">
                <a:moveTo>
                  <a:pt x="5039867" y="0"/>
                </a:moveTo>
                <a:lnTo>
                  <a:pt x="0" y="0"/>
                </a:lnTo>
                <a:lnTo>
                  <a:pt x="0" y="7309104"/>
                </a:lnTo>
                <a:lnTo>
                  <a:pt x="5039867" y="7309104"/>
                </a:lnTo>
                <a:lnTo>
                  <a:pt x="5039867" y="0"/>
                </a:lnTo>
                <a:close/>
              </a:path>
            </a:pathLst>
          </a:custGeom>
          <a:solidFill>
            <a:srgbClr val="B6DDE8"/>
          </a:solidFill>
        </p:spPr>
        <p:txBody>
          <a:bodyPr wrap="square" lIns="0" tIns="0" rIns="0" bIns="0" rtlCol="0"/>
          <a:lstStyle/>
          <a:p>
            <a:r>
              <a:rPr lang="tr-TR" sz="2200"/>
              <a:t> Anayasa’nın 20. maddesinde "Herkes özel hayatına ve aile hayatına saygı gösterilmesini isteme hakkına sahiptir. Özel hayatın ve aile hayatının gizliliğine dokunulamaz." başlığı altında;</a:t>
            </a:r>
          </a:p>
          <a:p>
            <a:r>
              <a:rPr lang="tr-TR" sz="2200"/>
              <a:t>“Milli güvenlik, Kamu düzeni, Suç işlenmesinin önlenmesi, Genel sağlık ve genel ahlakın korunması veya Başkalarının hak ve özgürlüklerinin korunması sebeplerinden biri veya birkaçına bağlı olarak,   usulüne göre verilmiş hakim kararı olmadıkça; yine bu sebeplere bağlı olarak gecikmesinde sakınca bulunan durumlarda da kanunla yetkili kılınmış merciin yazılı emri bulunmadıkça; kimsenin üstü, özel kağıtları ve eşyası aranamaz ve bunlara el konulamaz. “şeklinde düzenlenmiştir.</a:t>
            </a:r>
            <a:endParaRPr lang="tr-TR" sz="2200" dirty="0"/>
          </a:p>
        </p:txBody>
      </p:sp>
    </p:spTree>
    <p:extLst>
      <p:ext uri="{BB962C8B-B14F-4D97-AF65-F5344CB8AC3E}">
        <p14:creationId xmlns:p14="http://schemas.microsoft.com/office/powerpoint/2010/main" val="1939576882"/>
      </p:ext>
    </p:extLst>
  </p:cSld>
  <p:clrMapOvr>
    <a:masterClrMapping/>
  </p:clrMapOvr>
</p:sld>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Moda Tasarımı">
  <a:themeElements>
    <a:clrScheme name="Moda Tasarımı">
      <a:dk1>
        <a:sysClr val="windowText" lastClr="000000"/>
      </a:dk1>
      <a:lt1>
        <a:sysClr val="window" lastClr="FFFFFF"/>
      </a:lt1>
      <a:dk2>
        <a:srgbClr val="37302A"/>
      </a:dk2>
      <a:lt2>
        <a:srgbClr val="D0CCB9"/>
      </a:lt2>
      <a:accent1>
        <a:srgbClr val="9E8E5C"/>
      </a:accent1>
      <a:accent2>
        <a:srgbClr val="A09781"/>
      </a:accent2>
      <a:accent3>
        <a:srgbClr val="85776D"/>
      </a:accent3>
      <a:accent4>
        <a:srgbClr val="AEAFA9"/>
      </a:accent4>
      <a:accent5>
        <a:srgbClr val="8D878B"/>
      </a:accent5>
      <a:accent6>
        <a:srgbClr val="6B6149"/>
      </a:accent6>
      <a:hlink>
        <a:srgbClr val="B6A272"/>
      </a:hlink>
      <a:folHlink>
        <a:srgbClr val="8A784F"/>
      </a:folHlink>
    </a:clrScheme>
    <a:fontScheme name="Smokin">
      <a:majorFont>
        <a:latin typeface="Garamond"/>
        <a:ea typeface=""/>
        <a:cs typeface=""/>
        <a:font script="Grek" typeface="Constantia"/>
        <a:font script="Cyrl" typeface="Constantia"/>
        <a:font script="Jpan" typeface="ＭＳ Ｐ明朝"/>
        <a:font script="Hang" typeface="궁서"/>
        <a:font script="Hans" typeface="仿宋"/>
        <a:font script="Hant" typeface="標楷體"/>
        <a:font script="Arab" typeface="Times New Roman"/>
        <a:font script="Hebr" typeface="Times New Roman"/>
        <a:font script="Thai" typeface="Angsan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Garamond"/>
        <a:ea typeface=""/>
        <a:cs typeface=""/>
        <a:font script="Grek" typeface="Constantia"/>
        <a:font script="Cyrl" typeface="Constantia"/>
        <a:font script="Jpan" typeface="ＭＳ Ｐ明朝"/>
        <a:font script="Hang" typeface="궁서"/>
        <a:font script="Hans" typeface="仿宋"/>
        <a:font script="Hant" typeface="標楷體"/>
        <a:font script="Arab" typeface="Times New Roman"/>
        <a:font script="Hebr" typeface="Times New Roman"/>
        <a:font script="Thai" typeface="Angsan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Moda Tasarımı">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70000"/>
              </a:schemeClr>
            </a:gs>
            <a:gs pos="100000">
              <a:schemeClr val="phClr">
                <a:shade val="80000"/>
              </a:schemeClr>
            </a:gs>
          </a:gsLst>
          <a:path path="circle">
            <a:fillToRect l="50000" t="100000" r="100000" b="100000"/>
          </a:path>
        </a:gradFill>
        <a:blipFill rotWithShape="1">
          <a:blip xmlns:r="http://schemas.openxmlformats.org/officeDocument/2006/relationships" r:embed="rId1">
            <a:duotone>
              <a:schemeClr val="phClr">
                <a:shade val="30000"/>
                <a:satMod val="200000"/>
              </a:schemeClr>
              <a:schemeClr val="phClr">
                <a:tint val="20000"/>
              </a:schemeClr>
            </a:duotone>
          </a:blip>
          <a:stretch/>
        </a:blipFill>
      </a:bgFillStyleLst>
    </a:fmtScheme>
  </a:themeElements>
  <a:objectDefaults/>
  <a:extraClrSchemeLst/>
</a:theme>
</file>

<file path=ppt/theme/theme2.xml><?xml version="1.0" encoding="utf-8"?>
<a:theme xmlns:a="http://schemas.openxmlformats.org/drawingml/2006/main" name="Office Teması">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docProps/app.xml><?xml version="1.0" encoding="utf-8"?>
<Properties xmlns="http://schemas.openxmlformats.org/officeDocument/2006/extended-properties" xmlns:vt="http://schemas.openxmlformats.org/officeDocument/2006/docPropsVTypes">
  <Template>Couture</Template>
  <TotalTime>3432</TotalTime>
  <Words>166752</Words>
  <Application>Microsoft Office PowerPoint</Application>
  <PresentationFormat>Özel</PresentationFormat>
  <Paragraphs>13430</Paragraphs>
  <Slides>454</Slides>
  <Notes>1</Notes>
  <HiddenSlides>0</HiddenSlides>
  <MMClips>0</MMClips>
  <ScaleCrop>false</ScaleCrop>
  <HeadingPairs>
    <vt:vector size="8" baseType="variant">
      <vt:variant>
        <vt:lpstr>Kullanılan Yazı Tipleri</vt:lpstr>
      </vt:variant>
      <vt:variant>
        <vt:i4>9</vt:i4>
      </vt:variant>
      <vt:variant>
        <vt:lpstr>Tema</vt:lpstr>
      </vt:variant>
      <vt:variant>
        <vt:i4>1</vt:i4>
      </vt:variant>
      <vt:variant>
        <vt:lpstr>Eklenmiş OLE Hizmet Programları</vt:lpstr>
      </vt:variant>
      <vt:variant>
        <vt:i4>1</vt:i4>
      </vt:variant>
      <vt:variant>
        <vt:lpstr>Slayt Başlıkları</vt:lpstr>
      </vt:variant>
      <vt:variant>
        <vt:i4>454</vt:i4>
      </vt:variant>
    </vt:vector>
  </HeadingPairs>
  <TitlesOfParts>
    <vt:vector size="465" baseType="lpstr">
      <vt:lpstr>Aptos</vt:lpstr>
      <vt:lpstr>Arial</vt:lpstr>
      <vt:lpstr>Arial Narrow</vt:lpstr>
      <vt:lpstr>Garamond</vt:lpstr>
      <vt:lpstr>Lucida Sans Unicode</vt:lpstr>
      <vt:lpstr>New York</vt:lpstr>
      <vt:lpstr>Symbol</vt:lpstr>
      <vt:lpstr>Times New Roman</vt:lpstr>
      <vt:lpstr>Wingdings</vt:lpstr>
      <vt:lpstr>Moda Tasarımı</vt:lpstr>
      <vt:lpstr>Microsoft PowerPoint 97-2003 Slaydı</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Sunusu</dc:title>
  <dc:creator>PC</dc:creator>
  <cp:lastModifiedBy>msoft31705</cp:lastModifiedBy>
  <cp:revision>307</cp:revision>
  <dcterms:created xsi:type="dcterms:W3CDTF">2021-01-14T08:13:27Z</dcterms:created>
  <dcterms:modified xsi:type="dcterms:W3CDTF">2025-07-29T19:26:55Z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reated">
    <vt:filetime>2021-01-13T00:00:00Z</vt:filetime>
  </property>
  <property fmtid="{D5CDD505-2E9C-101B-9397-08002B2CF9AE}" pid="3" name="Creator">
    <vt:lpwstr>Microsoft® Word 2010</vt:lpwstr>
  </property>
  <property fmtid="{D5CDD505-2E9C-101B-9397-08002B2CF9AE}" pid="4" name="LastSaved">
    <vt:filetime>2021-01-14T00:00:00Z</vt:filetime>
  </property>
</Properties>
</file>