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30175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For your reaction, not your adoption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3364992"/>
            <a:ext cx="10972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Emi's Operating System</a:t>
            </a:r>
            <a:endParaRPr lang="en-US" sz="4900" dirty="0"/>
          </a:p>
        </p:txBody>
      </p:sp>
      <p:sp>
        <p:nvSpPr>
          <p:cNvPr id="5" name="Shape 3"/>
          <p:cNvSpPr/>
          <p:nvPr/>
        </p:nvSpPr>
        <p:spPr>
          <a:xfrm>
            <a:off x="548640" y="4553712"/>
            <a:ext cx="658368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700016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 light, flexible operating model that flexes between diagnosing a problem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and building something new — and the system that runs the overhead.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10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PHASE 5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5760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Handover: a signed bar and an end date</a:t>
            </a:r>
            <a:endParaRPr lang="en-US" sz="2900" dirty="0"/>
          </a:p>
        </p:txBody>
      </p:sp>
      <p:sp>
        <p:nvSpPr>
          <p:cNvPr id="6" name="Shape 4"/>
          <p:cNvSpPr/>
          <p:nvPr/>
        </p:nvSpPr>
        <p:spPr>
          <a:xfrm>
            <a:off x="548640" y="2258568"/>
            <a:ext cx="457200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53288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441448"/>
            <a:ext cx="564184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Verify against criteria agreed up front — don't invent the bar under time pressure at the end.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82696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3191256"/>
            <a:ext cx="564184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Owner signs: accepted owner, SOP run once unaided, metric instrumented, escalation named, support window with an explicit end date.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105656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4014216"/>
            <a:ext cx="564184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For inner-source, the bar must also answer: who are the maintainers, what's the contribution and merge process, who owns triage — questions for you, not assumptions.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675120" y="70408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HANDOVER CHECKLIST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75120" y="1033272"/>
            <a:ext cx="5303520" cy="86868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76288" y="1453896"/>
            <a:ext cx="146304" cy="14630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130759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Named accountable owner has accepted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675120" y="1956816"/>
            <a:ext cx="5303520" cy="86868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876288" y="2377440"/>
            <a:ext cx="146304" cy="14630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2231136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SOP exists and owner has run it once unaided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675120" y="2880360"/>
            <a:ext cx="5303520" cy="86868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76288" y="3300984"/>
            <a:ext cx="146304" cy="14630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50608" y="31546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Success metric is instrumented and being watched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675120" y="3803904"/>
            <a:ext cx="5303520" cy="86868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76288" y="4224528"/>
            <a:ext cx="146304" cy="14630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50608" y="4078224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Escalation path and on-call are named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675120" y="4727448"/>
            <a:ext cx="5303520" cy="868680"/>
          </a:xfrm>
          <a:prstGeom prst="rect">
            <a:avLst/>
          </a:prstGeom>
          <a:solidFill>
            <a:srgbClr val="1A1400"/>
          </a:solidFill>
          <a:ln w="12700">
            <a:solidFill>
              <a:srgbClr val="1A140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675120" y="4727448"/>
            <a:ext cx="5303520" cy="36576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76288" y="5148072"/>
            <a:ext cx="146304" cy="14630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150608" y="500176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Support window defined — after [date], it is fully theirs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10607040" y="5047488"/>
            <a:ext cx="1188720" cy="329184"/>
          </a:xfrm>
          <a:prstGeom prst="rect">
            <a:avLst>
              <a:gd name="adj" fmla="val 13889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607040" y="504748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END DATE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548640" y="5870448"/>
            <a:ext cx="11640312" cy="493776"/>
          </a:xfrm>
          <a:prstGeom prst="rect">
            <a:avLst/>
          </a:prstGeom>
          <a:solidFill>
            <a:srgbClr val="080808"/>
          </a:solidFill>
          <a:ln w="12700">
            <a:solidFill>
              <a:srgbClr val="08080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48640" y="5870448"/>
            <a:ext cx="36576" cy="493776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68096" y="5943600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Benefits-realisation check-back at [30/60/90] days — so "did it work" has an answer beyond "we handed it over cleanly"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11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PHASE 6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Portfolio: generated, never maintained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1947672"/>
            <a:ext cx="420624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148840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057400"/>
            <a:ext cx="6739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One row per initiative; three flags only — health (RAG), a people heat-map, cross-initiative dependencies.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752344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2660904"/>
            <a:ext cx="67391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heat-map flags anyone load-bearing on 3+ initiatives — the silent-bottleneck detector.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335584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3264408"/>
            <a:ext cx="67391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Learnings library is a by-product of every closeout, so Manufacturing can reuse AEC's playbook instead of relearning it.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8640" y="406908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PORTFOLIO REGISTER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48640" y="4379976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Initiative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749040" y="4379976"/>
            <a:ext cx="1188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Mode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120640" y="4379976"/>
            <a:ext cx="1280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Phase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0" y="4379976"/>
            <a:ext cx="457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RAG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223760" y="4379976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Handover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4672584"/>
            <a:ext cx="7680960" cy="45720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478231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Taito onboarding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749040" y="4782312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Build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120640" y="478231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Execute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675120" y="4837176"/>
            <a:ext cx="146304" cy="146304"/>
          </a:xfrm>
          <a:prstGeom prst="ellipse">
            <a:avLst/>
          </a:prstGeom>
          <a:solidFill>
            <a:srgbClr val="2AD0A9"/>
          </a:solidFill>
          <a:ln w="12700">
            <a:solidFill>
              <a:srgbClr val="2AD0A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223760" y="478231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Q3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5184648"/>
            <a:ext cx="7680960" cy="45720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294376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Inner-source model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749040" y="5294376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Diagnose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120640" y="5294376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Plan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675120" y="5349240"/>
            <a:ext cx="146304" cy="146304"/>
          </a:xfrm>
          <a:prstGeom prst="ellipse">
            <a:avLst/>
          </a:prstGeom>
          <a:solidFill>
            <a:srgbClr val="F09D4F"/>
          </a:solidFill>
          <a:ln w="12700">
            <a:solidFill>
              <a:srgbClr val="F09D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223760" y="5294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Q4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548640" y="5696712"/>
            <a:ext cx="7680960" cy="45720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0080" y="58064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Contribution process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3749040" y="58064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Build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5120640" y="580644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Mobilise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675120" y="5861304"/>
            <a:ext cx="146304" cy="146304"/>
          </a:xfrm>
          <a:prstGeom prst="ellipse">
            <a:avLst/>
          </a:prstGeom>
          <a:solidFill>
            <a:srgbClr val="F2520A"/>
          </a:solidFill>
          <a:ln w="12700">
            <a:solidFill>
              <a:srgbClr val="F2520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223760" y="58064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Q4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8321040" y="192024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PEOPLE HEAT-MAP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9418320" y="2249424"/>
            <a:ext cx="859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Taito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10351008" y="2249424"/>
            <a:ext cx="859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Inner-src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11283696" y="2249424"/>
            <a:ext cx="8595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Contrib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8321040" y="2724912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Person A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9418320" y="2651760"/>
            <a:ext cx="804672" cy="566928"/>
          </a:xfrm>
          <a:prstGeom prst="rect">
            <a:avLst>
              <a:gd name="adj" fmla="val 6452"/>
            </a:avLst>
          </a:prstGeom>
          <a:solidFill>
            <a:srgbClr val="2E2E2E"/>
          </a:solidFill>
          <a:ln w="12700">
            <a:solidFill>
              <a:srgbClr val="2E2E2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418320" y="2651760"/>
            <a:ext cx="804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●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10351008" y="2651760"/>
            <a:ext cx="804672" cy="566928"/>
          </a:xfrm>
          <a:prstGeom prst="rect">
            <a:avLst>
              <a:gd name="adj" fmla="val 6452"/>
            </a:avLst>
          </a:prstGeom>
          <a:solidFill>
            <a:srgbClr val="2E2E2E"/>
          </a:solidFill>
          <a:ln w="12700">
            <a:solidFill>
              <a:srgbClr val="2E2E2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0351008" y="2651760"/>
            <a:ext cx="804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●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11283696" y="2651760"/>
            <a:ext cx="804672" cy="566928"/>
          </a:xfrm>
          <a:prstGeom prst="rect">
            <a:avLst>
              <a:gd name="adj" fmla="val 6452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1283696" y="2651760"/>
            <a:ext cx="804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○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8321040" y="347472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520A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Person B</a:t>
            </a:r>
            <a:endParaRPr lang="en-US" sz="1200" dirty="0"/>
          </a:p>
        </p:txBody>
      </p:sp>
      <p:sp>
        <p:nvSpPr>
          <p:cNvPr id="49" name="Shape 47"/>
          <p:cNvSpPr/>
          <p:nvPr/>
        </p:nvSpPr>
        <p:spPr>
          <a:xfrm>
            <a:off x="9418320" y="3401568"/>
            <a:ext cx="804672" cy="566928"/>
          </a:xfrm>
          <a:prstGeom prst="rect">
            <a:avLst>
              <a:gd name="adj" fmla="val 6452"/>
            </a:avLst>
          </a:prstGeom>
          <a:solidFill>
            <a:srgbClr val="F2520A"/>
          </a:solidFill>
          <a:ln w="12700">
            <a:solidFill>
              <a:srgbClr val="F2520A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418320" y="3401568"/>
            <a:ext cx="804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●●●</a:t>
            </a:r>
            <a:endParaRPr lang="en-US" sz="1200" dirty="0"/>
          </a:p>
        </p:txBody>
      </p:sp>
      <p:sp>
        <p:nvSpPr>
          <p:cNvPr id="51" name="Shape 49"/>
          <p:cNvSpPr/>
          <p:nvPr/>
        </p:nvSpPr>
        <p:spPr>
          <a:xfrm>
            <a:off x="10351008" y="3401568"/>
            <a:ext cx="804672" cy="566928"/>
          </a:xfrm>
          <a:prstGeom prst="rect">
            <a:avLst>
              <a:gd name="adj" fmla="val 6452"/>
            </a:avLst>
          </a:prstGeom>
          <a:solidFill>
            <a:srgbClr val="F2520A"/>
          </a:solidFill>
          <a:ln w="12700">
            <a:solidFill>
              <a:srgbClr val="F2520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351008" y="3401568"/>
            <a:ext cx="804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●●●</a:t>
            </a:r>
            <a:endParaRPr lang="en-US" sz="1200" dirty="0"/>
          </a:p>
        </p:txBody>
      </p:sp>
      <p:sp>
        <p:nvSpPr>
          <p:cNvPr id="53" name="Shape 51"/>
          <p:cNvSpPr/>
          <p:nvPr/>
        </p:nvSpPr>
        <p:spPr>
          <a:xfrm>
            <a:off x="11283696" y="3401568"/>
            <a:ext cx="804672" cy="566928"/>
          </a:xfrm>
          <a:prstGeom prst="rect">
            <a:avLst>
              <a:gd name="adj" fmla="val 6452"/>
            </a:avLst>
          </a:prstGeom>
          <a:solidFill>
            <a:srgbClr val="F2520A"/>
          </a:solidFill>
          <a:ln w="12700">
            <a:solidFill>
              <a:srgbClr val="F2520A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1283696" y="3401568"/>
            <a:ext cx="804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●●●</a:t>
            </a:r>
            <a:endParaRPr lang="en-US" sz="1200" dirty="0"/>
          </a:p>
        </p:txBody>
      </p:sp>
      <p:sp>
        <p:nvSpPr>
          <p:cNvPr id="55" name="Text 53"/>
          <p:cNvSpPr/>
          <p:nvPr/>
        </p:nvSpPr>
        <p:spPr>
          <a:xfrm>
            <a:off x="8321040" y="4224528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Person C</a:t>
            </a:r>
            <a:endParaRPr lang="en-US" sz="1200" dirty="0"/>
          </a:p>
        </p:txBody>
      </p:sp>
      <p:sp>
        <p:nvSpPr>
          <p:cNvPr id="56" name="Shape 54"/>
          <p:cNvSpPr/>
          <p:nvPr/>
        </p:nvSpPr>
        <p:spPr>
          <a:xfrm>
            <a:off x="9418320" y="4151376"/>
            <a:ext cx="804672" cy="566928"/>
          </a:xfrm>
          <a:prstGeom prst="rect">
            <a:avLst>
              <a:gd name="adj" fmla="val 6452"/>
            </a:avLst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9418320" y="4151376"/>
            <a:ext cx="804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○</a:t>
            </a:r>
            <a:endParaRPr lang="en-US" sz="1200" dirty="0"/>
          </a:p>
        </p:txBody>
      </p:sp>
      <p:sp>
        <p:nvSpPr>
          <p:cNvPr id="58" name="Shape 56"/>
          <p:cNvSpPr/>
          <p:nvPr/>
        </p:nvSpPr>
        <p:spPr>
          <a:xfrm>
            <a:off x="10351008" y="4151376"/>
            <a:ext cx="804672" cy="566928"/>
          </a:xfrm>
          <a:prstGeom prst="rect">
            <a:avLst>
              <a:gd name="adj" fmla="val 6452"/>
            </a:avLst>
          </a:prstGeom>
          <a:solidFill>
            <a:srgbClr val="2E2E2E"/>
          </a:solidFill>
          <a:ln w="12700">
            <a:solidFill>
              <a:srgbClr val="2E2E2E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10351008" y="4151376"/>
            <a:ext cx="804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●</a:t>
            </a:r>
            <a:endParaRPr lang="en-US" sz="1200" dirty="0"/>
          </a:p>
        </p:txBody>
      </p:sp>
      <p:sp>
        <p:nvSpPr>
          <p:cNvPr id="60" name="Shape 58"/>
          <p:cNvSpPr/>
          <p:nvPr/>
        </p:nvSpPr>
        <p:spPr>
          <a:xfrm>
            <a:off x="11283696" y="4151376"/>
            <a:ext cx="804672" cy="566928"/>
          </a:xfrm>
          <a:prstGeom prst="rect">
            <a:avLst>
              <a:gd name="adj" fmla="val 6452"/>
            </a:avLst>
          </a:prstGeom>
          <a:solidFill>
            <a:srgbClr val="2E2E2E"/>
          </a:solidFill>
          <a:ln w="12700">
            <a:solidFill>
              <a:srgbClr val="2E2E2E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1283696" y="4151376"/>
            <a:ext cx="804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●</a:t>
            </a:r>
            <a:endParaRPr lang="en-US" sz="1200" dirty="0"/>
          </a:p>
        </p:txBody>
      </p:sp>
      <p:sp>
        <p:nvSpPr>
          <p:cNvPr id="62" name="Shape 60"/>
          <p:cNvSpPr/>
          <p:nvPr/>
        </p:nvSpPr>
        <p:spPr>
          <a:xfrm>
            <a:off x="8321040" y="4937760"/>
            <a:ext cx="3867912" cy="530352"/>
          </a:xfrm>
          <a:prstGeom prst="rect">
            <a:avLst/>
          </a:prstGeom>
          <a:solidFill>
            <a:srgbClr val="1A0600"/>
          </a:solidFill>
          <a:ln w="12700">
            <a:solidFill>
              <a:srgbClr val="1A060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8321040" y="4937760"/>
            <a:ext cx="36576" cy="530352"/>
          </a:xfrm>
          <a:prstGeom prst="rect">
            <a:avLst/>
          </a:prstGeom>
          <a:solidFill>
            <a:srgbClr val="F2520A"/>
          </a:solidFill>
          <a:ln w="12700">
            <a:solidFill>
              <a:srgbClr val="F2520A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8485632" y="5029200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2520A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Person B: load-bearing on 3 initiatives — silent bottleneck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023360"/>
            <a:ext cx="12191695" cy="2834640"/>
          </a:xfrm>
          <a:prstGeom prst="rect">
            <a:avLst/>
          </a:prstGeom>
          <a:solidFill>
            <a:srgbClr val="000000">
              <a:alpha val="7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4988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What I'd build over time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828032"/>
            <a:ext cx="11155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The system runs the overhead.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48640" y="5943600"/>
            <a:ext cx="402336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12 / 17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13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ENGINE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One engine, three faces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1655064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(what I'd build over time)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48640" y="2020824"/>
            <a:ext cx="347472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276856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58952" y="2185416"/>
            <a:ext cx="112196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Ingest → Normalise to one schema → AI maps to a template → Standard output → the doc plus a 90-second clip.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2971800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58952" y="2880360"/>
            <a:ext cx="1121968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Same engine powers Phase 4 status, Phase 5 handover and Phase 6 portfolio — just a wider window each time.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666744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58952" y="3575304"/>
            <a:ext cx="112196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Conceptual future state, subject to your security review. Day one is a manual drop-zone: paste a transcript, get a brief.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4160520"/>
            <a:ext cx="1828800" cy="128016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4160520"/>
            <a:ext cx="1828800" cy="36576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3232" y="4361688"/>
            <a:ext cx="1554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Ingest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" y="4855464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Drop-zone today · connectors later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414016" y="4526280"/>
            <a:ext cx="237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→</a:t>
            </a:r>
            <a:endParaRPr lang="en-US" sz="1900" dirty="0"/>
          </a:p>
        </p:txBody>
      </p:sp>
      <p:sp>
        <p:nvSpPr>
          <p:cNvPr id="19" name="Shape 17"/>
          <p:cNvSpPr/>
          <p:nvPr/>
        </p:nvSpPr>
        <p:spPr>
          <a:xfrm>
            <a:off x="2761488" y="4160520"/>
            <a:ext cx="1828800" cy="128016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761488" y="4160520"/>
            <a:ext cx="1828800" cy="36576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926080" y="4361688"/>
            <a:ext cx="1554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Normalise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2926080" y="4855464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One schema, 7 record types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626864" y="4526280"/>
            <a:ext cx="237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→</a:t>
            </a:r>
            <a:endParaRPr lang="en-US" sz="1900" dirty="0"/>
          </a:p>
        </p:txBody>
      </p:sp>
      <p:sp>
        <p:nvSpPr>
          <p:cNvPr id="24" name="Shape 22"/>
          <p:cNvSpPr/>
          <p:nvPr/>
        </p:nvSpPr>
        <p:spPr>
          <a:xfrm>
            <a:off x="4974336" y="4160520"/>
            <a:ext cx="1828800" cy="128016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974336" y="4160520"/>
            <a:ext cx="1828800" cy="36576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38928" y="4361688"/>
            <a:ext cx="1554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AI processing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138928" y="4855464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Extractive, not generative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839712" y="4526280"/>
            <a:ext cx="23774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→</a:t>
            </a:r>
            <a:endParaRPr lang="en-US" sz="1900" dirty="0"/>
          </a:p>
        </p:txBody>
      </p:sp>
      <p:sp>
        <p:nvSpPr>
          <p:cNvPr id="29" name="Shape 27"/>
          <p:cNvSpPr/>
          <p:nvPr/>
        </p:nvSpPr>
        <p:spPr>
          <a:xfrm>
            <a:off x="7187184" y="4160520"/>
            <a:ext cx="1828800" cy="128016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187184" y="4160520"/>
            <a:ext cx="1828800" cy="36576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51776" y="4361688"/>
            <a:ext cx="15544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Standard outputs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351776" y="4855464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Status · Handover · Portfolio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9308592" y="4526280"/>
            <a:ext cx="25603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→</a:t>
            </a:r>
            <a:endParaRPr lang="en-US" sz="1900" dirty="0"/>
          </a:p>
        </p:txBody>
      </p:sp>
      <p:sp>
        <p:nvSpPr>
          <p:cNvPr id="34" name="Shape 32"/>
          <p:cNvSpPr/>
          <p:nvPr/>
        </p:nvSpPr>
        <p:spPr>
          <a:xfrm>
            <a:off x="9619488" y="4343400"/>
            <a:ext cx="1783080" cy="457200"/>
          </a:xfrm>
          <a:prstGeom prst="rect">
            <a:avLst>
              <a:gd name="adj" fmla="val 10000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619488" y="434340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HUMAN APPROVES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9619488" y="491032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→ Delivery: doc + 90-sec clip + assistant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548640" y="5605272"/>
            <a:ext cx="11640312" cy="0"/>
          </a:xfrm>
          <a:prstGeom prst="line">
            <a:avLst/>
          </a:prstGeom>
          <a:noFill/>
          <a:ln w="12700">
            <a:solidFill>
              <a:srgbClr val="333333"/>
            </a:solidFill>
            <a:prstDash val="dash"/>
          </a:ln>
        </p:spPr>
      </p:sp>
      <p:sp>
        <p:nvSpPr>
          <p:cNvPr id="38" name="Text 36"/>
          <p:cNvSpPr/>
          <p:nvPr/>
        </p:nvSpPr>
        <p:spPr>
          <a:xfrm>
            <a:off x="4389120" y="5404104"/>
            <a:ext cx="3474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cite-back to source on every generated line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14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GOVERNANCE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Built to pass a security review, not to need an exception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48640" y="2039112"/>
            <a:ext cx="457200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203704"/>
            <a:ext cx="3721608" cy="2651760"/>
          </a:xfrm>
          <a:prstGeom prst="rect">
            <a:avLst>
              <a:gd name="adj" fmla="val 2069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04672" y="2423160"/>
            <a:ext cx="146304" cy="14630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60704" y="2386584"/>
            <a:ext cx="3081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Governed model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804672" y="2935224"/>
            <a:ext cx="326440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Runs inside Autodesk's approved stack — zero retention, no training on our data, no consumer accounts.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425696" y="2203704"/>
            <a:ext cx="3721608" cy="2651760"/>
          </a:xfrm>
          <a:prstGeom prst="rect">
            <a:avLst>
              <a:gd name="adj" fmla="val 2069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81728" y="2423160"/>
            <a:ext cx="146304" cy="14630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37760" y="2386584"/>
            <a:ext cx="3081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Inherited permissions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681728" y="2935224"/>
            <a:ext cx="326440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Derived artefacts inherit source permissions — if you can't see the team-site, you can't see its status.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302752" y="2203704"/>
            <a:ext cx="3721608" cy="2651760"/>
          </a:xfrm>
          <a:prstGeom prst="rect">
            <a:avLst>
              <a:gd name="adj" fmla="val 2069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58784" y="2423160"/>
            <a:ext cx="146304" cy="14630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814816" y="2386584"/>
            <a:ext cx="30815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Human in the loop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558784" y="2935224"/>
            <a:ext cx="326440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 human approves every leadership-facing output. Every line cites its source. The model is never the final author.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5056632"/>
            <a:ext cx="11640312" cy="0"/>
          </a:xfrm>
          <a:prstGeom prst="line">
            <a:avLst/>
          </a:prstGeom>
          <a:noFill/>
          <a:ln w="25400">
            <a:solidFill>
              <a:srgbClr val="26262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5221224"/>
            <a:ext cx="23774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Manual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Heavy editing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5001768"/>
            <a:ext cx="36576" cy="109728"/>
          </a:xfrm>
          <a:prstGeom prst="rect">
            <a:avLst/>
          </a:prstGeom>
          <a:solidFill>
            <a:srgbClr val="D5D5CB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937760" y="5221224"/>
            <a:ext cx="23774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Assisted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Spot-check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937760" y="5001768"/>
            <a:ext cx="36576" cy="109728"/>
          </a:xfrm>
          <a:prstGeom prst="rect">
            <a:avLst/>
          </a:prstGeom>
          <a:solidFill>
            <a:srgbClr val="333333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01200" y="5221224"/>
            <a:ext cx="23774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Exception-only</a:t>
            </a:r>
            <a:endParaRPr lang="en-US" sz="1200" dirty="0"/>
          </a:p>
          <a:p>
            <a:pPr algn="l"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Review flags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9601200" y="5001768"/>
            <a:ext cx="36576" cy="109728"/>
          </a:xfrm>
          <a:prstGeom prst="rect">
            <a:avLst/>
          </a:prstGeom>
          <a:solidFill>
            <a:srgbClr val="333333"/>
          </a:solidFill>
          <a:ln w="12700">
            <a:solidFill>
              <a:srgbClr val="0000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589788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trust dial turns as accuracy is proven — starts at Manual, moves right.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15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GAP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5760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There's no PM seat — this is how we cover it</a:t>
            </a:r>
            <a:endParaRPr lang="en-US" sz="2900" dirty="0"/>
          </a:p>
        </p:txBody>
      </p:sp>
      <p:sp>
        <p:nvSpPr>
          <p:cNvPr id="6" name="Shape 4"/>
          <p:cNvSpPr/>
          <p:nvPr/>
        </p:nvSpPr>
        <p:spPr>
          <a:xfrm>
            <a:off x="548640" y="2258568"/>
            <a:ext cx="475488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53288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441448"/>
            <a:ext cx="564184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intake form, the scaffold, the doc-scrape status and the templated handover are the PM function, systematised.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319272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3227832"/>
            <a:ext cx="564184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I'm not asking for headcount on day one — I'm building the system so we don't need a full-time PM for routine coordination.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142232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4050792"/>
            <a:ext cx="56418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And so that a future Program Manager inherits a running machine instead of chaos.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675120" y="685800"/>
            <a:ext cx="2450592" cy="5715000"/>
          </a:xfrm>
          <a:prstGeom prst="rect">
            <a:avLst>
              <a:gd name="adj" fmla="val 2239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75120" y="685800"/>
            <a:ext cx="2450592" cy="54864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0" y="886968"/>
            <a:ext cx="21762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Without the system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858000" y="1527048"/>
            <a:ext cx="100584" cy="100584"/>
          </a:xfrm>
          <a:prstGeom prst="rect">
            <a:avLst/>
          </a:prstGeom>
          <a:solidFill>
            <a:srgbClr val="666666"/>
          </a:solidFill>
          <a:ln w="12700">
            <a:solidFill>
              <a:srgbClr val="6666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068312" y="1435608"/>
            <a:ext cx="1965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Work lands on Emi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858000" y="2350008"/>
            <a:ext cx="100584" cy="100584"/>
          </a:xfrm>
          <a:prstGeom prst="rect">
            <a:avLst/>
          </a:prstGeom>
          <a:solidFill>
            <a:srgbClr val="666666"/>
          </a:solidFill>
          <a:ln w="12700">
            <a:solidFill>
              <a:srgbClr val="6666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068312" y="2258568"/>
            <a:ext cx="1965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Ad hoc status requests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858000" y="3172968"/>
            <a:ext cx="100584" cy="100584"/>
          </a:xfrm>
          <a:prstGeom prst="rect">
            <a:avLst/>
          </a:prstGeom>
          <a:solidFill>
            <a:srgbClr val="666666"/>
          </a:solidFill>
          <a:ln w="12700">
            <a:solidFill>
              <a:srgbClr val="66666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068312" y="3081528"/>
            <a:ext cx="1965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Handover bar invented at the end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858000" y="3995928"/>
            <a:ext cx="100584" cy="100584"/>
          </a:xfrm>
          <a:prstGeom prst="rect">
            <a:avLst/>
          </a:prstGeom>
          <a:solidFill>
            <a:srgbClr val="666666"/>
          </a:solidFill>
          <a:ln w="12700">
            <a:solidFill>
              <a:srgbClr val="6666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068312" y="3904488"/>
            <a:ext cx="1965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Bottlenecks invisible until too late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9198864" y="3223260"/>
            <a:ext cx="4206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dirty="0">
                <a:solidFill>
                  <a:srgbClr val="FFFF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→</a:t>
            </a:r>
            <a:endParaRPr lang="en-US" sz="2700" dirty="0"/>
          </a:p>
        </p:txBody>
      </p:sp>
      <p:sp>
        <p:nvSpPr>
          <p:cNvPr id="25" name="Shape 23"/>
          <p:cNvSpPr/>
          <p:nvPr/>
        </p:nvSpPr>
        <p:spPr>
          <a:xfrm>
            <a:off x="9674352" y="685800"/>
            <a:ext cx="2450592" cy="5715000"/>
          </a:xfrm>
          <a:prstGeom prst="rect">
            <a:avLst>
              <a:gd name="adj" fmla="val 2239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674352" y="685800"/>
            <a:ext cx="2450592" cy="5486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838944" y="868680"/>
            <a:ext cx="2011680" cy="347472"/>
          </a:xfrm>
          <a:prstGeom prst="rect">
            <a:avLst>
              <a:gd name="adj" fmla="val 13158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38944" y="86868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WITH THE SYSTEM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9838944" y="152704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49256" y="1435608"/>
            <a:ext cx="1965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Emi orchestrates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9838944" y="235000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049256" y="2258568"/>
            <a:ext cx="1965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Status pulled from the record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9838944" y="317296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049256" y="3081528"/>
            <a:ext cx="1965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Handover bar agreed at the start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9838944" y="399592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049256" y="3904488"/>
            <a:ext cx="19659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Heat-map surfaces bottlenecks early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023360"/>
            <a:ext cx="12191695" cy="2834640"/>
          </a:xfrm>
          <a:prstGeom prst="rect">
            <a:avLst/>
          </a:prstGeom>
          <a:solidFill>
            <a:srgbClr val="000000">
              <a:alpha val="7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4988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proof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828032"/>
            <a:ext cx="11155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Ask it. Don't read it.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48640" y="5943600"/>
            <a:ext cx="402336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16 / 17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17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PROOF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5760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You're not looking at a microsite — you're looking at Phase 6 early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548640" y="2514600"/>
            <a:ext cx="457200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770632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679192"/>
            <a:ext cx="564184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Nobody reads the three-page doc; they skim half and ask again.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483864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3392424"/>
            <a:ext cx="564184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So the delivery is a short clip plus an assistant you can just ask. The site you've seen is that, working.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233672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4142232"/>
            <a:ext cx="56418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portfolio learnings library and this assistant are the same thing seen twice: a record you can question.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675120" y="685800"/>
            <a:ext cx="5303520" cy="1920240"/>
          </a:xfrm>
          <a:prstGeom prst="rect">
            <a:avLst>
              <a:gd name="adj" fmla="val 3810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31152" y="88696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Ask about the operating system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931152" y="1307592"/>
            <a:ext cx="4114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How do I keep visibility without holding a status meeting?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11301984" y="1307592"/>
            <a:ext cx="512064" cy="347472"/>
          </a:xfrm>
          <a:prstGeom prst="rect">
            <a:avLst>
              <a:gd name="adj" fmla="val 13158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301984" y="1307592"/>
            <a:ext cx="5120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ASK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406640" y="2788920"/>
            <a:ext cx="3840480" cy="402336"/>
          </a:xfrm>
          <a:prstGeom prst="rect">
            <a:avLst>
              <a:gd name="adj" fmla="val 11364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06640" y="2788920"/>
            <a:ext cx="3840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medium proves the message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675120" y="3337560"/>
            <a:ext cx="5303520" cy="3063240"/>
          </a:xfrm>
          <a:prstGeom prst="rect">
            <a:avLst>
              <a:gd name="adj" fmla="val 1791"/>
            </a:avLst>
          </a:prstGeom>
          <a:solidFill>
            <a:srgbClr val="060606"/>
          </a:solidFill>
          <a:ln w="12700">
            <a:solidFill>
              <a:srgbClr val="06060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931152" y="3520440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WHAT I WANT FROM THE TEAM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931152" y="4672584"/>
            <a:ext cx="4800600" cy="9144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931152" y="3904488"/>
            <a:ext cx="4800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Where does this model break against how you actually work?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931152" y="5586984"/>
            <a:ext cx="4800600" cy="9144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931152" y="4818888"/>
            <a:ext cx="4800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What's the one standard worth making non-negotiable — and what should I drop?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931152" y="6501384"/>
            <a:ext cx="4800600" cy="9144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931152" y="5733288"/>
            <a:ext cx="4800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Who owns the PM gap until we solve it? And what's the current state I should confirm before I harden anything?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023360"/>
            <a:ext cx="12191695" cy="2834640"/>
          </a:xfrm>
          <a:prstGeom prst="rect">
            <a:avLst/>
          </a:prstGeom>
          <a:solidFill>
            <a:srgbClr val="000000">
              <a:alpha val="7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4988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An operating system for the role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4828032"/>
            <a:ext cx="11155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Diagnose or build. Make it work. Hand it back.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48640" y="5943600"/>
            <a:ext cx="402336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2 / 17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3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FRAMING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014984"/>
            <a:ext cx="109728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14300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This role is ambiguous by design</a:t>
            </a:r>
            <a:endParaRPr lang="en-US" sz="3900" dirty="0"/>
          </a:p>
        </p:txBody>
      </p:sp>
      <p:sp>
        <p:nvSpPr>
          <p:cNvPr id="7" name="Shape 5"/>
          <p:cNvSpPr/>
          <p:nvPr/>
        </p:nvSpPr>
        <p:spPr>
          <a:xfrm>
            <a:off x="548640" y="2606040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514600"/>
            <a:ext cx="10579608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 drop into very different initiatives, and the teams I direct change every time.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548640" y="335584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3264408"/>
            <a:ext cx="1057960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So this isn't a process to impose — it's a light operating system that flexes between diagnosing a problem and building something new.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548640" y="4160520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4069080"/>
            <a:ext cx="8019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Here's how I'm thinking about running my piece.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48640" y="4581144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00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Tell me where this breaks.</a:t>
            </a:r>
            <a:endParaRPr lang="en-US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4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AUTHORITY BOUNDARY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What I own — and what I don't</a:t>
            </a:r>
            <a:endParaRPr lang="en-US" sz="3700" dirty="0"/>
          </a:p>
        </p:txBody>
      </p:sp>
      <p:sp>
        <p:nvSpPr>
          <p:cNvPr id="6" name="Shape 4"/>
          <p:cNvSpPr/>
          <p:nvPr/>
        </p:nvSpPr>
        <p:spPr>
          <a:xfrm>
            <a:off x="548640" y="1856232"/>
            <a:ext cx="457200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020824"/>
            <a:ext cx="5486400" cy="3840480"/>
          </a:xfrm>
          <a:prstGeom prst="rect">
            <a:avLst>
              <a:gd name="adj" fmla="val 1905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020824"/>
            <a:ext cx="45720" cy="384048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2276856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 own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2889504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798064"/>
            <a:ext cx="4818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framing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77240" y="3547872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7552" y="3456432"/>
            <a:ext cx="4818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sequencing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777240" y="4206240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4114800"/>
            <a:ext cx="4818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visibility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777240" y="486460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87552" y="4773168"/>
            <a:ext cx="48188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clean handover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6281928" y="2020824"/>
            <a:ext cx="5486400" cy="3840480"/>
          </a:xfrm>
          <a:prstGeom prst="rect">
            <a:avLst>
              <a:gd name="adj" fmla="val 1905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81928" y="2020824"/>
            <a:ext cx="45720" cy="3840480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0528" y="2276856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Their manager owns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6510528" y="2889504"/>
            <a:ext cx="100584" cy="100584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2798064"/>
            <a:ext cx="4818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Their roadmap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6510528" y="3639312"/>
            <a:ext cx="100584" cy="100584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720840" y="3547872"/>
            <a:ext cx="4818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Their people's time</a:t>
            </a:r>
            <a:endParaRPr lang="en-US" sz="1700" dirty="0"/>
          </a:p>
        </p:txBody>
      </p:sp>
      <p:sp>
        <p:nvSpPr>
          <p:cNvPr id="25" name="Shape 23"/>
          <p:cNvSpPr/>
          <p:nvPr/>
        </p:nvSpPr>
        <p:spPr>
          <a:xfrm>
            <a:off x="6510528" y="4389120"/>
            <a:ext cx="100584" cy="100584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20840" y="4297680"/>
            <a:ext cx="4818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capacity trade-off when priorities shift</a:t>
            </a:r>
            <a:endParaRPr lang="en-US" sz="1700" dirty="0"/>
          </a:p>
        </p:txBody>
      </p:sp>
      <p:sp>
        <p:nvSpPr>
          <p:cNvPr id="27" name="Shape 25"/>
          <p:cNvSpPr/>
          <p:nvPr/>
        </p:nvSpPr>
        <p:spPr>
          <a:xfrm>
            <a:off x="548640" y="5971032"/>
            <a:ext cx="11640312" cy="566928"/>
          </a:xfrm>
          <a:prstGeom prst="rect">
            <a:avLst>
              <a:gd name="adj" fmla="val 9677"/>
            </a:avLst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48640" y="5971032"/>
            <a:ext cx="36576" cy="566928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77240" y="6062472"/>
            <a:ext cx="109728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Which is exactly why the buy-in cascade exists: I secure the manager who owns the time, not just the person.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5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SPINE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109728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Six phases, two modes</a:t>
            </a:r>
            <a:endParaRPr lang="en-US" sz="3700" dirty="0"/>
          </a:p>
        </p:txBody>
      </p:sp>
      <p:sp>
        <p:nvSpPr>
          <p:cNvPr id="6" name="Shape 4"/>
          <p:cNvSpPr/>
          <p:nvPr/>
        </p:nvSpPr>
        <p:spPr>
          <a:xfrm>
            <a:off x="548640" y="1837944"/>
            <a:ext cx="365760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911096"/>
            <a:ext cx="1005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 light lifecycle, not a heavy PMO — diagnose-mode and build-mode flex per initiative.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468880"/>
            <a:ext cx="1909572" cy="274320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5148072"/>
            <a:ext cx="1909572" cy="64008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3232" y="2743200"/>
            <a:ext cx="16352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01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13232" y="3090672"/>
            <a:ext cx="16352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Intake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713232" y="3621024"/>
            <a:ext cx="16352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Gate, not inbox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494788" y="2468880"/>
            <a:ext cx="1909572" cy="274320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59380" y="2743200"/>
            <a:ext cx="16352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02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659380" y="3090672"/>
            <a:ext cx="16352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Plan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2659380" y="3621024"/>
            <a:ext cx="16352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Capacity cascade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440936" y="2468880"/>
            <a:ext cx="1909572" cy="274320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05528" y="2743200"/>
            <a:ext cx="16352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03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605528" y="3090672"/>
            <a:ext cx="16352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Mobilise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4605528" y="3621024"/>
            <a:ext cx="16352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Minimum spine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387084" y="2468880"/>
            <a:ext cx="1909572" cy="274320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51676" y="2743200"/>
            <a:ext cx="16352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04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551676" y="3090672"/>
            <a:ext cx="16352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Execute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551676" y="3621024"/>
            <a:ext cx="16352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Exception only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333232" y="2468880"/>
            <a:ext cx="1909572" cy="274320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97824" y="2743200"/>
            <a:ext cx="16352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05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497824" y="3090672"/>
            <a:ext cx="16352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Closeout</a:t>
            </a:r>
            <a:endParaRPr lang="en-US" sz="1900" dirty="0"/>
          </a:p>
        </p:txBody>
      </p:sp>
      <p:sp>
        <p:nvSpPr>
          <p:cNvPr id="28" name="Text 26"/>
          <p:cNvSpPr/>
          <p:nvPr/>
        </p:nvSpPr>
        <p:spPr>
          <a:xfrm>
            <a:off x="8497824" y="3621024"/>
            <a:ext cx="16352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Signed handover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10279380" y="2468880"/>
            <a:ext cx="1909572" cy="274320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443972" y="2743200"/>
            <a:ext cx="16352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06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443972" y="3090672"/>
            <a:ext cx="16352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Portfolio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10443972" y="3621024"/>
            <a:ext cx="16352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Generated view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548640" y="5413248"/>
            <a:ext cx="5747004" cy="603504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48640" y="5413248"/>
            <a:ext cx="36576" cy="603504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68096" y="550468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DIAGNOSE MODE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68096" y="5760720"/>
            <a:ext cx="54178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Ends in a recommendation and a decision-maker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6441948" y="5413248"/>
            <a:ext cx="5747004" cy="603504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441948" y="5413248"/>
            <a:ext cx="36576" cy="60350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661404" y="550468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FFFF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BUILD MODE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661404" y="5760720"/>
            <a:ext cx="54178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Ends in a working thing and an owner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6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PHASE 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Intake is a gate, not an inbox</a:t>
            </a:r>
            <a:endParaRPr lang="en-US" sz="3700" dirty="0"/>
          </a:p>
        </p:txBody>
      </p:sp>
      <p:sp>
        <p:nvSpPr>
          <p:cNvPr id="6" name="Shape 4"/>
          <p:cNvSpPr/>
          <p:nvPr/>
        </p:nvSpPr>
        <p:spPr>
          <a:xfrm>
            <a:off x="548640" y="1947672"/>
            <a:ext cx="411480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203704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112264"/>
            <a:ext cx="564184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One front door, so work stops arriving ad hoc. The power isn't tidiness — it's the evidenced no.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953512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2862072"/>
            <a:ext cx="564184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Triage at the door: take / defer / decline / redirect — with a one-line logged rationale tied to current capacity.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3776472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3685032"/>
            <a:ext cx="56418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Handover bar and receiving owner co-authored here, at the start — not at the end.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675120" y="685800"/>
            <a:ext cx="5120640" cy="5715000"/>
          </a:xfrm>
          <a:prstGeom prst="rect">
            <a:avLst>
              <a:gd name="adj" fmla="val 1429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31152" y="923544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INTAKE FORM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58000" y="1325880"/>
            <a:ext cx="4754880" cy="402336"/>
          </a:xfrm>
          <a:prstGeom prst="rect">
            <a:avLst>
              <a:gd name="adj" fmla="val 9091"/>
            </a:avLst>
          </a:prstGeom>
          <a:solidFill>
            <a:srgbClr val="161616"/>
          </a:solidFill>
          <a:ln w="12700">
            <a:solidFill>
              <a:srgbClr val="22222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995160" y="1353312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Sponsor &amp; decision-maker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858000" y="1801368"/>
            <a:ext cx="4754880" cy="402336"/>
          </a:xfrm>
          <a:prstGeom prst="rect">
            <a:avLst>
              <a:gd name="adj" fmla="val 9091"/>
            </a:avLst>
          </a:prstGeom>
          <a:solidFill>
            <a:srgbClr val="161616"/>
          </a:solidFill>
          <a:ln w="12700">
            <a:solidFill>
              <a:srgbClr val="22222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95160" y="1828800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Problem in one sentence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858000" y="2276856"/>
            <a:ext cx="4754880" cy="402336"/>
          </a:xfrm>
          <a:prstGeom prst="rect">
            <a:avLst>
              <a:gd name="adj" fmla="val 9091"/>
            </a:avLst>
          </a:prstGeom>
          <a:solidFill>
            <a:srgbClr val="161616"/>
          </a:solidFill>
          <a:ln w="12700">
            <a:solidFill>
              <a:srgbClr val="22222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95160" y="2304288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Desired outcome and how we'll know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858000" y="2752344"/>
            <a:ext cx="4754880" cy="402336"/>
          </a:xfrm>
          <a:prstGeom prst="rect">
            <a:avLst>
              <a:gd name="adj" fmla="val 9091"/>
            </a:avLst>
          </a:prstGeom>
          <a:solidFill>
            <a:srgbClr val="161616"/>
          </a:solidFill>
          <a:ln w="12700">
            <a:solidFill>
              <a:srgbClr val="22222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95160" y="2779776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People available and their managers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858000" y="3227832"/>
            <a:ext cx="4754880" cy="402336"/>
          </a:xfrm>
          <a:prstGeom prst="rect">
            <a:avLst>
              <a:gd name="adj" fmla="val 9091"/>
            </a:avLst>
          </a:prstGeom>
          <a:solidFill>
            <a:srgbClr val="161616"/>
          </a:solidFill>
          <a:ln w="12700">
            <a:solidFill>
              <a:srgbClr val="222222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995160" y="3255264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Who loses something if this succeeds?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858000" y="3703320"/>
            <a:ext cx="4754880" cy="402336"/>
          </a:xfrm>
          <a:prstGeom prst="rect">
            <a:avLst>
              <a:gd name="adj" fmla="val 9091"/>
            </a:avLst>
          </a:prstGeom>
          <a:solidFill>
            <a:srgbClr val="161616"/>
          </a:solidFill>
          <a:ln w="12700">
            <a:solidFill>
              <a:srgbClr val="22222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995160" y="3730752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Handover owner (named now)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858000" y="4343400"/>
            <a:ext cx="1371600" cy="347472"/>
          </a:xfrm>
          <a:prstGeom prst="rect">
            <a:avLst>
              <a:gd name="adj" fmla="val 13158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58000" y="4343400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DIAGNOSE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321040" y="4343400"/>
            <a:ext cx="1097280" cy="347472"/>
          </a:xfrm>
          <a:prstGeom prst="rect">
            <a:avLst>
              <a:gd name="adj" fmla="val 10526"/>
            </a:avLst>
          </a:prstGeom>
          <a:solidFill>
            <a:srgbClr val="161616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21040" y="434340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BUILD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931152" y="4846320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TRIAGE DECISION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858000" y="5129784"/>
            <a:ext cx="1005840" cy="347472"/>
          </a:xfrm>
          <a:prstGeom prst="rect">
            <a:avLst>
              <a:gd name="adj" fmla="val 13158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858000" y="5129784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TAKE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8046720" y="5129784"/>
            <a:ext cx="1005840" cy="347472"/>
          </a:xfrm>
          <a:prstGeom prst="rect">
            <a:avLst>
              <a:gd name="adj" fmla="val 10526"/>
            </a:avLst>
          </a:prstGeom>
          <a:solidFill>
            <a:srgbClr val="161616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046720" y="5129784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DEFER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9235440" y="5129784"/>
            <a:ext cx="1005840" cy="347472"/>
          </a:xfrm>
          <a:prstGeom prst="rect">
            <a:avLst>
              <a:gd name="adj" fmla="val 10526"/>
            </a:avLst>
          </a:prstGeom>
          <a:solidFill>
            <a:srgbClr val="161616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235440" y="5129784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DECLINE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10424160" y="5129784"/>
            <a:ext cx="1005840" cy="347472"/>
          </a:xfrm>
          <a:prstGeom prst="rect">
            <a:avLst>
              <a:gd name="adj" fmla="val 10526"/>
            </a:avLst>
          </a:prstGeom>
          <a:solidFill>
            <a:srgbClr val="161616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0424160" y="5129784"/>
            <a:ext cx="1005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REDIRECT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7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PHASE 2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5760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Plan: capacity is borrowed, not owned</a:t>
            </a:r>
            <a:endParaRPr lang="en-US" sz="2900" dirty="0"/>
          </a:p>
        </p:txBody>
      </p:sp>
      <p:sp>
        <p:nvSpPr>
          <p:cNvPr id="6" name="Shape 4"/>
          <p:cNvSpPr/>
          <p:nvPr/>
        </p:nvSpPr>
        <p:spPr>
          <a:xfrm>
            <a:off x="548640" y="2258568"/>
            <a:ext cx="438912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53288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441448"/>
            <a:ext cx="564184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buy-in cascade: leadership names partners → org-level buy-in → managers release the time.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282696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3191256"/>
            <a:ext cx="564184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 written, lightweight commitment per contributor — person, manager, [hrs/week], duration.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032504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3941064"/>
            <a:ext cx="56418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RAPID for the few decisions that matter; name the Decider. RACI only for delivery tasks.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675120" y="685800"/>
            <a:ext cx="5303520" cy="1389888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75120" y="685800"/>
            <a:ext cx="36576" cy="1389888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39712" y="868680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01 — Leadership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839712" y="1234440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Names the established partners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839712" y="2075688"/>
            <a:ext cx="36576" cy="292608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949440" y="2368296"/>
            <a:ext cx="5029200" cy="1389888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949440" y="2368296"/>
            <a:ext cx="36576" cy="1389888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14032" y="2551176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02 — Org level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114032" y="2916936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Buy-in confirmed across divisions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7114032" y="3758184"/>
            <a:ext cx="36576" cy="292608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223760" y="4050792"/>
            <a:ext cx="4754880" cy="1389888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223760" y="4050792"/>
            <a:ext cx="36576" cy="1389888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88352" y="423367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03 — Management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388352" y="4599432"/>
            <a:ext cx="49377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Secures the manager who owns the time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675120" y="5824728"/>
            <a:ext cx="5303520" cy="896112"/>
          </a:xfrm>
          <a:prstGeom prst="rect">
            <a:avLst>
              <a:gd name="adj" fmla="val 6122"/>
            </a:avLst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76288" y="5934456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RAPID — decision rights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876288" y="6245352"/>
            <a:ext cx="493776" cy="384048"/>
          </a:xfrm>
          <a:prstGeom prst="rect">
            <a:avLst>
              <a:gd name="adj" fmla="val 9524"/>
            </a:avLst>
          </a:prstGeom>
          <a:solidFill>
            <a:srgbClr val="1A1A1A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876288" y="6245352"/>
            <a:ext cx="493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44444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R</a:t>
            </a:r>
            <a:endParaRPr lang="en-US" sz="1700" dirty="0"/>
          </a:p>
        </p:txBody>
      </p:sp>
      <p:sp>
        <p:nvSpPr>
          <p:cNvPr id="31" name="Shape 29"/>
          <p:cNvSpPr/>
          <p:nvPr/>
        </p:nvSpPr>
        <p:spPr>
          <a:xfrm>
            <a:off x="7461504" y="6245352"/>
            <a:ext cx="493776" cy="384048"/>
          </a:xfrm>
          <a:prstGeom prst="rect">
            <a:avLst>
              <a:gd name="adj" fmla="val 9524"/>
            </a:avLst>
          </a:prstGeom>
          <a:solidFill>
            <a:srgbClr val="1A1A1A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461504" y="6245352"/>
            <a:ext cx="493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44444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A</a:t>
            </a:r>
            <a:endParaRPr lang="en-US" sz="1700" dirty="0"/>
          </a:p>
        </p:txBody>
      </p:sp>
      <p:sp>
        <p:nvSpPr>
          <p:cNvPr id="33" name="Shape 31"/>
          <p:cNvSpPr/>
          <p:nvPr/>
        </p:nvSpPr>
        <p:spPr>
          <a:xfrm>
            <a:off x="8046720" y="6245352"/>
            <a:ext cx="493776" cy="384048"/>
          </a:xfrm>
          <a:prstGeom prst="rect">
            <a:avLst>
              <a:gd name="adj" fmla="val 9524"/>
            </a:avLst>
          </a:prstGeom>
          <a:solidFill>
            <a:srgbClr val="1A1A1A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046720" y="6245352"/>
            <a:ext cx="493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44444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P</a:t>
            </a:r>
            <a:endParaRPr lang="en-US" sz="1700" dirty="0"/>
          </a:p>
        </p:txBody>
      </p:sp>
      <p:sp>
        <p:nvSpPr>
          <p:cNvPr id="35" name="Shape 33"/>
          <p:cNvSpPr/>
          <p:nvPr/>
        </p:nvSpPr>
        <p:spPr>
          <a:xfrm>
            <a:off x="8631936" y="6245352"/>
            <a:ext cx="493776" cy="384048"/>
          </a:xfrm>
          <a:prstGeom prst="rect">
            <a:avLst>
              <a:gd name="adj" fmla="val 9524"/>
            </a:avLst>
          </a:prstGeom>
          <a:solidFill>
            <a:srgbClr val="1A1A1A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631936" y="6245352"/>
            <a:ext cx="493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444444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I</a:t>
            </a:r>
            <a:endParaRPr lang="en-US" sz="1700" dirty="0"/>
          </a:p>
        </p:txBody>
      </p:sp>
      <p:sp>
        <p:nvSpPr>
          <p:cNvPr id="37" name="Shape 35"/>
          <p:cNvSpPr/>
          <p:nvPr/>
        </p:nvSpPr>
        <p:spPr>
          <a:xfrm>
            <a:off x="9217152" y="6245352"/>
            <a:ext cx="493776" cy="384048"/>
          </a:xfrm>
          <a:prstGeom prst="rect">
            <a:avLst>
              <a:gd name="adj" fmla="val 9524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217152" y="6245352"/>
            <a:ext cx="493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00000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D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9875520" y="6300216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Decider named explicitly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8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PHASE 3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5760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Mobilise: a minimum shared spine</a:t>
            </a:r>
            <a:endParaRPr lang="en-US" sz="2900" dirty="0"/>
          </a:p>
        </p:txBody>
      </p:sp>
      <p:sp>
        <p:nvSpPr>
          <p:cNvPr id="6" name="Shape 4"/>
          <p:cNvSpPr/>
          <p:nvPr/>
        </p:nvSpPr>
        <p:spPr>
          <a:xfrm>
            <a:off x="548640" y="2258568"/>
            <a:ext cx="402336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53288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441448"/>
            <a:ext cx="564184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 recommended five-folder default; the team can reshape it, as long as the decisions log and the handover folder survive.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319272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3227832"/>
            <a:ext cx="564184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Truly non-negotiable is tiny: one channel, one place decisions are logged, one definition of done.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069080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3977640"/>
            <a:ext cx="56418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Everything else the team shapes. The standard's only job is to make autonomy safe and kill status meetings.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675120" y="685800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75120" y="685800"/>
            <a:ext cx="36576" cy="1005840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39712" y="813816"/>
            <a:ext cx="4937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01_Charter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839712" y="1197864"/>
            <a:ext cx="4937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Intake brief, sponsor, success metric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675120" y="1764792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675120" y="1764792"/>
            <a:ext cx="36576" cy="1005840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9712" y="1892808"/>
            <a:ext cx="4937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02_Plan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839712" y="2276856"/>
            <a:ext cx="4937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Sequence, milestones, roles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675120" y="2843784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675120" y="2843784"/>
            <a:ext cx="36576" cy="1005840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39712" y="2971800"/>
            <a:ext cx="4937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03_Working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39712" y="3355848"/>
            <a:ext cx="4937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actual artefacts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675120" y="3922776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675120" y="3922776"/>
            <a:ext cx="36576" cy="100584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39712" y="4050792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04_Decisions &amp; Actions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839712" y="4434840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log the status-scrape reads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9966960" y="4233672"/>
            <a:ext cx="1828800" cy="329184"/>
          </a:xfrm>
          <a:prstGeom prst="rect">
            <a:avLst>
              <a:gd name="adj" fmla="val 13889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966960" y="4233672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Non-negotiable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6675120" y="5001768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675120" y="5001768"/>
            <a:ext cx="36576" cy="100584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839712" y="5129784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05_Handover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839712" y="5513832"/>
            <a:ext cx="3108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Built continuously — closeout is assembly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9966960" y="5312664"/>
            <a:ext cx="1828800" cy="329184"/>
          </a:xfrm>
          <a:prstGeom prst="rect">
            <a:avLst>
              <a:gd name="adj" fmla="val 13889"/>
            </a:avLst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966960" y="5312664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5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Non-negotiable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548640" y="5870448"/>
            <a:ext cx="11640312" cy="493776"/>
          </a:xfrm>
          <a:prstGeom prst="rect">
            <a:avLst/>
          </a:prstGeom>
          <a:solidFill>
            <a:srgbClr val="080808"/>
          </a:solidFill>
          <a:ln w="12700">
            <a:solidFill>
              <a:srgbClr val="080808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48640" y="5870448"/>
            <a:ext cx="36576" cy="493776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68096" y="5943600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"I ask three things of a project so I never have to ask you for an update."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1752" y="237744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AUTODESK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11368735" y="6473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9 / 17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864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PHASE 4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033272"/>
            <a:ext cx="5760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tifakt Legend" pitchFamily="34" charset="0"/>
                <a:ea typeface="Artifakt Legend" pitchFamily="34" charset="-122"/>
                <a:cs typeface="Artifakt Legend" pitchFamily="34" charset="-120"/>
              </a:rPr>
              <a:t>Execute by exception — no status meetings</a:t>
            </a:r>
            <a:endParaRPr lang="en-US" sz="2900" dirty="0"/>
          </a:p>
        </p:txBody>
      </p:sp>
      <p:sp>
        <p:nvSpPr>
          <p:cNvPr id="6" name="Shape 4"/>
          <p:cNvSpPr/>
          <p:nvPr/>
        </p:nvSpPr>
        <p:spPr>
          <a:xfrm>
            <a:off x="548640" y="2258568"/>
            <a:ext cx="4937760" cy="4572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532888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441448"/>
            <a:ext cx="564184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trade: keep three things current — decisions, open actions, blockers/risks — and I'll never book a status meeting.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319272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58952" y="3227832"/>
            <a:ext cx="564184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The system surfaces exceptions, not status: slipped milestones, red RAID items, blocked dependencies, silence.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" y="4105656"/>
            <a:ext cx="100584" cy="100584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4014216"/>
            <a:ext cx="564184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Silence is a signal. The most dangerous status is the absence of one.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675120" y="704088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5D5CB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LIVE EXCEPTION FEED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675120" y="1069848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675120" y="1069848"/>
            <a:ext cx="36576" cy="1005840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39712" y="1197864"/>
            <a:ext cx="3291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Taito onboarding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839712" y="160020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Updated 2 hrs ago · 3 actions open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0332720" y="1380744"/>
            <a:ext cx="1508760" cy="329184"/>
          </a:xfrm>
          <a:prstGeom prst="rect">
            <a:avLst>
              <a:gd name="adj" fmla="val 11111"/>
            </a:avLst>
          </a:prstGeom>
          <a:solidFill>
            <a:srgbClr val="2AD0A9"/>
          </a:solidFill>
          <a:ln w="12700">
            <a:solidFill>
              <a:srgbClr val="2AD0A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332720" y="1380744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ON TRACK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675120" y="2148840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675120" y="2148840"/>
            <a:ext cx="36576" cy="1005840"/>
          </a:xfrm>
          <a:prstGeom prst="rect">
            <a:avLst/>
          </a:prstGeom>
          <a:solidFill>
            <a:srgbClr val="D5D5CB"/>
          </a:solidFill>
          <a:ln w="12700">
            <a:solidFill>
              <a:srgbClr val="D5D5C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39712" y="2276856"/>
            <a:ext cx="3291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Inner-source model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839712" y="2679192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Updated 4 hrs ago · milestone due Fri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10332720" y="2459736"/>
            <a:ext cx="1508760" cy="329184"/>
          </a:xfrm>
          <a:prstGeom prst="rect">
            <a:avLst>
              <a:gd name="adj" fmla="val 11111"/>
            </a:avLst>
          </a:prstGeom>
          <a:solidFill>
            <a:srgbClr val="2AD0A9"/>
          </a:solidFill>
          <a:ln w="12700">
            <a:solidFill>
              <a:srgbClr val="2AD0A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332720" y="2459736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ON TRACK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675120" y="3227832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675120" y="3227832"/>
            <a:ext cx="36576" cy="1005840"/>
          </a:xfrm>
          <a:prstGeom prst="rect">
            <a:avLst/>
          </a:prstGeom>
          <a:solidFill>
            <a:srgbClr val="F09D4F"/>
          </a:solidFill>
          <a:ln w="12700">
            <a:solidFill>
              <a:srgbClr val="F09D4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39712" y="3355848"/>
            <a:ext cx="3291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Contribution process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839712" y="3758184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09D4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Milestone slipped 3 days · dependency open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10332720" y="3538728"/>
            <a:ext cx="1508760" cy="329184"/>
          </a:xfrm>
          <a:prstGeom prst="rect">
            <a:avLst>
              <a:gd name="adj" fmla="val 11111"/>
            </a:avLst>
          </a:prstGeom>
          <a:solidFill>
            <a:srgbClr val="F09D4F"/>
          </a:solidFill>
          <a:ln w="12700">
            <a:solidFill>
              <a:srgbClr val="F09D4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332720" y="3538728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000000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AT RISK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675120" y="4306824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675120" y="4306824"/>
            <a:ext cx="36576" cy="1005840"/>
          </a:xfrm>
          <a:prstGeom prst="rect">
            <a:avLst/>
          </a:prstGeom>
          <a:solidFill>
            <a:srgbClr val="F2520A"/>
          </a:solidFill>
          <a:ln w="12700">
            <a:solidFill>
              <a:srgbClr val="F2520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39712" y="4434840"/>
            <a:ext cx="3291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Security sign-off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6839712" y="4837176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2520A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Blocked 5 days — auto-escalates to management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10332720" y="4617720"/>
            <a:ext cx="1508760" cy="329184"/>
          </a:xfrm>
          <a:prstGeom prst="rect">
            <a:avLst>
              <a:gd name="adj" fmla="val 11111"/>
            </a:avLst>
          </a:prstGeom>
          <a:solidFill>
            <a:srgbClr val="F2520A"/>
          </a:solidFill>
          <a:ln w="12700">
            <a:solidFill>
              <a:srgbClr val="F2520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332720" y="4617720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BLOCKED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6675120" y="5385816"/>
            <a:ext cx="5303520" cy="1005840"/>
          </a:xfrm>
          <a:prstGeom prst="rect">
            <a:avLst/>
          </a:prstGeom>
          <a:solidFill>
            <a:srgbClr val="0E0E0E"/>
          </a:solidFill>
          <a:ln w="12700">
            <a:solidFill>
              <a:srgbClr val="0E0E0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6675120" y="5385816"/>
            <a:ext cx="36576" cy="1005840"/>
          </a:xfrm>
          <a:prstGeom prst="rect">
            <a:avLst/>
          </a:prstGeom>
          <a:solidFill>
            <a:srgbClr val="33333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839712" y="5513832"/>
            <a:ext cx="3291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Handover documentation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6839712" y="5916168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No update in 6 days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10332720" y="5696712"/>
            <a:ext cx="1508760" cy="329184"/>
          </a:xfrm>
          <a:prstGeom prst="rect">
            <a:avLst>
              <a:gd name="adj" fmla="val 11111"/>
            </a:avLst>
          </a:prstGeom>
          <a:solidFill>
            <a:srgbClr val="2A2A2A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0332720" y="5696712"/>
            <a:ext cx="1508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555555"/>
                </a:solidFill>
                <a:latin typeface="Artifakt Element" pitchFamily="34" charset="0"/>
                <a:ea typeface="Artifakt Element" pitchFamily="34" charset="-122"/>
                <a:cs typeface="Artifakt Element" pitchFamily="34" charset="-120"/>
              </a:rPr>
              <a:t>GONE QUIET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Autodesk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Emi's Operating System</dc:title>
  <dc:subject>PptxGenJS Presentation</dc:subject>
  <dc:creator>NavAIgate — a head-start from a friend</dc:creator>
  <cp:lastModifiedBy>NavAIgate — a head-start from a friend</cp:lastModifiedBy>
  <cp:revision>1</cp:revision>
  <dcterms:created xsi:type="dcterms:W3CDTF">2026-06-22T03:49:17Z</dcterms:created>
  <dcterms:modified xsi:type="dcterms:W3CDTF">2026-06-22T03:49:17Z</dcterms:modified>
</cp:coreProperties>
</file>